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5" r:id="rId3"/>
    <p:sldMasterId id="2147483707" r:id="rId4"/>
    <p:sldMasterId id="2147483723" r:id="rId5"/>
  </p:sldMasterIdLst>
  <p:notesMasterIdLst>
    <p:notesMasterId r:id="rId24"/>
  </p:notesMasterIdLst>
  <p:sldIdLst>
    <p:sldId id="256" r:id="rId6"/>
    <p:sldId id="2147376873" r:id="rId7"/>
    <p:sldId id="2924" r:id="rId8"/>
    <p:sldId id="2147376745" r:id="rId9"/>
    <p:sldId id="2147376770" r:id="rId10"/>
    <p:sldId id="2147376786" r:id="rId11"/>
    <p:sldId id="2147376763" r:id="rId12"/>
    <p:sldId id="2147376805" r:id="rId13"/>
    <p:sldId id="279" r:id="rId14"/>
    <p:sldId id="2931" r:id="rId15"/>
    <p:sldId id="2147376790" r:id="rId16"/>
    <p:sldId id="2147376740" r:id="rId17"/>
    <p:sldId id="2147376751" r:id="rId18"/>
    <p:sldId id="2147376789" r:id="rId19"/>
    <p:sldId id="2147376841" r:id="rId20"/>
    <p:sldId id="2147376865" r:id="rId21"/>
    <p:sldId id="2147376839" r:id="rId22"/>
    <p:sldId id="2147376877" r:id="rId2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1" userDrawn="1">
          <p15:clr>
            <a:srgbClr val="A4A3A4"/>
          </p15:clr>
        </p15:guide>
        <p15:guide id="2" orient="horz" pos="1230" userDrawn="1">
          <p15:clr>
            <a:srgbClr val="A4A3A4"/>
          </p15:clr>
        </p15:guide>
        <p15:guide id="3" pos="415" userDrawn="1">
          <p15:clr>
            <a:srgbClr val="A4A3A4"/>
          </p15:clr>
        </p15:guide>
        <p15:guide id="4" pos="3840" userDrawn="1">
          <p15:clr>
            <a:srgbClr val="A4A3A4"/>
          </p15:clr>
        </p15:guide>
        <p15:guide id="5" orient="horz" pos="1502" userDrawn="1">
          <p15:clr>
            <a:srgbClr val="A4A3A4"/>
          </p15:clr>
        </p15:guide>
        <p15:guide id="6" orient="horz" pos="2364" userDrawn="1">
          <p15:clr>
            <a:srgbClr val="A4A3A4"/>
          </p15:clr>
        </p15:guide>
        <p15:guide id="7" pos="5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2FDE0D-C34E-C9B3-0FD2-9F880F14E9ED}" name="土屋 文靖" initials="土屋" userId="S::f-tsuchi@ipa.go.jp::d80c3185-b49a-4179-95b4-3c32861043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99E5"/>
    <a:srgbClr val="24235C"/>
    <a:srgbClr val="9190D5"/>
    <a:srgbClr val="171742"/>
    <a:srgbClr val="3F6EC3"/>
    <a:srgbClr val="FFFFCC"/>
    <a:srgbClr val="5B9BD5"/>
    <a:srgbClr val="FFCC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68" autoAdjust="0"/>
  </p:normalViewPr>
  <p:slideViewPr>
    <p:cSldViewPr snapToGrid="0">
      <p:cViewPr varScale="1">
        <p:scale>
          <a:sx n="114" d="100"/>
          <a:sy n="114" d="100"/>
        </p:scale>
        <p:origin x="390" y="126"/>
      </p:cViewPr>
      <p:guideLst>
        <p:guide pos="211"/>
        <p:guide orient="horz" pos="1230"/>
        <p:guide pos="415"/>
        <p:guide pos="3840"/>
        <p:guide orient="horz" pos="1502"/>
        <p:guide orient="horz" pos="2364"/>
        <p:guide pos="57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30" tIns="45714" rIns="91430" bIns="45714" rtlCol="0"/>
          <a:lstStyle>
            <a:lvl1pPr algn="r">
              <a:defRPr sz="1200"/>
            </a:lvl1pPr>
          </a:lstStyle>
          <a:p>
            <a:fld id="{A0B70AD0-0B19-4E45-9096-808A6B714750}" type="datetimeFigureOut">
              <a:rPr kumimoji="1" lang="ja-JP" altLang="en-US" smtClean="0"/>
              <a:t>2024/1/26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0" tIns="45714" rIns="91430" bIns="4571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0" tIns="45714" rIns="91430"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0" tIns="45714" rIns="91430"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0" tIns="45714" rIns="91430" bIns="45714"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2"/>
                </a:solidFill>
                <a:latin typeface="Meiryo UI" panose="020B0604030504040204" pitchFamily="50" charset="-128"/>
                <a:ea typeface="Meiryo UI" panose="020B0604030504040204" pitchFamily="50" charset="-128"/>
              </a:rPr>
              <a:t>データスペース入門の想定読者は、</a:t>
            </a:r>
            <a:r>
              <a:rPr lang="ja-JP" altLang="en-US" sz="1200" dirty="0">
                <a:solidFill>
                  <a:schemeClr val="tx2"/>
                </a:solidFill>
                <a:latin typeface="Meiryo UI" panose="020B0604030504040204" pitchFamily="50" charset="-128"/>
                <a:ea typeface="Meiryo UI" panose="020B0604030504040204" pitchFamily="50" charset="-128"/>
              </a:rPr>
              <a:t>初めて「データスペース」について知りたい方です。</a:t>
            </a:r>
            <a:endParaRPr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目的は</a:t>
            </a:r>
            <a:r>
              <a:rPr lang="ja-JP" altLang="en-US" sz="1200" dirty="0">
                <a:solidFill>
                  <a:schemeClr val="tx2"/>
                </a:solidFill>
                <a:latin typeface="Meiryo UI" panose="020B0604030504040204" pitchFamily="50" charset="-128"/>
                <a:ea typeface="Meiryo UI" panose="020B0604030504040204" pitchFamily="50" charset="-128"/>
              </a:rPr>
              <a:t>データスペースとは何か、データスペース推進のための組織体制、事例、データスペースを実現する技術等を把握することです。</a:t>
            </a:r>
            <a:endParaRPr kumimoji="1" lang="ja-JP" altLang="en-US" sz="1200"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a:t>
            </a:fld>
            <a:endParaRPr kumimoji="1" lang="ja-JP" altLang="en-US"/>
          </a:p>
        </p:txBody>
      </p:sp>
    </p:spTree>
    <p:extLst>
      <p:ext uri="{BB962C8B-B14F-4D97-AF65-F5344CB8AC3E}">
        <p14:creationId xmlns:p14="http://schemas.microsoft.com/office/powerpoint/2010/main" val="90582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2"/>
                </a:solidFill>
                <a:latin typeface="Meiryo UI" panose="020B0604030504040204" pitchFamily="50" charset="-128"/>
                <a:ea typeface="Meiryo UI" panose="020B0604030504040204" pitchFamily="50" charset="-128"/>
              </a:rPr>
              <a:t>従来型のデータ管理</a:t>
            </a:r>
            <a:r>
              <a:rPr kumimoji="1" lang="ja-JP" altLang="en-US" dirty="0">
                <a:solidFill>
                  <a:schemeClr val="tx2"/>
                </a:solidFill>
                <a:latin typeface="Meiryo UI" panose="020B0604030504040204" pitchFamily="50" charset="-128"/>
                <a:ea typeface="Meiryo UI" panose="020B0604030504040204" pitchFamily="50" charset="-128"/>
              </a:rPr>
              <a:t>とデータスペースの違いをみてみると</a:t>
            </a:r>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ja-JP" altLang="en-US" dirty="0">
                <a:solidFill>
                  <a:schemeClr val="tx2"/>
                </a:solidFill>
                <a:latin typeface="Meiryo UI" panose="020B0604030504040204" pitchFamily="50" charset="-128"/>
                <a:ea typeface="Meiryo UI" panose="020B0604030504040204" pitchFamily="50" charset="-128"/>
              </a:rPr>
              <a:t>従来の</a:t>
            </a:r>
            <a:r>
              <a:rPr kumimoji="1" lang="en-US" altLang="ja-JP" dirty="0">
                <a:solidFill>
                  <a:schemeClr val="tx2"/>
                </a:solidFill>
                <a:latin typeface="Meiryo UI" panose="020B0604030504040204" pitchFamily="50" charset="-128"/>
                <a:ea typeface="Meiryo UI" panose="020B0604030504040204" pitchFamily="50" charset="-128"/>
              </a:rPr>
              <a:t>Google</a:t>
            </a:r>
            <a:r>
              <a:rPr kumimoji="1" lang="ja-JP" altLang="en-US" dirty="0">
                <a:solidFill>
                  <a:schemeClr val="tx2"/>
                </a:solidFill>
                <a:latin typeface="Meiryo UI" panose="020B0604030504040204" pitchFamily="50" charset="-128"/>
                <a:ea typeface="Meiryo UI" panose="020B0604030504040204" pitchFamily="50" charset="-128"/>
              </a:rPr>
              <a:t>のようなプラットフォーマー型はプラットフォーマーがデータを一元管理しており、</a:t>
            </a:r>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ja-JP" altLang="en-US" dirty="0">
                <a:solidFill>
                  <a:schemeClr val="tx2"/>
                </a:solidFill>
                <a:latin typeface="Meiryo UI" panose="020B0604030504040204" pitchFamily="50" charset="-128"/>
                <a:ea typeface="Meiryo UI" panose="020B0604030504040204" pitchFamily="50" charset="-128"/>
              </a:rPr>
              <a:t>データの提供元である企業や個人は自身のデータがどのように利用されているか関与できません。つまり、データ提供元にデータ主権が無い状態です。</a:t>
            </a:r>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ja-JP" altLang="en-US" dirty="0">
                <a:solidFill>
                  <a:schemeClr val="tx2"/>
                </a:solidFill>
                <a:latin typeface="Meiryo UI" panose="020B0604030504040204" pitchFamily="50" charset="-128"/>
                <a:ea typeface="Meiryo UI" panose="020B0604030504040204" pitchFamily="50" charset="-128"/>
              </a:rPr>
              <a:t>また、従来の</a:t>
            </a:r>
            <a:r>
              <a:rPr kumimoji="1" lang="en-US" altLang="ja-JP" dirty="0">
                <a:solidFill>
                  <a:schemeClr val="tx2"/>
                </a:solidFill>
                <a:latin typeface="Meiryo UI" panose="020B0604030504040204" pitchFamily="50" charset="-128"/>
                <a:ea typeface="Meiryo UI" panose="020B0604030504040204" pitchFamily="50" charset="-128"/>
              </a:rPr>
              <a:t>EAI</a:t>
            </a:r>
            <a:r>
              <a:rPr kumimoji="1" lang="ja-JP" altLang="en-US" dirty="0">
                <a:solidFill>
                  <a:schemeClr val="tx2"/>
                </a:solidFill>
                <a:latin typeface="Meiryo UI" panose="020B0604030504040204" pitchFamily="50" charset="-128"/>
                <a:ea typeface="Meiryo UI" panose="020B0604030504040204" pitchFamily="50" charset="-128"/>
              </a:rPr>
              <a:t>はデータは分散型ではありますが、プラットフォーマー型と同様、データ提供元にはデータ主権はありません。</a:t>
            </a:r>
            <a:endParaRPr kumimoji="1" lang="en-US" altLang="ja-JP" dirty="0">
              <a:solidFill>
                <a:schemeClr val="tx2"/>
              </a:solidFill>
              <a:latin typeface="Meiryo UI" panose="020B0604030504040204" pitchFamily="50" charset="-128"/>
              <a:ea typeface="Meiryo UI" panose="020B0604030504040204" pitchFamily="50" charset="-128"/>
            </a:endParaRPr>
          </a:p>
          <a:p>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ja-JP" altLang="en-US" dirty="0">
                <a:solidFill>
                  <a:schemeClr val="tx2"/>
                </a:solidFill>
                <a:latin typeface="Meiryo UI" panose="020B0604030504040204" pitchFamily="50" charset="-128"/>
                <a:ea typeface="Meiryo UI" panose="020B0604030504040204" pitchFamily="50" charset="-128"/>
              </a:rPr>
              <a:t>データスペースはデータが分散型であり、データ提供元にデータ主権がある状態です。</a:t>
            </a:r>
            <a:endParaRPr kumimoji="1" lang="en-US" altLang="ja-JP" dirty="0">
              <a:solidFill>
                <a:schemeClr val="tx2"/>
              </a:solidFill>
              <a:latin typeface="Meiryo UI" panose="020B0604030504040204" pitchFamily="50" charset="-128"/>
              <a:ea typeface="Meiryo UI" panose="020B0604030504040204" pitchFamily="50" charset="-128"/>
            </a:endParaRPr>
          </a:p>
          <a:p>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ja-JP" altLang="en-US" dirty="0">
                <a:solidFill>
                  <a:schemeClr val="tx2"/>
                </a:solidFill>
                <a:latin typeface="Meiryo UI" panose="020B0604030504040204" pitchFamily="50" charset="-128"/>
                <a:ea typeface="Meiryo UI" panose="020B0604030504040204" pitchFamily="50" charset="-128"/>
              </a:rPr>
              <a:t>補足ですが、データスペースや多くのプラットフォーマー型ではグラフ技術を採用し、</a:t>
            </a:r>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ja-JP" altLang="en-US" dirty="0">
                <a:solidFill>
                  <a:schemeClr val="tx2"/>
                </a:solidFill>
                <a:latin typeface="Meiryo UI" panose="020B0604030504040204" pitchFamily="50" charset="-128"/>
                <a:ea typeface="Meiryo UI" panose="020B0604030504040204" pitchFamily="50" charset="-128"/>
              </a:rPr>
              <a:t>ファイル単位のアクセスだけでなく、データ単位のアクセスも可能にしています。</a:t>
            </a:r>
            <a:endParaRPr kumimoji="1" lang="en-US" altLang="ja-JP" dirty="0">
              <a:solidFill>
                <a:schemeClr val="tx2"/>
              </a:solidFill>
              <a:latin typeface="Meiryo UI" panose="020B0604030504040204" pitchFamily="50" charset="-128"/>
              <a:ea typeface="Meiryo UI" panose="020B0604030504040204" pitchFamily="50" charset="-128"/>
            </a:endParaRPr>
          </a:p>
          <a:p>
            <a:endParaRPr kumimoji="1" lang="en-US" altLang="ja-JP"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11</a:t>
            </a:fld>
            <a:endParaRPr kumimoji="1" lang="ja-JP" altLang="en-US"/>
          </a:p>
        </p:txBody>
      </p:sp>
    </p:spTree>
    <p:extLst>
      <p:ext uri="{BB962C8B-B14F-4D97-AF65-F5344CB8AC3E}">
        <p14:creationId xmlns:p14="http://schemas.microsoft.com/office/powerpoint/2010/main" val="338308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2"/>
                </a:solidFill>
                <a:latin typeface="Meiryo UI" panose="020B0604030504040204" pitchFamily="50" charset="-128"/>
                <a:ea typeface="Meiryo UI" panose="020B0604030504040204" pitchFamily="50" charset="-128"/>
              </a:rPr>
              <a:t>データスペース推進のための組織体制として、</a:t>
            </a:r>
            <a:r>
              <a:rPr kumimoji="1" lang="en-US" altLang="ja-JP" sz="1200" dirty="0">
                <a:solidFill>
                  <a:schemeClr val="tx2"/>
                </a:solidFill>
                <a:latin typeface="Meiryo UI" panose="020B0604030504040204" pitchFamily="50" charset="-128"/>
                <a:ea typeface="Meiryo UI" panose="020B0604030504040204" pitchFamily="50" charset="-128"/>
              </a:rPr>
              <a:t>EU</a:t>
            </a:r>
            <a:r>
              <a:rPr kumimoji="1" lang="ja-JP" altLang="en-US" sz="1200" dirty="0">
                <a:solidFill>
                  <a:schemeClr val="tx2"/>
                </a:solidFill>
                <a:latin typeface="Meiryo UI" panose="020B0604030504040204" pitchFamily="50" charset="-128"/>
                <a:ea typeface="Meiryo UI" panose="020B0604030504040204" pitchFamily="50" charset="-128"/>
              </a:rPr>
              <a:t>では</a:t>
            </a:r>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EC</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IDSA</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Gaia-X</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の</a:t>
            </a:r>
            <a:r>
              <a:rPr lang="ja-JP" altLang="en-US" sz="1200" dirty="0">
                <a:solidFill>
                  <a:schemeClr val="tx2"/>
                </a:solidFill>
                <a:latin typeface="Meiryo UI" panose="020B0604030504040204" pitchFamily="50" charset="-128"/>
                <a:ea typeface="Meiryo UI" panose="020B0604030504040204" pitchFamily="50" charset="-128"/>
              </a:rPr>
              <a:t>各組織</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で設計方針を参照し、データスペース間の接続手順を統一しています。</a:t>
            </a:r>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　・「</a:t>
            </a:r>
            <a:r>
              <a:rPr kumimoji="1" lang="en-US" altLang="ja-JP" sz="1200" dirty="0">
                <a:solidFill>
                  <a:schemeClr val="tx2"/>
                </a:solidFill>
                <a:latin typeface="Meiryo UI" panose="020B0604030504040204" pitchFamily="50" charset="-128"/>
                <a:ea typeface="Meiryo UI" panose="020B0604030504040204" pitchFamily="50" charset="-128"/>
              </a:rPr>
              <a:t>EC(</a:t>
            </a:r>
            <a:r>
              <a:rPr kumimoji="1" lang="ja-JP" altLang="en-US" sz="1200" dirty="0">
                <a:solidFill>
                  <a:schemeClr val="tx2"/>
                </a:solidFill>
                <a:latin typeface="Meiryo UI" panose="020B0604030504040204" pitchFamily="50" charset="-128"/>
                <a:ea typeface="Meiryo UI" panose="020B0604030504040204" pitchFamily="50" charset="-128"/>
              </a:rPr>
              <a:t>欧州委員会</a:t>
            </a:r>
            <a:r>
              <a:rPr kumimoji="1" lang="en-US" altLang="ja-JP" sz="1200" dirty="0">
                <a:solidFill>
                  <a:schemeClr val="tx2"/>
                </a:solidFill>
                <a:latin typeface="Meiryo UI" panose="020B0604030504040204" pitchFamily="50" charset="-128"/>
                <a:ea typeface="Meiryo UI" panose="020B0604030504040204" pitchFamily="50" charset="-128"/>
              </a:rPr>
              <a:t>)</a:t>
            </a:r>
            <a:r>
              <a:rPr kumimoji="1" lang="ja-JP" altLang="en-US" sz="1200" dirty="0">
                <a:solidFill>
                  <a:schemeClr val="tx2"/>
                </a:solidFill>
                <a:latin typeface="Meiryo UI" panose="020B0604030504040204" pitchFamily="50" charset="-128"/>
                <a:ea typeface="Meiryo UI" panose="020B0604030504040204" pitchFamily="50" charset="-128"/>
              </a:rPr>
              <a:t>」は</a:t>
            </a:r>
            <a:r>
              <a:rPr lang="ja-JP" altLang="en-US" sz="1200" b="0" i="0" dirty="0">
                <a:solidFill>
                  <a:schemeClr val="tx2"/>
                </a:solidFill>
                <a:effectLst/>
                <a:latin typeface="Meiryo UI" panose="020B0604030504040204" pitchFamily="50" charset="-128"/>
                <a:ea typeface="Meiryo UI" panose="020B0604030504040204" pitchFamily="50" charset="-128"/>
              </a:rPr>
              <a:t>欧州連合（</a:t>
            </a:r>
            <a:r>
              <a:rPr lang="en-US" altLang="ja-JP" sz="1200" b="0" i="0" dirty="0">
                <a:solidFill>
                  <a:schemeClr val="tx2"/>
                </a:solidFill>
                <a:effectLst/>
                <a:latin typeface="Meiryo UI" panose="020B0604030504040204" pitchFamily="50" charset="-128"/>
                <a:ea typeface="Meiryo UI" panose="020B0604030504040204" pitchFamily="50" charset="-128"/>
              </a:rPr>
              <a:t>EU</a:t>
            </a:r>
            <a:r>
              <a:rPr lang="ja-JP" altLang="en-US" sz="1200" b="0" i="0" dirty="0">
                <a:solidFill>
                  <a:schemeClr val="tx2"/>
                </a:solidFill>
                <a:effectLst/>
                <a:latin typeface="Meiryo UI" panose="020B0604030504040204" pitchFamily="50" charset="-128"/>
                <a:ea typeface="Meiryo UI" panose="020B0604030504040204" pitchFamily="50" charset="-128"/>
              </a:rPr>
              <a:t>）の行政機関で、</a:t>
            </a:r>
            <a:r>
              <a:rPr lang="en-US" altLang="ja-JP" sz="1200" b="0" i="0" dirty="0">
                <a:solidFill>
                  <a:schemeClr val="tx2"/>
                </a:solidFill>
                <a:effectLst/>
                <a:latin typeface="Meiryo UI" panose="020B0604030504040204" pitchFamily="50" charset="-128"/>
                <a:ea typeface="Meiryo UI" panose="020B0604030504040204" pitchFamily="50" charset="-128"/>
              </a:rPr>
              <a:t>EU</a:t>
            </a:r>
            <a:r>
              <a:rPr lang="ja-JP" altLang="en-US" sz="1200" b="0" i="0" dirty="0">
                <a:solidFill>
                  <a:schemeClr val="tx2"/>
                </a:solidFill>
                <a:effectLst/>
                <a:latin typeface="Meiryo UI" panose="020B0604030504040204" pitchFamily="50" charset="-128"/>
                <a:ea typeface="Meiryo UI" panose="020B0604030504040204" pitchFamily="50" charset="-128"/>
              </a:rPr>
              <a:t>の政策や法律の執行、予算の管理などの任務を担当しています。</a:t>
            </a:r>
            <a:endParaRPr lang="en-US" altLang="ja-JP" sz="1200" b="0" i="0" dirty="0">
              <a:solidFill>
                <a:schemeClr val="tx2"/>
              </a:solidFill>
              <a:effectLst/>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　・</a:t>
            </a:r>
            <a:r>
              <a:rPr lang="ja-JP" altLang="en-US" sz="1200" b="0" i="0" u="none" strike="noStrike" baseline="0" dirty="0">
                <a:solidFill>
                  <a:schemeClr val="tx2"/>
                </a:solidFill>
                <a:latin typeface="Meiryo UI" panose="020B0604030504040204" pitchFamily="50" charset="-128"/>
                <a:ea typeface="Meiryo UI" panose="020B0604030504040204" pitchFamily="50" charset="-128"/>
              </a:rPr>
              <a:t>「</a:t>
            </a:r>
            <a:r>
              <a:rPr kumimoji="1" lang="en-US" altLang="ja-JP" sz="1200" dirty="0">
                <a:solidFill>
                  <a:schemeClr val="tx2"/>
                </a:solidFill>
                <a:latin typeface="Meiryo UI" panose="020B0604030504040204" pitchFamily="50" charset="-128"/>
                <a:ea typeface="Meiryo UI" panose="020B0604030504040204" pitchFamily="50" charset="-128"/>
              </a:rPr>
              <a:t>IDSA</a:t>
            </a:r>
            <a:r>
              <a:rPr kumimoji="1" lang="ja-JP" altLang="en-US" sz="1200" dirty="0">
                <a:solidFill>
                  <a:schemeClr val="tx2"/>
                </a:solidFill>
                <a:latin typeface="Meiryo UI" panose="020B0604030504040204" pitchFamily="50" charset="-128"/>
                <a:ea typeface="Meiryo UI" panose="020B0604030504040204" pitchFamily="50" charset="-128"/>
              </a:rPr>
              <a:t>」は</a:t>
            </a:r>
            <a:r>
              <a:rPr lang="ja-JP" altLang="en-US" sz="1200" b="0" i="0" u="none" strike="noStrike" baseline="0" dirty="0">
                <a:solidFill>
                  <a:schemeClr val="tx2"/>
                </a:solidFill>
                <a:latin typeface="Meiryo UI" panose="020B0604030504040204" pitchFamily="50" charset="-128"/>
                <a:ea typeface="Meiryo UI" panose="020B0604030504040204" pitchFamily="50" charset="-128"/>
              </a:rPr>
              <a:t>国際的にデータスペースを推進する組織です。</a:t>
            </a:r>
            <a:endParaRPr kumimoji="1" lang="en-US" altLang="ja-JP" sz="1200" dirty="0">
              <a:solidFill>
                <a:schemeClr val="tx2"/>
              </a:solidFill>
              <a:latin typeface="Meiryo UI" panose="020B0604030504040204" pitchFamily="50" charset="-128"/>
              <a:ea typeface="Meiryo UI" panose="020B0604030504040204" pitchFamily="50" charset="-128"/>
            </a:endParaRPr>
          </a:p>
          <a:p>
            <a:pPr algn="l"/>
            <a:r>
              <a:rPr kumimoji="1" lang="ja-JP" altLang="en-US" sz="1200" dirty="0">
                <a:solidFill>
                  <a:schemeClr val="tx2"/>
                </a:solidFill>
                <a:latin typeface="Meiryo UI" panose="020B0604030504040204" pitchFamily="50" charset="-128"/>
                <a:ea typeface="Meiryo UI" panose="020B0604030504040204" pitchFamily="50" charset="-128"/>
              </a:rPr>
              <a:t>　・「</a:t>
            </a:r>
            <a:r>
              <a:rPr kumimoji="1" lang="en-US" altLang="ja-JP" sz="1200" dirty="0">
                <a:solidFill>
                  <a:schemeClr val="tx2"/>
                </a:solidFill>
                <a:latin typeface="Meiryo UI" panose="020B0604030504040204" pitchFamily="50" charset="-128"/>
                <a:ea typeface="Meiryo UI" panose="020B0604030504040204" pitchFamily="50" charset="-128"/>
              </a:rPr>
              <a:t>Gaia-X</a:t>
            </a:r>
            <a:r>
              <a:rPr kumimoji="1" lang="ja-JP" altLang="en-US" sz="1200" dirty="0">
                <a:solidFill>
                  <a:schemeClr val="tx2"/>
                </a:solidFill>
                <a:latin typeface="Meiryo UI" panose="020B0604030504040204" pitchFamily="50" charset="-128"/>
                <a:ea typeface="Meiryo UI" panose="020B0604030504040204" pitchFamily="50" charset="-128"/>
              </a:rPr>
              <a:t>」は</a:t>
            </a:r>
            <a:r>
              <a:rPr lang="ja-JP" altLang="en-US" sz="1200" b="0" i="0" u="none" strike="noStrike" baseline="0" dirty="0">
                <a:solidFill>
                  <a:schemeClr val="tx2"/>
                </a:solidFill>
                <a:latin typeface="Meiryo UI" panose="020B0604030504040204" pitchFamily="50" charset="-128"/>
                <a:ea typeface="Meiryo UI" panose="020B0604030504040204" pitchFamily="50" charset="-128"/>
              </a:rPr>
              <a:t> ヨーロッパのデータ基盤構築プロジェクトであり、自律分散型の企業間データ連携の仕組み・フレームワークを構築することを目的としています。	</a:t>
            </a:r>
          </a:p>
          <a:p>
            <a:pPr algn="l"/>
            <a:r>
              <a:rPr lang="ja-JP" altLang="en-US" sz="1200" b="0" i="0" u="none" strike="noStrike" baseline="0" dirty="0">
                <a:solidFill>
                  <a:schemeClr val="tx2"/>
                </a:solidFill>
                <a:latin typeface="Meiryo UI" panose="020B0604030504040204" pitchFamily="50" charset="-128"/>
                <a:ea typeface="Meiryo UI" panose="020B0604030504040204" pitchFamily="50" charset="-128"/>
              </a:rPr>
              <a:t>　・「</a:t>
            </a:r>
            <a:r>
              <a:rPr lang="en-US" altLang="ja-JP" sz="1200" b="0" i="0" u="none" strike="noStrike" baseline="0" dirty="0">
                <a:solidFill>
                  <a:schemeClr val="tx2"/>
                </a:solidFill>
                <a:latin typeface="Meiryo UI" panose="020B0604030504040204" pitchFamily="50" charset="-128"/>
                <a:ea typeface="Meiryo UI" panose="020B0604030504040204" pitchFamily="50" charset="-128"/>
              </a:rPr>
              <a:t>DSSC</a:t>
            </a:r>
            <a:r>
              <a:rPr lang="ja-JP" altLang="en-US" sz="1200" b="0" i="0" u="none" strike="noStrike" baseline="0" dirty="0">
                <a:solidFill>
                  <a:schemeClr val="tx2"/>
                </a:solidFill>
                <a:latin typeface="Meiryo UI" panose="020B0604030504040204" pitchFamily="50" charset="-128"/>
                <a:ea typeface="Meiryo UI" panose="020B0604030504040204" pitchFamily="50" charset="-128"/>
              </a:rPr>
              <a:t>」はレイヤ横断で</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データスペース参加者の支援を行う組織です。詳細は次のページで紹介します。</a:t>
            </a:r>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ビジョン</a:t>
            </a:r>
            <a:r>
              <a:rPr kumimoji="1" lang="en-US" altLang="ja-JP" sz="1200" dirty="0">
                <a:solidFill>
                  <a:schemeClr val="tx2"/>
                </a:solidFill>
                <a:latin typeface="Meiryo UI" panose="020B0604030504040204" pitchFamily="50" charset="-128"/>
                <a:ea typeface="Meiryo UI" panose="020B0604030504040204" pitchFamily="50" charset="-128"/>
              </a:rPr>
              <a:t>/</a:t>
            </a:r>
            <a:r>
              <a:rPr kumimoji="1" lang="ja-JP" altLang="en-US" sz="1200" dirty="0">
                <a:solidFill>
                  <a:schemeClr val="tx2"/>
                </a:solidFill>
                <a:latin typeface="Meiryo UI" panose="020B0604030504040204" pitchFamily="50" charset="-128"/>
                <a:ea typeface="Meiryo UI" panose="020B0604030504040204" pitchFamily="50" charset="-128"/>
              </a:rPr>
              <a:t>企画の標準化、ルール策定においては</a:t>
            </a:r>
          </a:p>
          <a:p>
            <a:r>
              <a:rPr kumimoji="1" lang="ja-JP" altLang="en-US" sz="1200" dirty="0">
                <a:solidFill>
                  <a:schemeClr val="tx2"/>
                </a:solidFill>
                <a:latin typeface="Meiryo UI" panose="020B0604030504040204" pitchFamily="50" charset="-128"/>
                <a:ea typeface="Meiryo UI" panose="020B0604030504040204" pitchFamily="50" charset="-128"/>
              </a:rPr>
              <a:t>　まず、 </a:t>
            </a:r>
            <a:r>
              <a:rPr kumimoji="1" lang="en-US" altLang="ja-JP" sz="1200" dirty="0">
                <a:solidFill>
                  <a:schemeClr val="tx2"/>
                </a:solidFill>
                <a:latin typeface="Meiryo UI" panose="020B0604030504040204" pitchFamily="50" charset="-128"/>
                <a:ea typeface="Meiryo UI" panose="020B0604030504040204" pitchFamily="50" charset="-128"/>
              </a:rPr>
              <a:t>EC</a:t>
            </a:r>
            <a:r>
              <a:rPr kumimoji="1" lang="ja-JP" altLang="en-US" sz="1200" dirty="0">
                <a:solidFill>
                  <a:schemeClr val="tx2"/>
                </a:solidFill>
                <a:latin typeface="Meiryo UI" panose="020B0604030504040204" pitchFamily="50" charset="-128"/>
                <a:ea typeface="Meiryo UI" panose="020B0604030504040204" pitchFamily="50" charset="-128"/>
              </a:rPr>
              <a:t>が政策戦略として欧州データ戦略を発表しました。</a:t>
            </a:r>
            <a:endParaRPr kumimoji="1" lang="en-US" altLang="ja-JP" sz="1200" dirty="0">
              <a:solidFill>
                <a:schemeClr val="tx2"/>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2"/>
                </a:solidFill>
                <a:latin typeface="Meiryo UI" panose="020B0604030504040204" pitchFamily="50" charset="-128"/>
                <a:ea typeface="Meiryo UI" panose="020B0604030504040204" pitchFamily="50" charset="-128"/>
              </a:rPr>
              <a:t>　それを受け、</a:t>
            </a:r>
            <a:r>
              <a:rPr kumimoji="1" lang="en-US" altLang="ja-JP" sz="1200" dirty="0">
                <a:solidFill>
                  <a:schemeClr val="tx2"/>
                </a:solidFill>
                <a:latin typeface="Meiryo UI" panose="020B0604030504040204" pitchFamily="50" charset="-128"/>
                <a:ea typeface="Meiryo UI" panose="020B0604030504040204" pitchFamily="50" charset="-128"/>
              </a:rPr>
              <a:t>IDSA</a:t>
            </a:r>
            <a:r>
              <a:rPr kumimoji="1" lang="ja-JP" altLang="en-US" sz="1200" dirty="0">
                <a:solidFill>
                  <a:schemeClr val="tx2"/>
                </a:solidFill>
                <a:latin typeface="Meiryo UI" panose="020B0604030504040204" pitchFamily="50" charset="-128"/>
                <a:ea typeface="Meiryo UI" panose="020B0604030504040204" pitchFamily="50" charset="-128"/>
              </a:rPr>
              <a:t>が技術仕様の</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リファレンス・アーキテクチャ</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(RA)</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を策定しました。</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　そのリファレンス・アーキテクチャ</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(RA)</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を元に</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Gaia-X</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の</a:t>
            </a:r>
            <a:r>
              <a:rPr lang="en-US" altLang="ja-JP" sz="1200" b="0" i="0" dirty="0">
                <a:solidFill>
                  <a:schemeClr val="tx2"/>
                </a:solidFill>
                <a:effectLst/>
                <a:latin typeface="Meiryo UI" panose="020B0604030504040204" pitchFamily="50" charset="-128"/>
                <a:ea typeface="Meiryo UI" panose="020B0604030504040204" pitchFamily="50" charset="-128"/>
              </a:rPr>
              <a:t>Reference Framework(RF)</a:t>
            </a:r>
            <a:r>
              <a:rPr lang="ja-JP" altLang="en-US" sz="1200" b="0" i="0" dirty="0">
                <a:solidFill>
                  <a:schemeClr val="tx2"/>
                </a:solidFill>
                <a:effectLst/>
                <a:latin typeface="Meiryo UI" panose="020B0604030504040204" pitchFamily="50" charset="-128"/>
                <a:ea typeface="Meiryo UI" panose="020B0604030504040204" pitchFamily="50" charset="-128"/>
              </a:rPr>
              <a:t>を策定しています。</a:t>
            </a:r>
            <a:endParaRPr kumimoji="1" lang="en-US" altLang="ja-JP" sz="1200" b="0" i="0" dirty="0">
              <a:solidFill>
                <a:schemeClr val="tx2"/>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2"/>
                </a:solidFill>
                <a:latin typeface="Meiryo UI" panose="020B0604030504040204" pitchFamily="50" charset="-128"/>
                <a:ea typeface="Meiryo UI" panose="020B0604030504040204" pitchFamily="50" charset="-128"/>
              </a:rPr>
              <a:t>データスペースのサービス設計は</a:t>
            </a:r>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　まず、欧州委員会</a:t>
            </a:r>
            <a:r>
              <a:rPr kumimoji="1" lang="en-US" altLang="ja-JP" sz="1200" dirty="0">
                <a:solidFill>
                  <a:schemeClr val="tx2"/>
                </a:solidFill>
                <a:latin typeface="Meiryo UI" panose="020B0604030504040204" pitchFamily="50" charset="-128"/>
                <a:ea typeface="Meiryo UI" panose="020B0604030504040204" pitchFamily="50" charset="-128"/>
              </a:rPr>
              <a:t>(EC)</a:t>
            </a:r>
            <a:r>
              <a:rPr kumimoji="1" lang="ja-JP" altLang="en-US" sz="1200" dirty="0">
                <a:solidFill>
                  <a:schemeClr val="tx2"/>
                </a:solidFill>
                <a:latin typeface="Meiryo UI" panose="020B0604030504040204" pitchFamily="50" charset="-128"/>
                <a:ea typeface="Meiryo UI" panose="020B0604030504040204" pitchFamily="50" charset="-128"/>
              </a:rPr>
              <a:t>がデータスペースの基本パーツを作成し、</a:t>
            </a:r>
            <a:endParaRPr kumimoji="1" lang="en-US" altLang="ja-JP" sz="1200" dirty="0">
              <a:solidFill>
                <a:schemeClr val="tx2"/>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2"/>
                </a:solidFill>
                <a:latin typeface="Meiryo UI" panose="020B0604030504040204" pitchFamily="50" charset="-128"/>
                <a:ea typeface="Meiryo UI" panose="020B0604030504040204" pitchFamily="50" charset="-128"/>
              </a:rPr>
              <a:t>　</a:t>
            </a:r>
            <a:r>
              <a:rPr lang="ja-JP" altLang="en-US" sz="1200" b="0" i="0" u="none" strike="noStrike" baseline="0" dirty="0">
                <a:solidFill>
                  <a:schemeClr val="tx2"/>
                </a:solidFill>
                <a:latin typeface="Meiryo UI" panose="020B0604030504040204" pitchFamily="50" charset="-128"/>
                <a:ea typeface="Meiryo UI" panose="020B0604030504040204" pitchFamily="50" charset="-128"/>
              </a:rPr>
              <a:t>「</a:t>
            </a:r>
            <a:r>
              <a:rPr kumimoji="1" lang="en-US" altLang="ja-JP" sz="1200" dirty="0">
                <a:solidFill>
                  <a:schemeClr val="tx2"/>
                </a:solidFill>
                <a:latin typeface="Meiryo UI" panose="020B0604030504040204" pitchFamily="50" charset="-128"/>
                <a:ea typeface="Meiryo UI" panose="020B0604030504040204" pitchFamily="50" charset="-128"/>
              </a:rPr>
              <a:t>IDSA</a:t>
            </a:r>
            <a:r>
              <a:rPr kumimoji="1" lang="ja-JP" altLang="en-US" sz="1200" dirty="0">
                <a:solidFill>
                  <a:schemeClr val="tx2"/>
                </a:solidFill>
                <a:latin typeface="Meiryo UI" panose="020B0604030504040204" pitchFamily="50" charset="-128"/>
                <a:ea typeface="Meiryo UI" panose="020B0604030504040204" pitchFamily="50" charset="-128"/>
              </a:rPr>
              <a:t>」が「</a:t>
            </a:r>
            <a:r>
              <a:rPr kumimoji="1" lang="en-US" altLang="ja-JP" sz="1200" dirty="0">
                <a:solidFill>
                  <a:schemeClr val="tx2"/>
                </a:solidFill>
                <a:latin typeface="Meiryo UI" panose="020B0604030504040204" pitchFamily="50" charset="-128"/>
                <a:ea typeface="Meiryo UI" panose="020B0604030504040204" pitchFamily="50" charset="-128"/>
              </a:rPr>
              <a:t>IDS</a:t>
            </a:r>
            <a:r>
              <a:rPr kumimoji="1" lang="ja-JP" altLang="en-US" sz="1200" dirty="0">
                <a:solidFill>
                  <a:schemeClr val="tx2"/>
                </a:solidFill>
                <a:latin typeface="Meiryo UI" panose="020B0604030504040204" pitchFamily="50" charset="-128"/>
                <a:ea typeface="Meiryo UI" panose="020B0604030504040204" pitchFamily="50" charset="-128"/>
              </a:rPr>
              <a:t>コネクタ」を作成しました</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。コネクタはデータスペース間でのデータ連携を行う仕組みです。後半のスライドで解説します。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　その「</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IDS</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コネクタ」のコア技術を元に</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Gaia-X</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では</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Eclipse</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コネクタを開発し、</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Catena-X</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や</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Omega-X</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等のデータスペースで使用されています。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　また、基盤となるオープンソースを提供している</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FIWARE</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もデータスペース実現に大きく貢献しています。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12</a:t>
            </a:fld>
            <a:endParaRPr kumimoji="1" lang="ja-JP" altLang="en-US"/>
          </a:p>
        </p:txBody>
      </p:sp>
    </p:spTree>
    <p:extLst>
      <p:ext uri="{BB962C8B-B14F-4D97-AF65-F5344CB8AC3E}">
        <p14:creationId xmlns:p14="http://schemas.microsoft.com/office/powerpoint/2010/main" val="303833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2"/>
                </a:solidFill>
                <a:latin typeface="Meiryo UI" panose="020B0604030504040204" pitchFamily="50" charset="-128"/>
                <a:ea typeface="Meiryo UI" panose="020B0604030504040204" pitchFamily="50" charset="-128"/>
              </a:rPr>
              <a:t>国内では</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関係府省庁、</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DSA</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IPA</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が「</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One Team</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」でデータスぺースの推進をしていきます。</a:t>
            </a:r>
            <a:endParaRPr kumimoji="1" lang="ja-JP" altLang="en-US"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13</a:t>
            </a:fld>
            <a:endParaRPr kumimoji="1" lang="ja-JP" altLang="en-US"/>
          </a:p>
        </p:txBody>
      </p:sp>
    </p:spTree>
    <p:extLst>
      <p:ext uri="{BB962C8B-B14F-4D97-AF65-F5344CB8AC3E}">
        <p14:creationId xmlns:p14="http://schemas.microsoft.com/office/powerpoint/2010/main" val="139029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2"/>
                </a:solidFill>
                <a:latin typeface="Meiryo UI" panose="020B0604030504040204" pitchFamily="50" charset="-128"/>
                <a:ea typeface="Meiryo UI" panose="020B0604030504040204" pitchFamily="50" charset="-128"/>
              </a:rPr>
              <a:t>データスペースの対象領域ですが、こちらの表にあるように</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社会の幅広い分野でデータスペースが推進されています。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各分野で、単独若しくは複数のプロジェクトが進められており、機能や地域を限定したデータスペースも多いです。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2"/>
                </a:solidFill>
                <a:latin typeface="Meiryo UI" panose="020B0604030504040204" pitchFamily="50" charset="-128"/>
                <a:ea typeface="Meiryo UI" panose="020B0604030504040204" pitchFamily="50" charset="-128"/>
              </a:rPr>
              <a:t>日本は、データスペースと呼ばないことがほとんどですが、</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準公共プロジェクトなどデータスペースに類似の取り組みが数多く行われています。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14</a:t>
            </a:fld>
            <a:endParaRPr kumimoji="1" lang="ja-JP" altLang="en-US"/>
          </a:p>
        </p:txBody>
      </p:sp>
    </p:spTree>
    <p:extLst>
      <p:ext uri="{BB962C8B-B14F-4D97-AF65-F5344CB8AC3E}">
        <p14:creationId xmlns:p14="http://schemas.microsoft.com/office/powerpoint/2010/main" val="249781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solidFill>
                  <a:schemeClr val="tx2"/>
                </a:solidFill>
                <a:latin typeface="Meiryo UI" panose="020B0604030504040204" pitchFamily="50" charset="-128"/>
                <a:ea typeface="Meiryo UI" panose="020B0604030504040204" pitchFamily="50" charset="-128"/>
              </a:rPr>
              <a:t>1</a:t>
            </a:r>
            <a:r>
              <a:rPr kumimoji="1" lang="ja-JP" altLang="en-US" sz="1200" dirty="0">
                <a:solidFill>
                  <a:schemeClr val="tx2"/>
                </a:solidFill>
                <a:latin typeface="Meiryo UI" panose="020B0604030504040204" pitchFamily="50" charset="-128"/>
                <a:ea typeface="Meiryo UI" panose="020B0604030504040204" pitchFamily="50" charset="-128"/>
              </a:rPr>
              <a:t>つ目の国内事例は大阪府のスーパーシティ構成です。</a:t>
            </a:r>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本事例のデータスペースとして着眼点は、</a:t>
            </a:r>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　大阪府内の行政デジタル格差を解消する産学官連携デジタル基盤を構築したことと</a:t>
            </a:r>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　カタログの利用により大阪府のオープンデータを活用したサービス提供が可能となったことです。</a:t>
            </a:r>
            <a:endParaRPr kumimoji="1" lang="en-US" altLang="ja-JP" sz="1200" dirty="0">
              <a:solidFill>
                <a:schemeClr val="tx2"/>
              </a:solidFill>
              <a:latin typeface="Meiryo UI" panose="020B0604030504040204" pitchFamily="50" charset="-128"/>
              <a:ea typeface="Meiryo UI" panose="020B0604030504040204" pitchFamily="50" charset="-128"/>
            </a:endParaRPr>
          </a:p>
          <a:p>
            <a:endParaRPr kumimoji="1" lang="en-US" altLang="ja-JP" sz="1200" dirty="0">
              <a:solidFill>
                <a:schemeClr val="tx2"/>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背景としては、大阪府内の市町村間での財政・人材・ノウハウ等の制約からデータ利活用に対する取組格差が存在したところ、</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年度より大阪府が主体となり、</a:t>
            </a:r>
            <a:r>
              <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ID</a:t>
            </a: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共有を可能にするルール等を作成し、デジタル基盤の構築とサービスの提供を開始し、</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必要な人に、必要なタイミングで、多様なデジタルサービスを提供できるよう環境整備を</a:t>
            </a:r>
            <a:r>
              <a:rPr lang="ja-JP" altLang="en-US" sz="1200" kern="0" dirty="0">
                <a:solidFill>
                  <a:schemeClr val="tx2"/>
                </a:solidFill>
                <a:latin typeface="Meiryo UI" panose="020B0604030504040204" pitchFamily="50" charset="-128"/>
                <a:ea typeface="Meiryo UI" panose="020B0604030504040204" pitchFamily="50" charset="-128"/>
              </a:rPr>
              <a:t>実施しました。</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効果としては、大阪府のデジタル基盤の整備したことで、今までバラバラだったり分断されたデータやサービスを大阪府内の</a:t>
            </a:r>
            <a:r>
              <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43</a:t>
            </a: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市町村にて共同利用可能となりました。</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また、</a:t>
            </a:r>
            <a:r>
              <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ID</a:t>
            </a: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共有化によりサービス同士の連携が可能になり、パーソナライズされたサービスを提供可能となり、パーソナライズされたサービスが提供可能となるだけでなく、</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業務のデジタル化が進むことで業務効率が向上しました。</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15</a:t>
            </a:fld>
            <a:endParaRPr kumimoji="1" lang="ja-JP" altLang="en-US"/>
          </a:p>
        </p:txBody>
      </p:sp>
    </p:spTree>
    <p:extLst>
      <p:ext uri="{BB962C8B-B14F-4D97-AF65-F5344CB8AC3E}">
        <p14:creationId xmlns:p14="http://schemas.microsoft.com/office/powerpoint/2010/main" val="1562822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solidFill>
                  <a:schemeClr val="tx2"/>
                </a:solidFill>
                <a:latin typeface="Meiryo UI" panose="020B0604030504040204" pitchFamily="50" charset="-128"/>
                <a:ea typeface="Meiryo UI" panose="020B0604030504040204" pitchFamily="50" charset="-128"/>
              </a:rPr>
              <a:t>2</a:t>
            </a:r>
            <a:r>
              <a:rPr kumimoji="1" lang="ja-JP" altLang="en-US" sz="1200" dirty="0">
                <a:solidFill>
                  <a:schemeClr val="tx2"/>
                </a:solidFill>
                <a:latin typeface="Meiryo UI" panose="020B0604030504040204" pitchFamily="50" charset="-128"/>
                <a:ea typeface="Meiryo UI" panose="020B0604030504040204" pitchFamily="50" charset="-128"/>
              </a:rPr>
              <a:t>つ目の国内事例は札幌市マーケティング最適化です。</a:t>
            </a:r>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本事例のデータスペースとして着眼点は</a:t>
            </a:r>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　大阪府と同様、デジタル基盤を構築していることと</a:t>
            </a:r>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　札幌市のオープンデータと他社提供のオープンデータを組み合わせて新しいビジネスを創出する可能性があることです。</a:t>
            </a:r>
            <a:endParaRPr kumimoji="1" lang="en-US" altLang="ja-JP" sz="1200" dirty="0">
              <a:solidFill>
                <a:schemeClr val="tx2"/>
              </a:solidFill>
              <a:latin typeface="Meiryo UI" panose="020B0604030504040204" pitchFamily="50" charset="-128"/>
              <a:ea typeface="Meiryo UI" panose="020B0604030504040204" pitchFamily="50" charset="-128"/>
            </a:endParaRPr>
          </a:p>
          <a:p>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dirty="0">
                <a:solidFill>
                  <a:schemeClr val="tx2"/>
                </a:solidFill>
                <a:latin typeface="Meiryo UI" panose="020B0604030504040204" pitchFamily="50" charset="-128"/>
                <a:ea typeface="Meiryo UI" panose="020B0604030504040204" pitchFamily="50" charset="-128"/>
              </a:rPr>
              <a:t>背景として、札幌市では</a:t>
            </a: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札幌圏域の官民データを協調して利活用する官民連携デジタル基盤を構築しており、データ利活用の本格的な推進を検討していました。</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そこで札幌市では、不動産ディベロッパーや飲食店が札幌市以外の</a:t>
            </a:r>
            <a:r>
              <a:rPr lang="ja-JP" altLang="en-US" sz="1200" kern="0" dirty="0">
                <a:solidFill>
                  <a:schemeClr val="tx2"/>
                </a:solidFill>
                <a:latin typeface="Meiryo UI" panose="020B0604030504040204" pitchFamily="50" charset="-128"/>
                <a:ea typeface="Meiryo UI" panose="020B0604030504040204" pitchFamily="50" charset="-128"/>
              </a:rPr>
              <a:t>「</a:t>
            </a: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気象データ」や「イベントデータ」などの外部データを組み合わせ、マーケティングや業務の最適化を確認するとともに、</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札幌市デジタル基盤に</a:t>
            </a:r>
            <a:r>
              <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CADDE</a:t>
            </a: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コネクタを接続した実証実験を実施しました。</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その効果としては、マーケティングや業務の最適化の実現するとともに、</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利用時にコネクタを利用することで、データ連携用インターフェイス機能の個別開発が不要となりました。</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endParaRPr kumimoji="1" lang="ja-JP" altLang="en-US" sz="1200"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16</a:t>
            </a:fld>
            <a:endParaRPr kumimoji="1" lang="ja-JP" altLang="en-US"/>
          </a:p>
        </p:txBody>
      </p:sp>
    </p:spTree>
    <p:extLst>
      <p:ext uri="{BB962C8B-B14F-4D97-AF65-F5344CB8AC3E}">
        <p14:creationId xmlns:p14="http://schemas.microsoft.com/office/powerpoint/2010/main" val="25745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2"/>
                </a:solidFill>
                <a:latin typeface="Meiryo UI" panose="020B0604030504040204" pitchFamily="50" charset="-128"/>
                <a:ea typeface="Meiryo UI" panose="020B0604030504040204" pitchFamily="50" charset="-128"/>
              </a:rPr>
              <a:t>実際の事例ではありませんが、今後、データスペースを活用した場合の想定ケースを紹介します。</a:t>
            </a:r>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en-US" altLang="ja-JP" dirty="0">
                <a:solidFill>
                  <a:schemeClr val="tx2"/>
                </a:solidFill>
                <a:latin typeface="Meiryo UI" panose="020B0604030504040204" pitchFamily="50" charset="-128"/>
                <a:ea typeface="Meiryo UI" panose="020B0604030504040204" pitchFamily="50" charset="-128"/>
              </a:rPr>
              <a:t>1</a:t>
            </a:r>
            <a:r>
              <a:rPr kumimoji="1" lang="ja-JP" altLang="en-US" dirty="0">
                <a:solidFill>
                  <a:schemeClr val="tx2"/>
                </a:solidFill>
                <a:latin typeface="Meiryo UI" panose="020B0604030504040204" pitchFamily="50" charset="-128"/>
                <a:ea typeface="Meiryo UI" panose="020B0604030504040204" pitchFamily="50" charset="-128"/>
              </a:rPr>
              <a:t>つ目の想定ケースは</a:t>
            </a:r>
            <a:r>
              <a:rPr lang="ja-JP" altLang="en-US" dirty="0">
                <a:solidFill>
                  <a:schemeClr val="tx2"/>
                </a:solidFill>
                <a:latin typeface="Meiryo UI" panose="020B0604030504040204" pitchFamily="50" charset="-128"/>
                <a:ea typeface="Meiryo UI" panose="020B0604030504040204" pitchFamily="50" charset="-128"/>
              </a:rPr>
              <a:t>マーケティングの強化です。</a:t>
            </a:r>
            <a:endParaRPr lang="en-US" altLang="ja-JP" dirty="0">
              <a:solidFill>
                <a:schemeClr val="tx2"/>
              </a:solidFill>
              <a:latin typeface="Meiryo UI" panose="020B0604030504040204" pitchFamily="50" charset="-128"/>
              <a:ea typeface="Meiryo UI" panose="020B0604030504040204" pitchFamily="50" charset="-128"/>
            </a:endParaRPr>
          </a:p>
          <a:p>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ja-JP" altLang="en-US" dirty="0">
                <a:solidFill>
                  <a:schemeClr val="tx2"/>
                </a:solidFill>
                <a:latin typeface="Meiryo UI" panose="020B0604030504040204" pitchFamily="50" charset="-128"/>
                <a:ea typeface="Meiryo UI" panose="020B0604030504040204" pitchFamily="50" charset="-128"/>
              </a:rPr>
              <a:t>製造業者と販売店舗のデータが連携されることで、</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消費者ニーズを把握し、マーケティング戦略の改善につなげることができます。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信頼性が確保されるため、販売店舗はデータの提供ができ、製造業者は入手ができる状態になります。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この取組の目的は、従来、製造元がキャッチアップできなかった消費情報データを元にマーケティング戦略の改善につなげることです。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従来は提供先が不明のため、提供を拒否していた店舗側も信頼性が確保できるため、データを提供できます。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この効果としては、製造元は消費者のニーズがキャッチアップでき、マーケティング戦略の改善につながります。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また、販売店舗は価値を見出せていなかったデータがビジネス価値価値を生むことにあります。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endParaRPr kumimoji="1" lang="ja-JP" altLang="en-US"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17</a:t>
            </a:fld>
            <a:endParaRPr kumimoji="1" lang="ja-JP" altLang="en-US"/>
          </a:p>
        </p:txBody>
      </p:sp>
    </p:spTree>
    <p:extLst>
      <p:ext uri="{BB962C8B-B14F-4D97-AF65-F5344CB8AC3E}">
        <p14:creationId xmlns:p14="http://schemas.microsoft.com/office/powerpoint/2010/main" val="86341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データスペースに関連したお問い合わせがある場合は、</a:t>
            </a:r>
            <a:endParaRPr kumimoji="1" lang="en-US" altLang="ja-JP" dirty="0"/>
          </a:p>
          <a:p>
            <a:r>
              <a:rPr kumimoji="1" lang="en-US" altLang="ja-JP" dirty="0"/>
              <a:t>IPA</a:t>
            </a:r>
            <a:r>
              <a:rPr kumimoji="1" lang="ja-JP" altLang="en-US" dirty="0"/>
              <a:t>のお問い合わせページよりご連絡ください。</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18</a:t>
            </a:fld>
            <a:endParaRPr kumimoji="1" lang="ja-JP" altLang="en-US"/>
          </a:p>
        </p:txBody>
      </p:sp>
    </p:spTree>
    <p:extLst>
      <p:ext uri="{BB962C8B-B14F-4D97-AF65-F5344CB8AC3E}">
        <p14:creationId xmlns:p14="http://schemas.microsoft.com/office/powerpoint/2010/main" val="91339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EU</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・米国・中国では、デジタル競争力強化のため、「データ」を活用しビジネスを展開しています。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r>
              <a:rPr kumimoji="1" lang="ja-JP" altLang="en-US" dirty="0">
                <a:solidFill>
                  <a:schemeClr val="tx2"/>
                </a:solidFill>
                <a:latin typeface="Meiryo UI" panose="020B0604030504040204" pitchFamily="50" charset="-128"/>
                <a:ea typeface="Meiryo UI" panose="020B0604030504040204" pitchFamily="50" charset="-128"/>
              </a:rPr>
              <a:t>米国や中国では単体企業で収集したビックデータを活用し、サービスを展開しています。その結果、サービスのデファクトスタンダード化が進んでいます。</a:t>
            </a:r>
            <a:endParaRPr kumimoji="1" lang="en-US" altLang="ja-JP" dirty="0">
              <a:solidFill>
                <a:schemeClr val="tx2"/>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2"/>
                </a:solidFill>
                <a:latin typeface="Meiryo UI" panose="020B0604030504040204" pitchFamily="50" charset="-128"/>
                <a:ea typeface="Meiryo UI" panose="020B0604030504040204" pitchFamily="50" charset="-128"/>
              </a:rPr>
              <a:t>一方、</a:t>
            </a:r>
            <a:r>
              <a:rPr kumimoji="1" lang="en-US" altLang="ja-JP" dirty="0">
                <a:solidFill>
                  <a:schemeClr val="tx2"/>
                </a:solidFill>
                <a:latin typeface="Meiryo UI" panose="020B0604030504040204" pitchFamily="50" charset="-128"/>
                <a:ea typeface="Meiryo UI" panose="020B0604030504040204" pitchFamily="50" charset="-128"/>
              </a:rPr>
              <a:t>EU</a:t>
            </a:r>
            <a:r>
              <a:rPr kumimoji="1" lang="ja-JP" altLang="en-US" dirty="0">
                <a:solidFill>
                  <a:schemeClr val="tx2"/>
                </a:solidFill>
                <a:latin typeface="Meiryo UI" panose="020B0604030504040204" pitchFamily="50" charset="-128"/>
                <a:ea typeface="Meiryo UI" panose="020B0604030504040204" pitchFamily="50" charset="-128"/>
              </a:rPr>
              <a:t>では</a:t>
            </a: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国、組織を超えたデータ連携を実現するため、データの基盤、ルールを整備し、社会の膨大なデータを収集し、</a:t>
            </a:r>
            <a:r>
              <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EU</a:t>
            </a: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主導による国際的な標準化が進んでいます。</a:t>
            </a:r>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a:t>
            </a:fld>
            <a:endParaRPr kumimoji="1" lang="ja-JP" altLang="en-US"/>
          </a:p>
        </p:txBody>
      </p:sp>
    </p:spTree>
    <p:extLst>
      <p:ext uri="{BB962C8B-B14F-4D97-AF65-F5344CB8AC3E}">
        <p14:creationId xmlns:p14="http://schemas.microsoft.com/office/powerpoint/2010/main" val="323779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2"/>
                </a:solidFill>
                <a:latin typeface="Meiryo UI" panose="020B0604030504040204" pitchFamily="50" charset="-128"/>
                <a:ea typeface="Meiryo UI" panose="020B0604030504040204" pitchFamily="50" charset="-128"/>
              </a:rPr>
              <a:t>データスペースとは</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デジタル社会で不可欠なデータに注目した概念で、異なる組織・国間</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エコシステム</a:t>
            </a:r>
            <a:r>
              <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、異業種間でも、信頼性を確保しデータを共有できる標準化された仕組みです。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また、「多種多様」で「信頼性のある」大量のデータが安心して利用できます。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a:t>
            </a:fld>
            <a:endParaRPr kumimoji="1" lang="ja-JP" altLang="en-US"/>
          </a:p>
        </p:txBody>
      </p:sp>
    </p:spTree>
    <p:extLst>
      <p:ext uri="{BB962C8B-B14F-4D97-AF65-F5344CB8AC3E}">
        <p14:creationId xmlns:p14="http://schemas.microsoft.com/office/powerpoint/2010/main" val="371576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2"/>
                </a:solidFill>
                <a:latin typeface="Meiryo UI" panose="020B0604030504040204" pitchFamily="50" charset="-128"/>
                <a:ea typeface="Meiryo UI" panose="020B0604030504040204" pitchFamily="50" charset="-128"/>
              </a:rPr>
              <a:t>データスペースのメリットは</a:t>
            </a:r>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ja-JP" altLang="en-US" dirty="0">
                <a:solidFill>
                  <a:schemeClr val="tx2"/>
                </a:solidFill>
                <a:latin typeface="Meiryo UI" panose="020B0604030504040204" pitchFamily="50" charset="-128"/>
                <a:ea typeface="Meiryo UI" panose="020B0604030504040204" pitchFamily="50" charset="-128"/>
              </a:rPr>
              <a:t>大きく分けてビジネス上のメリットと社会的なメリットがあります。</a:t>
            </a:r>
            <a:endParaRPr kumimoji="1" lang="en-US" altLang="ja-JP" dirty="0">
              <a:solidFill>
                <a:schemeClr val="tx2"/>
              </a:solidFill>
              <a:latin typeface="Meiryo UI" panose="020B0604030504040204" pitchFamily="50" charset="-128"/>
              <a:ea typeface="Meiryo UI" panose="020B0604030504040204" pitchFamily="50" charset="-128"/>
            </a:endParaRPr>
          </a:p>
          <a:p>
            <a:endParaRPr kumimoji="1" lang="en-US" altLang="ja-JP" dirty="0">
              <a:solidFill>
                <a:schemeClr val="tx2"/>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2"/>
                </a:solidFill>
                <a:latin typeface="Meiryo UI" panose="020B0604030504040204" pitchFamily="50" charset="-128"/>
                <a:ea typeface="Meiryo UI" panose="020B0604030504040204" pitchFamily="50" charset="-128"/>
              </a:rPr>
              <a:t>ビジネス上のメリットは</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データドリブン経営</a:t>
            </a:r>
            <a:r>
              <a:rPr lang="ja-JP" altLang="en-US" sz="1200" dirty="0">
                <a:solidFill>
                  <a:schemeClr val="tx2"/>
                </a:solidFill>
                <a:latin typeface="Meiryo UI" panose="020B0604030504040204" pitchFamily="50" charset="-128"/>
                <a:ea typeface="Meiryo UI" panose="020B0604030504040204" pitchFamily="50" charset="-128"/>
              </a:rPr>
              <a:t>の実現に向け</a:t>
            </a:r>
            <a:endParaRPr lang="en-US" altLang="ja-JP" sz="1200" dirty="0">
              <a:solidFill>
                <a:schemeClr val="tx2"/>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例えば、②の「</a:t>
            </a:r>
            <a:r>
              <a:rPr kumimoji="1" lang="ja-JP" altLang="en-US" sz="1200" b="1"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新ビジネス展開</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」では異なる研究者、組織、産業部門間での協力と情報共有が実現できます。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ja-JP" altLang="en-US" dirty="0">
                <a:solidFill>
                  <a:schemeClr val="tx2"/>
                </a:solidFill>
                <a:latin typeface="Meiryo UI" panose="020B0604030504040204" pitchFamily="50" charset="-128"/>
                <a:ea typeface="Meiryo UI" panose="020B0604030504040204" pitchFamily="50" charset="-128"/>
              </a:rPr>
              <a:t>一方、社会的なメリットは</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プライバシーが守られた、誰もがより良い暮らしができる社会の実現に向け</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例えば、③の「</a:t>
            </a:r>
            <a:r>
              <a:rPr kumimoji="1" lang="ja-JP" altLang="en-US" sz="1200" b="1"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安心・安全な社会</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」では防災の観点から、交通、電気ガス水道通信のインフラ、自治体の避難情報などの連携が可能となり、迅速な避難誘導が実現できます。</a:t>
            </a:r>
            <a:endParaRPr kumimoji="1" lang="en-US" altLang="ja-JP" dirty="0">
              <a:solidFill>
                <a:schemeClr val="tx2"/>
              </a:solidFill>
              <a:latin typeface="Meiryo UI" panose="020B0604030504040204" pitchFamily="50" charset="-128"/>
              <a:ea typeface="Meiryo UI" panose="020B0604030504040204" pitchFamily="50" charset="-128"/>
            </a:endParaRPr>
          </a:p>
          <a:p>
            <a:endParaRPr kumimoji="1" lang="ja-JP" altLang="en-US"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a:t>
            </a:fld>
            <a:endParaRPr kumimoji="1" lang="ja-JP" altLang="en-US"/>
          </a:p>
        </p:txBody>
      </p:sp>
    </p:spTree>
    <p:extLst>
      <p:ext uri="{BB962C8B-B14F-4D97-AF65-F5344CB8AC3E}">
        <p14:creationId xmlns:p14="http://schemas.microsoft.com/office/powerpoint/2010/main" val="316596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2"/>
                </a:solidFill>
                <a:latin typeface="Meiryo UI" panose="020B0604030504040204" pitchFamily="50" charset="-128"/>
                <a:ea typeface="Meiryo UI" panose="020B0604030504040204" pitchFamily="50" charset="-128"/>
              </a:rPr>
              <a:t>データスペースには</a:t>
            </a:r>
            <a:endParaRPr kumimoji="1" lang="en-US" altLang="ja-JP" sz="1200" dirty="0">
              <a:solidFill>
                <a:schemeClr val="tx2"/>
              </a:solidFill>
              <a:latin typeface="Meiryo UI" panose="020B0604030504040204" pitchFamily="50" charset="-128"/>
              <a:ea typeface="Meiryo UI" panose="020B0604030504040204" pitchFamily="50" charset="-128"/>
            </a:endParaRPr>
          </a:p>
          <a:p>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積極的にデータ共有した方が良い理由</a:t>
            </a:r>
            <a:r>
              <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攻めの観点</a:t>
            </a:r>
            <a:r>
              <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と、データ共有せざるを得ない理由</a:t>
            </a:r>
            <a:r>
              <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守りの観点</a:t>
            </a:r>
            <a:r>
              <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があります。</a:t>
            </a:r>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a:p>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攻めの観点は</a:t>
            </a:r>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競争力強化</a:t>
            </a: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のため、データ連携を積極的にビジネスに生かします。</a:t>
            </a:r>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異業種のデータを活用した「新ビジネス展開」や、新たな視点で分析し、「課題解決」などがあげられます。</a:t>
            </a:r>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守りの観点は</a:t>
            </a:r>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義務化や必然性</a:t>
            </a: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のため、規制対応や国際ルールに従う必要があるということです。</a:t>
            </a:r>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ルールに準拠する必要性がある「規制対応」や日本以外がデータスペースを利用していくことを防ぐ「孤立防止」などがあげられます。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また、データを共有するにあたり、共有しても問題ないのか？といった心配事もありますが、</a:t>
            </a:r>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データスペースはデータ主権が守られているため心配する必要がありません。</a:t>
            </a:r>
            <a:endParaRPr kumimoji="1" lang="en-US" altLang="ja-JP"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2"/>
                </a:solidFill>
                <a:effectLst/>
                <a:uLnTx/>
                <a:uFillTx/>
                <a:latin typeface="Meiryo UI" panose="020B0604030504040204" pitchFamily="50" charset="-128"/>
                <a:ea typeface="Meiryo UI" panose="020B0604030504040204" pitchFamily="50" charset="-128"/>
                <a:cs typeface="+mn-cs"/>
              </a:rPr>
              <a:t>データ主権とは</a:t>
            </a:r>
            <a:r>
              <a:rPr lang="ja-JP" altLang="en-US" sz="1200" b="0" dirty="0">
                <a:solidFill>
                  <a:schemeClr val="tx2"/>
                </a:solidFill>
                <a:latin typeface="Meiryo UI" panose="020B0604030504040204" pitchFamily="50" charset="-128"/>
                <a:ea typeface="Meiryo UI" panose="020B0604030504040204" pitchFamily="50" charset="-128"/>
              </a:rPr>
              <a:t>データ提供元</a:t>
            </a: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が提供先や期間などを決定することです。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①：データはデータ提供者が管理し、どこか中央にデータを預けるといったことはありません。</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②：データはデータ提供者が選んだ特定の利用者のみに公開できます。</a:t>
            </a:r>
            <a:endParaRPr kumimoji="1" lang="en-US" altLang="ja-JP"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6</a:t>
            </a:fld>
            <a:endParaRPr kumimoji="1" lang="ja-JP" altLang="en-US"/>
          </a:p>
        </p:txBody>
      </p:sp>
    </p:spTree>
    <p:extLst>
      <p:ext uri="{BB962C8B-B14F-4D97-AF65-F5344CB8AC3E}">
        <p14:creationId xmlns:p14="http://schemas.microsoft.com/office/powerpoint/2010/main" val="266008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1">
                <a:solidFill>
                  <a:schemeClr val="tx2"/>
                </a:solidFill>
                <a:latin typeface="Meiryo UI" panose="020B0604030504040204" pitchFamily="50" charset="-128"/>
                <a:ea typeface="Meiryo UI" panose="020B0604030504040204" pitchFamily="50" charset="-128"/>
              </a:rPr>
              <a:t>データスペースの特徴は赤い部分になります。</a:t>
            </a:r>
            <a:endParaRPr kumimoji="1" lang="en-US" altLang="ja-JP" noProof="1">
              <a:solidFill>
                <a:schemeClr val="tx2"/>
              </a:solidFill>
              <a:latin typeface="Meiryo UI" panose="020B0604030504040204" pitchFamily="50" charset="-128"/>
              <a:ea typeface="Meiryo UI" panose="020B0604030504040204" pitchFamily="50" charset="-128"/>
            </a:endParaRPr>
          </a:p>
          <a:p>
            <a:r>
              <a:rPr kumimoji="1" lang="ja-JP" altLang="en-US" noProof="1">
                <a:solidFill>
                  <a:schemeClr val="tx2"/>
                </a:solidFill>
                <a:latin typeface="Meiryo UI" panose="020B0604030504040204" pitchFamily="50" charset="-128"/>
                <a:ea typeface="Meiryo UI" panose="020B0604030504040204" pitchFamily="50" charset="-128"/>
              </a:rPr>
              <a:t>特に、重要な特徴は「相互運用性」で、異なる相手でもデータ連携が可能となります。</a:t>
            </a:r>
            <a:endParaRPr kumimoji="1" lang="en-US" altLang="ja-JP" noProof="1">
              <a:solidFill>
                <a:schemeClr val="tx2"/>
              </a:solidFill>
              <a:latin typeface="Meiryo UI" panose="020B0604030504040204" pitchFamily="50" charset="-128"/>
              <a:ea typeface="Meiryo UI" panose="020B0604030504040204" pitchFamily="50" charset="-128"/>
            </a:endParaRPr>
          </a:p>
          <a:p>
            <a:r>
              <a:rPr kumimoji="1" lang="ja-JP" altLang="en-US" noProof="1">
                <a:solidFill>
                  <a:schemeClr val="tx2"/>
                </a:solidFill>
                <a:latin typeface="Meiryo UI" panose="020B0604030504040204" pitchFamily="50" charset="-128"/>
                <a:ea typeface="Meiryo UI" panose="020B0604030504040204" pitchFamily="50" charset="-128"/>
              </a:rPr>
              <a:t>また、「データ主権」も重要な特徴で、データ提供元のデータの権利を守ります。</a:t>
            </a:r>
            <a:endParaRPr kumimoji="1" lang="en-US" altLang="ja-JP" noProof="1">
              <a:solidFill>
                <a:schemeClr val="tx2"/>
              </a:solidFill>
              <a:latin typeface="Meiryo UI" panose="020B0604030504040204" pitchFamily="50" charset="-128"/>
              <a:ea typeface="Meiryo UI" panose="020B0604030504040204" pitchFamily="50" charset="-128"/>
            </a:endParaRPr>
          </a:p>
          <a:p>
            <a:endParaRPr kumimoji="1" lang="en-US" altLang="ja-JP" noProof="1">
              <a:solidFill>
                <a:schemeClr val="tx2"/>
              </a:solidFill>
              <a:latin typeface="Meiryo UI" panose="020B0604030504040204" pitchFamily="50" charset="-128"/>
              <a:ea typeface="Meiryo UI" panose="020B0604030504040204" pitchFamily="50" charset="-128"/>
            </a:endParaRPr>
          </a:p>
          <a:p>
            <a:r>
              <a:rPr kumimoji="1" lang="ja-JP" altLang="en-US" noProof="1">
                <a:solidFill>
                  <a:schemeClr val="tx2"/>
                </a:solidFill>
                <a:latin typeface="Meiryo UI" panose="020B0604030504040204" pitchFamily="50" charset="-128"/>
                <a:ea typeface="Meiryo UI" panose="020B0604030504040204" pitchFamily="50" charset="-128"/>
              </a:rPr>
              <a:t>他の特徴として「分散サービスとデータ」は、各データは提供元で保持されます。</a:t>
            </a:r>
            <a:endParaRPr kumimoji="1" lang="en-US" altLang="ja-JP" noProof="1">
              <a:solidFill>
                <a:schemeClr val="tx2"/>
              </a:solidFill>
              <a:latin typeface="Meiryo UI" panose="020B0604030504040204" pitchFamily="50" charset="-128"/>
              <a:ea typeface="Meiryo UI" panose="020B0604030504040204" pitchFamily="50" charset="-128"/>
            </a:endParaRPr>
          </a:p>
          <a:p>
            <a:r>
              <a:rPr kumimoji="1" lang="ja-JP" altLang="en-US" noProof="1">
                <a:solidFill>
                  <a:schemeClr val="tx2"/>
                </a:solidFill>
                <a:latin typeface="Meiryo UI" panose="020B0604030504040204" pitchFamily="50" charset="-128"/>
                <a:ea typeface="Meiryo UI" panose="020B0604030504040204" pitchFamily="50" charset="-128"/>
              </a:rPr>
              <a:t>「ビルディングブロック」は</a:t>
            </a:r>
            <a:r>
              <a:rPr kumimoji="1" lang="ja-JP" altLang="en-US" sz="1200" b="0" i="0" u="none" strike="noStrike" kern="1200" cap="none" spc="0" normalizeH="0" baseline="0" noProof="1">
                <a:ln>
                  <a:noFill/>
                </a:ln>
                <a:solidFill>
                  <a:schemeClr val="tx2"/>
                </a:solidFill>
                <a:effectLst/>
                <a:uLnTx/>
                <a:uFillTx/>
                <a:latin typeface="Meiryo UI"/>
                <a:ea typeface="Meiryo UI"/>
                <a:cs typeface="+mn-cs"/>
              </a:rPr>
              <a:t>共通サービス・ツール　共通機能の利用が可能となります。</a:t>
            </a:r>
            <a:endParaRPr kumimoji="1" lang="en-US" altLang="ja-JP" sz="1200" b="0" i="0" u="none" strike="noStrike" kern="1200" cap="none" spc="0" normalizeH="0" baseline="0" noProof="1">
              <a:ln>
                <a:noFill/>
              </a:ln>
              <a:solidFill>
                <a:schemeClr val="tx2"/>
              </a:solidFill>
              <a:effectLst/>
              <a:uLnTx/>
              <a:uFillTx/>
              <a:latin typeface="Meiryo UI"/>
              <a:ea typeface="Meiryo UI"/>
              <a:cs typeface="+mn-cs"/>
            </a:endParaRPr>
          </a:p>
          <a:p>
            <a:r>
              <a:rPr kumimoji="1" lang="ja-JP" altLang="en-US" sz="1200" b="0" i="0" u="none" strike="noStrike" kern="1200" cap="none" spc="0" normalizeH="0" baseline="0" noProof="1">
                <a:ln>
                  <a:noFill/>
                </a:ln>
                <a:solidFill>
                  <a:schemeClr val="tx2"/>
                </a:solidFill>
                <a:effectLst/>
                <a:uLnTx/>
                <a:uFillTx/>
                <a:latin typeface="Meiryo UI"/>
                <a:ea typeface="Meiryo UI"/>
                <a:cs typeface="+mn-cs"/>
              </a:rPr>
              <a:t>「公平性」は誰でも利用できることです。</a:t>
            </a:r>
            <a:endParaRPr kumimoji="1" lang="en-US" altLang="ja-JP" sz="1200" b="0" i="0" u="none" strike="noStrike" kern="1200" cap="none" spc="0" normalizeH="0" baseline="0" noProof="1">
              <a:ln>
                <a:noFill/>
              </a:ln>
              <a:solidFill>
                <a:schemeClr val="tx2"/>
              </a:solidFill>
              <a:effectLst/>
              <a:uLnTx/>
              <a:uFillTx/>
              <a:latin typeface="Meiryo UI"/>
              <a:ea typeface="Meiryo UI"/>
              <a:cs typeface="+mn-cs"/>
            </a:endParaRPr>
          </a:p>
          <a:p>
            <a:r>
              <a:rPr kumimoji="1" lang="ja-JP" altLang="en-US" sz="1200" b="0" i="0" u="none" strike="noStrike" kern="1200" cap="none" spc="0" normalizeH="0" baseline="0" noProof="1">
                <a:ln>
                  <a:noFill/>
                </a:ln>
                <a:solidFill>
                  <a:schemeClr val="tx2"/>
                </a:solidFill>
                <a:effectLst/>
                <a:uLnTx/>
                <a:uFillTx/>
                <a:latin typeface="Meiryo UI"/>
                <a:ea typeface="Meiryo UI"/>
                <a:cs typeface="+mn-cs"/>
              </a:rPr>
              <a:t>「トラスト」は相手の信頼性を確保します。</a:t>
            </a:r>
            <a:endParaRPr kumimoji="1" lang="en-US" altLang="ja-JP" sz="1200" b="0" i="0" u="none" strike="noStrike" kern="1200" cap="none" spc="0" normalizeH="0" baseline="0" noProof="1">
              <a:ln>
                <a:noFill/>
              </a:ln>
              <a:solidFill>
                <a:schemeClr val="tx2"/>
              </a:solidFill>
              <a:effectLst/>
              <a:uLnTx/>
              <a:uFillTx/>
              <a:latin typeface="Meiryo UI"/>
              <a:ea typeface="Meiryo UI"/>
              <a:cs typeface="+mn-cs"/>
            </a:endParaRPr>
          </a:p>
          <a:p>
            <a:r>
              <a:rPr kumimoji="1" lang="ja-JP" altLang="en-US" sz="1200" b="0" i="0" u="none" strike="noStrike" kern="1200" cap="none" spc="0" normalizeH="0" baseline="0" noProof="1">
                <a:ln>
                  <a:noFill/>
                </a:ln>
                <a:solidFill>
                  <a:schemeClr val="tx2"/>
                </a:solidFill>
                <a:effectLst/>
                <a:uLnTx/>
                <a:uFillTx/>
                <a:latin typeface="Meiryo UI"/>
                <a:ea typeface="Meiryo UI"/>
                <a:cs typeface="+mn-cs"/>
              </a:rPr>
              <a:t>「機械加工可能」はコネクタで受け取ったデータをコンピュータで利用可能にします。</a:t>
            </a:r>
            <a:endParaRPr kumimoji="1" lang="en-US" altLang="ja-JP" noProof="1">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7</a:t>
            </a:fld>
            <a:endParaRPr kumimoji="1" lang="ja-JP" altLang="en-US"/>
          </a:p>
        </p:txBody>
      </p:sp>
    </p:spTree>
    <p:extLst>
      <p:ext uri="{BB962C8B-B14F-4D97-AF65-F5344CB8AC3E}">
        <p14:creationId xmlns:p14="http://schemas.microsoft.com/office/powerpoint/2010/main" val="119241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2"/>
                </a:solidFill>
                <a:latin typeface="Meiryo UI" panose="020B0604030504040204" pitchFamily="50" charset="-128"/>
                <a:ea typeface="Meiryo UI" panose="020B0604030504040204" pitchFamily="50" charset="-128"/>
              </a:rPr>
              <a:t>コネクタはコンセントのようなものです。</a:t>
            </a:r>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ja-JP" altLang="en-US" dirty="0">
                <a:solidFill>
                  <a:schemeClr val="tx2"/>
                </a:solidFill>
                <a:latin typeface="Meiryo UI" panose="020B0604030504040204" pitchFamily="50" charset="-128"/>
                <a:ea typeface="Meiryo UI" panose="020B0604030504040204" pitchFamily="50" charset="-128"/>
              </a:rPr>
              <a:t>家電はコンセントが共通で用意されているため、個別に電気を受け入れるための検討や開発する必要がありません。</a:t>
            </a:r>
            <a:endParaRPr kumimoji="1" lang="en-US" altLang="ja-JP" dirty="0">
              <a:solidFill>
                <a:schemeClr val="tx2"/>
              </a:solidFill>
              <a:latin typeface="Meiryo UI" panose="020B0604030504040204" pitchFamily="50" charset="-128"/>
              <a:ea typeface="Meiryo UI" panose="020B0604030504040204" pitchFamily="50" charset="-128"/>
            </a:endParaRPr>
          </a:p>
          <a:p>
            <a:r>
              <a:rPr kumimoji="1" lang="ja-JP" altLang="en-US" dirty="0">
                <a:solidFill>
                  <a:schemeClr val="tx2"/>
                </a:solidFill>
                <a:latin typeface="Meiryo UI" panose="020B0604030504040204" pitchFamily="50" charset="-128"/>
                <a:ea typeface="Meiryo UI" panose="020B0604030504040204" pitchFamily="50" charset="-128"/>
              </a:rPr>
              <a:t>同様に、データ連携もコネクタが共通で用意されているため、個々のアプリケーションごとにデータを受け入れるための検討や開発する必要がありません。</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8</a:t>
            </a:fld>
            <a:endParaRPr kumimoji="1" lang="ja-JP" altLang="en-US"/>
          </a:p>
        </p:txBody>
      </p:sp>
    </p:spTree>
    <p:extLst>
      <p:ext uri="{BB962C8B-B14F-4D97-AF65-F5344CB8AC3E}">
        <p14:creationId xmlns:p14="http://schemas.microsoft.com/office/powerpoint/2010/main" val="383923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データ連携のアプリケーションを開発する際、</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提供されたコネクタを利用することで、個別の設計や開発</a:t>
            </a:r>
            <a:r>
              <a:rPr lang="ja-JP" altLang="en-US" sz="1200" b="0" kern="0" dirty="0">
                <a:solidFill>
                  <a:schemeClr val="tx2"/>
                </a:solidFill>
                <a:latin typeface="Meiryo UI" panose="020B0604030504040204" pitchFamily="50" charset="-128"/>
                <a:ea typeface="Meiryo UI" panose="020B0604030504040204" pitchFamily="50" charset="-128"/>
              </a:rPr>
              <a:t>にかかる</a:t>
            </a: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コスト</a:t>
            </a:r>
            <a:r>
              <a:rPr lang="ja-JP" altLang="en-US" sz="1200" b="0" kern="0" dirty="0">
                <a:solidFill>
                  <a:schemeClr val="tx2"/>
                </a:solidFill>
                <a:latin typeface="Meiryo UI" panose="020B0604030504040204" pitchFamily="50" charset="-128"/>
                <a:ea typeface="Meiryo UI" panose="020B0604030504040204" pitchFamily="50" charset="-128"/>
              </a:rPr>
              <a:t>や</a:t>
            </a: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時間を削減</a:t>
            </a:r>
            <a:r>
              <a:rPr lang="ja-JP" altLang="en-US" sz="1200" b="0" kern="0" dirty="0">
                <a:solidFill>
                  <a:schemeClr val="tx2"/>
                </a:solidFill>
                <a:latin typeface="Meiryo UI" panose="020B0604030504040204" pitchFamily="50" charset="-128"/>
                <a:ea typeface="Meiryo UI" panose="020B0604030504040204" pitchFamily="50" charset="-128"/>
              </a:rPr>
              <a:t>できます。</a:t>
            </a:r>
            <a:endParaRPr lang="en-US" altLang="ja-JP" sz="1200" b="0" kern="0" dirty="0">
              <a:solidFill>
                <a:schemeClr val="tx2"/>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また、安定したコネクタを利用することで、自らその機能を作ることが無くなるため、</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バグを作りこむリスクを低減することができ、最新の技術の利用も容易になります。</a:t>
            </a: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2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9</a:t>
            </a:fld>
            <a:endParaRPr kumimoji="1" lang="ja-JP" altLang="en-US"/>
          </a:p>
        </p:txBody>
      </p:sp>
    </p:spTree>
    <p:extLst>
      <p:ext uri="{BB962C8B-B14F-4D97-AF65-F5344CB8AC3E}">
        <p14:creationId xmlns:p14="http://schemas.microsoft.com/office/powerpoint/2010/main" val="251835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chemeClr val="tx2"/>
                </a:solidFill>
                <a:latin typeface="Meiryo UI" panose="020B0604030504040204" pitchFamily="50" charset="-128"/>
                <a:ea typeface="Meiryo UI" panose="020B0604030504040204" pitchFamily="50" charset="-128"/>
              </a:rPr>
              <a:t>デジタル基盤とは、</a:t>
            </a:r>
            <a:r>
              <a:rPr lang="en-US" altLang="ja-JP" sz="1200" noProof="1">
                <a:solidFill>
                  <a:schemeClr val="tx2"/>
                </a:solidFill>
                <a:latin typeface="Meiryo UI" panose="020B0604030504040204" pitchFamily="50" charset="-128"/>
                <a:ea typeface="Meiryo UI" panose="020B0604030504040204" pitchFamily="50" charset="-128"/>
              </a:rPr>
              <a:t>データスペース</a:t>
            </a:r>
            <a:r>
              <a:rPr lang="ja-JP" altLang="en-US" sz="1200" noProof="1">
                <a:solidFill>
                  <a:schemeClr val="tx2"/>
                </a:solidFill>
                <a:latin typeface="Meiryo UI" panose="020B0604030504040204" pitchFamily="50" charset="-128"/>
                <a:ea typeface="Meiryo UI" panose="020B0604030504040204" pitchFamily="50" charset="-128"/>
              </a:rPr>
              <a:t>の基となるものです。</a:t>
            </a:r>
            <a:endParaRPr lang="en-US" altLang="ja-JP" sz="1200" noProof="1">
              <a:solidFill>
                <a:schemeClr val="tx2"/>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chemeClr val="tx2"/>
                </a:solidFill>
                <a:latin typeface="Meiryo UI" panose="020B0604030504040204" pitchFamily="50" charset="-128"/>
                <a:ea typeface="Meiryo UI" panose="020B0604030504040204" pitchFamily="50" charset="-128"/>
              </a:rPr>
              <a:t>デジタル基盤は、共通のサービスやツール、共通</a:t>
            </a:r>
            <a:r>
              <a:rPr lang="en-US" altLang="ja-JP" sz="1200" noProof="1">
                <a:solidFill>
                  <a:schemeClr val="tx2"/>
                </a:solidFill>
                <a:latin typeface="Meiryo UI" panose="020B0604030504040204" pitchFamily="50" charset="-128"/>
                <a:ea typeface="Meiryo UI" panose="020B0604030504040204" pitchFamily="50" charset="-128"/>
              </a:rPr>
              <a:t>機能</a:t>
            </a:r>
            <a:r>
              <a:rPr lang="ja-JP" altLang="en-US" sz="1200" noProof="1">
                <a:solidFill>
                  <a:schemeClr val="tx2"/>
                </a:solidFill>
                <a:latin typeface="Meiryo UI" panose="020B0604030504040204" pitchFamily="50" charset="-128"/>
                <a:ea typeface="Meiryo UI" panose="020B0604030504040204" pitchFamily="50" charset="-128"/>
              </a:rPr>
              <a:t>、参照モデルなどがあります。</a:t>
            </a:r>
            <a:endParaRPr lang="en-US" altLang="ja-JP" sz="1200" noProof="1">
              <a:solidFill>
                <a:schemeClr val="tx2"/>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solidFill>
                  <a:schemeClr val="tx2"/>
                </a:solidFill>
                <a:latin typeface="Meiryo UI" panose="020B0604030504040204" pitchFamily="50" charset="-128"/>
                <a:ea typeface="Meiryo UI" panose="020B0604030504040204" pitchFamily="50" charset="-128"/>
              </a:rPr>
              <a:t>DATA-EX</a:t>
            </a:r>
            <a:r>
              <a:rPr lang="ja-JP" altLang="en-US" sz="1200" noProof="1">
                <a:solidFill>
                  <a:schemeClr val="tx2"/>
                </a:solidFill>
                <a:latin typeface="Meiryo UI" panose="020B0604030504040204" pitchFamily="50" charset="-128"/>
                <a:ea typeface="Meiryo UI" panose="020B0604030504040204" pitchFamily="50" charset="-128"/>
              </a:rPr>
              <a:t>、デジタル庁などで一部のサービスが提供されており、今後も整備を進めていく予定です。</a:t>
            </a:r>
            <a:endParaRPr lang="en-US" altLang="ja-JP" sz="1200" noProof="1">
              <a:solidFill>
                <a:schemeClr val="tx2"/>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chemeClr val="tx2"/>
                </a:solidFill>
                <a:latin typeface="Meiryo UI" panose="020B0604030504040204" pitchFamily="50" charset="-128"/>
                <a:ea typeface="Meiryo UI" panose="020B0604030504040204" pitchFamily="50" charset="-128"/>
              </a:rPr>
              <a:t>安定したビルディングブロックを活用することで、サービス全体の品質を向上させ、迅速に最新サービスを提供できるようになります。</a:t>
            </a:r>
            <a:endParaRPr lang="en-US" altLang="ja-JP" sz="1200" noProof="1">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10</a:t>
            </a:fld>
            <a:endParaRPr kumimoji="1" lang="ja-JP" altLang="en-US"/>
          </a:p>
        </p:txBody>
      </p:sp>
    </p:spTree>
    <p:extLst>
      <p:ext uri="{BB962C8B-B14F-4D97-AF65-F5344CB8AC3E}">
        <p14:creationId xmlns:p14="http://schemas.microsoft.com/office/powerpoint/2010/main" val="3013466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637596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英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
        <p:nvSpPr>
          <p:cNvPr id="2" name="テキスト ボックス 1">
            <a:extLst>
              <a:ext uri="{FF2B5EF4-FFF2-40B4-BE49-F238E27FC236}">
                <a16:creationId xmlns:a16="http://schemas.microsoft.com/office/drawing/2014/main" id="{FE89257F-065A-CC1F-20FC-2619191F6A29}"/>
              </a:ext>
            </a:extLst>
          </p:cNvPr>
          <p:cNvSpPr txBox="1"/>
          <p:nvPr userDrawn="1"/>
        </p:nvSpPr>
        <p:spPr>
          <a:xfrm>
            <a:off x="1836766" y="5550195"/>
            <a:ext cx="2820003" cy="707886"/>
          </a:xfrm>
          <a:prstGeom prst="rect">
            <a:avLst/>
          </a:prstGeom>
          <a:solidFill>
            <a:schemeClr val="bg1"/>
          </a:solidFill>
        </p:spPr>
        <p:txBody>
          <a:bodyPr wrap="none" rtlCol="0">
            <a:spAutoFit/>
          </a:bodyPr>
          <a:lstStyle/>
          <a:p>
            <a:r>
              <a:rPr kumimoji="1" lang="en-US" altLang="ja-JP" sz="2000" dirty="0">
                <a:solidFill>
                  <a:srgbClr val="FF0000"/>
                </a:solidFill>
              </a:rPr>
              <a:t>I</a:t>
            </a:r>
            <a:r>
              <a:rPr kumimoji="1" lang="en-US" altLang="ja-JP" sz="2000" dirty="0"/>
              <a:t>T </a:t>
            </a:r>
            <a:r>
              <a:rPr kumimoji="1" lang="en-US" altLang="ja-JP" sz="2000" dirty="0">
                <a:solidFill>
                  <a:srgbClr val="FF0000"/>
                </a:solidFill>
              </a:rPr>
              <a:t>P</a:t>
            </a:r>
            <a:r>
              <a:rPr kumimoji="1" lang="en-US" altLang="ja-JP" sz="2000" dirty="0"/>
              <a:t>romotion </a:t>
            </a:r>
            <a:r>
              <a:rPr kumimoji="1" lang="en-US" altLang="ja-JP" sz="2000" dirty="0">
                <a:solidFill>
                  <a:srgbClr val="FF0000"/>
                </a:solidFill>
              </a:rPr>
              <a:t>A</a:t>
            </a:r>
            <a:r>
              <a:rPr kumimoji="1" lang="en-US" altLang="ja-JP" sz="2000" dirty="0"/>
              <a:t>gency</a:t>
            </a:r>
          </a:p>
          <a:p>
            <a:r>
              <a:rPr kumimoji="1" lang="en-US" altLang="ja-JP" sz="2000" dirty="0"/>
              <a:t>Japan</a:t>
            </a:r>
            <a:endParaRPr kumimoji="1" lang="ja-JP" altLang="en-US" sz="2000" dirty="0"/>
          </a:p>
        </p:txBody>
      </p:sp>
    </p:spTree>
    <p:extLst>
      <p:ext uri="{BB962C8B-B14F-4D97-AF65-F5344CB8AC3E}">
        <p14:creationId xmlns:p14="http://schemas.microsoft.com/office/powerpoint/2010/main" val="5472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英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2275281"/>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pic>
        <p:nvPicPr>
          <p:cNvPr id="4" name="図 3">
            <a:extLst>
              <a:ext uri="{FF2B5EF4-FFF2-40B4-BE49-F238E27FC236}">
                <a16:creationId xmlns:a16="http://schemas.microsoft.com/office/drawing/2014/main" id="{08FE7004-1166-843D-D74D-637CCA1726A1}"/>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155BE7BE-AC6F-AC4D-2AE2-AFFCFC174341}"/>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3416135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英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pic>
        <p:nvPicPr>
          <p:cNvPr id="4" name="図 3">
            <a:extLst>
              <a:ext uri="{FF2B5EF4-FFF2-40B4-BE49-F238E27FC236}">
                <a16:creationId xmlns:a16="http://schemas.microsoft.com/office/drawing/2014/main" id="{7C5628AD-BDB4-30A0-FFC4-3FD4F0921D10}"/>
              </a:ext>
            </a:extLst>
          </p:cNvPr>
          <p:cNvPicPr>
            <a:picLocks noChangeAspect="1"/>
          </p:cNvPicPr>
          <p:nvPr userDrawn="1"/>
        </p:nvPicPr>
        <p:blipFill>
          <a:blip r:embed="rId4"/>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69239AF4-16FB-E342-07EE-CC8E2A947BD2}"/>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149362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英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pic>
        <p:nvPicPr>
          <p:cNvPr id="3" name="図 2">
            <a:extLst>
              <a:ext uri="{FF2B5EF4-FFF2-40B4-BE49-F238E27FC236}">
                <a16:creationId xmlns:a16="http://schemas.microsoft.com/office/drawing/2014/main" id="{1BD3330A-9C45-4DC1-28EE-A3B922DF7F32}"/>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4" name="テキスト ボックス 3">
            <a:extLst>
              <a:ext uri="{FF2B5EF4-FFF2-40B4-BE49-F238E27FC236}">
                <a16:creationId xmlns:a16="http://schemas.microsoft.com/office/drawing/2014/main" id="{2956109B-20D1-FAA9-E859-BA66CD24B725}"/>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65976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全白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237197"/>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93641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343901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240015385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294690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7200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20"/>
            <a:ext cx="10265549" cy="2222118"/>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210799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424137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847342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40443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10;&#10;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46414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2024/1/26</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4255698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4163456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145013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  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  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97425329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09663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198570508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4060615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736017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83657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3246620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93413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  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143907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2024/1/26</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2910957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3151456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2024/1/26</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2814251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86E7FBC-4CD7-D345-A0F0-52C622A6F2E9}" type="datetime1">
              <a:rPr lang="ja-JP" altLang="en-US" smtClean="0"/>
              <a:t>2024/1/26</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119002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395143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41213" y="4373037"/>
            <a:ext cx="10266565" cy="1362075"/>
          </a:xfrm>
        </p:spPr>
        <p:txBody>
          <a:bodyPr anchor="t"/>
          <a:lstStyle>
            <a:lvl1pPr algn="l">
              <a:defRPr sz="4000" b="1" cap="all">
                <a:latin typeface="Meiryo UI" panose="020B0604030504040204" pitchFamily="34" charset="-128"/>
                <a:ea typeface="Meiryo UI" panose="020B0604030504040204" pitchFamily="34" charset="-128"/>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641213" y="2872847"/>
            <a:ext cx="10266565" cy="1500187"/>
          </a:xfrm>
        </p:spPr>
        <p:txBody>
          <a:bodyPr anchor="b"/>
          <a:lstStyle>
            <a:lvl1pPr marL="0" indent="0">
              <a:buNone/>
              <a:defRPr sz="20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sp>
        <p:nvSpPr>
          <p:cNvPr id="4"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431EA7E4-FDE3-3041-8856-5979033DB303}" type="datetime1">
              <a:rPr lang="ja-JP" altLang="en-US" smtClean="0"/>
              <a:pPr/>
              <a:t>2024/1/26</a:t>
            </a:fld>
            <a:endParaRPr lang="ja-JP" altLang="en-US"/>
          </a:p>
        </p:txBody>
      </p:sp>
      <p:sp>
        <p:nvSpPr>
          <p:cNvPr id="5"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6"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2998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5"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4A47CAC-1C34-4E49-9BE6-EAE6FCEB2024}" type="datetime1">
              <a:rPr lang="ja-JP" altLang="en-US" smtClean="0"/>
              <a:pPr/>
              <a:t>2024/1/26</a:t>
            </a:fld>
            <a:endParaRPr lang="ja-JP" altLang="en-US"/>
          </a:p>
        </p:txBody>
      </p:sp>
      <p:sp>
        <p:nvSpPr>
          <p:cNvPr id="6"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86273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7EA84A3-1D0C-0749-B94A-C843FE53A7B3}" type="datetime1">
              <a:rPr lang="ja-JP" altLang="en-US" smtClean="0"/>
              <a:t>2024/1/26</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2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2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867038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3"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D31929FE-337A-A94E-9275-11A6C3A3B5EC}" type="datetime1">
              <a:rPr lang="ja-JP" altLang="en-US" smtClean="0"/>
              <a:pPr/>
              <a:t>2024/1/26</a:t>
            </a:fld>
            <a:endParaRPr lang="ja-JP" altLang="en-US"/>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95645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0A7C1D4-3D66-D048-8804-739B927DAA39}" type="datetime1">
              <a:rPr lang="ja-JP" altLang="en-US" smtClean="0"/>
              <a:pPr/>
              <a:t>2024/1/26</a:t>
            </a:fld>
            <a:endParaRPr lang="ja-JP" altLang="en-US"/>
          </a:p>
        </p:txBody>
      </p:sp>
      <p:sp>
        <p:nvSpPr>
          <p:cNvPr id="3"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655015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8909C-8621-ABA6-183D-463C7012AF76}"/>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3A82078-6839-1A03-5E74-80B4B6BBBCDE}"/>
              </a:ext>
            </a:extLst>
          </p:cNvPr>
          <p:cNvSpPr>
            <a:spLocks noGrp="1"/>
          </p:cNvSpPr>
          <p:nvPr>
            <p:ph type="dt" sz="half" idx="10"/>
          </p:nvPr>
        </p:nvSpPr>
        <p:spPr/>
        <p:txBody>
          <a:bodyPr/>
          <a:lstStyle/>
          <a:p>
            <a:fld id="{EAF7B99B-EE61-554D-ADDE-1BE8873B1F62}" type="datetime1">
              <a:rPr lang="ja-JP" altLang="en-US" smtClean="0"/>
              <a:t>2024/1/26</a:t>
            </a:fld>
            <a:endParaRPr lang="ja-JP" altLang="en-US"/>
          </a:p>
        </p:txBody>
      </p:sp>
      <p:sp>
        <p:nvSpPr>
          <p:cNvPr id="4" name="フッター プレースホルダー 3">
            <a:extLst>
              <a:ext uri="{FF2B5EF4-FFF2-40B4-BE49-F238E27FC236}">
                <a16:creationId xmlns:a16="http://schemas.microsoft.com/office/drawing/2014/main" id="{EDB42A8C-73A3-5190-B295-1FB7B134C5D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7E1B04D9-1260-ED19-8055-A4C8F0465ABD}"/>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コンテンツ プレースホルダー 2">
            <a:extLst>
              <a:ext uri="{FF2B5EF4-FFF2-40B4-BE49-F238E27FC236}">
                <a16:creationId xmlns:a16="http://schemas.microsoft.com/office/drawing/2014/main" id="{49DB83D1-A824-C593-83C4-654268DFF3CE}"/>
              </a:ext>
            </a:extLst>
          </p:cNvPr>
          <p:cNvSpPr>
            <a:spLocks noGrp="1"/>
          </p:cNvSpPr>
          <p:nvPr>
            <p:ph idx="1" hasCustomPrompt="1"/>
          </p:nvPr>
        </p:nvSpPr>
        <p:spPr>
          <a:xfrm>
            <a:off x="4991101" y="1409518"/>
            <a:ext cx="5916678"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
        <p:nvSpPr>
          <p:cNvPr id="7" name="テキスト プレースホルダー 3">
            <a:extLst>
              <a:ext uri="{FF2B5EF4-FFF2-40B4-BE49-F238E27FC236}">
                <a16:creationId xmlns:a16="http://schemas.microsoft.com/office/drawing/2014/main" id="{83557190-D0A6-F172-F598-C588F9829EF0}"/>
              </a:ext>
            </a:extLst>
          </p:cNvPr>
          <p:cNvSpPr>
            <a:spLocks noGrp="1"/>
          </p:cNvSpPr>
          <p:nvPr>
            <p:ph type="body" sz="half" idx="2" hasCustomPrompt="1"/>
          </p:nvPr>
        </p:nvSpPr>
        <p:spPr>
          <a:xfrm>
            <a:off x="641212" y="1409519"/>
            <a:ext cx="4102237"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Tree>
    <p:extLst>
      <p:ext uri="{BB962C8B-B14F-4D97-AF65-F5344CB8AC3E}">
        <p14:creationId xmlns:p14="http://schemas.microsoft.com/office/powerpoint/2010/main" val="2053816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B23F0F-09AA-941E-F922-22034250DF33}"/>
              </a:ext>
            </a:extLst>
          </p:cNvPr>
          <p:cNvSpPr>
            <a:spLocks noGrp="1"/>
          </p:cNvSpPr>
          <p:nvPr>
            <p:ph type="dt" sz="half" idx="10"/>
          </p:nvPr>
        </p:nvSpPr>
        <p:spPr/>
        <p:txBody>
          <a:bodyPr/>
          <a:lstStyle/>
          <a:p>
            <a:fld id="{C8B6247D-9A13-D548-B67B-9A012379A535}" type="datetime1">
              <a:rPr lang="ja-JP" altLang="en-US" smtClean="0"/>
              <a:t>2024/1/26</a:t>
            </a:fld>
            <a:endParaRPr lang="ja-JP" altLang="en-US"/>
          </a:p>
        </p:txBody>
      </p:sp>
      <p:sp>
        <p:nvSpPr>
          <p:cNvPr id="4" name="フッター プレースホルダー 3">
            <a:extLst>
              <a:ext uri="{FF2B5EF4-FFF2-40B4-BE49-F238E27FC236}">
                <a16:creationId xmlns:a16="http://schemas.microsoft.com/office/drawing/2014/main" id="{80176F45-0B73-F10B-10B1-6CF95AB3486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04A7E5BE-AF6C-B910-24C6-C89F2F75800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タイトル 1">
            <a:extLst>
              <a:ext uri="{FF2B5EF4-FFF2-40B4-BE49-F238E27FC236}">
                <a16:creationId xmlns:a16="http://schemas.microsoft.com/office/drawing/2014/main" id="{76087650-A42E-F9E5-E21F-1147D4F86C96}"/>
              </a:ext>
            </a:extLst>
          </p:cNvPr>
          <p:cNvSpPr txBox="1">
            <a:spLocks/>
          </p:cNvSpPr>
          <p:nvPr userDrawn="1"/>
        </p:nvSpPr>
        <p:spPr bwMode="auto">
          <a:xfrm>
            <a:off x="641213" y="4895850"/>
            <a:ext cx="1026656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000" b="1" baseline="0">
                <a:solidFill>
                  <a:srgbClr val="140858"/>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7" name="図プレースホルダ 2">
            <a:extLst>
              <a:ext uri="{FF2B5EF4-FFF2-40B4-BE49-F238E27FC236}">
                <a16:creationId xmlns:a16="http://schemas.microsoft.com/office/drawing/2014/main" id="{D272A2FB-7CDA-9CEC-0125-D93A6FD493AF}"/>
              </a:ext>
            </a:extLst>
          </p:cNvPr>
          <p:cNvSpPr>
            <a:spLocks noGrp="1"/>
          </p:cNvSpPr>
          <p:nvPr>
            <p:ph type="pic" idx="1"/>
          </p:nvPr>
        </p:nvSpPr>
        <p:spPr>
          <a:xfrm>
            <a:off x="641213" y="1287051"/>
            <a:ext cx="10266565" cy="3535773"/>
          </a:xfrm>
        </p:spPr>
        <p:txBody>
          <a:bodyPr/>
          <a:lstStyle>
            <a:lvl1pPr marL="0" indent="0">
              <a:buNone/>
              <a:defRPr sz="3200" baseline="0">
                <a:solidFill>
                  <a:srgbClr val="24235C"/>
                </a:solidFill>
                <a:latin typeface="Meiryo UI" panose="020B0604030504040204" pitchFamily="34" charset="-128"/>
                <a:ea typeface="Meiryo UI" panose="020B0604030504040204" pitchFamily="34" charset="-128"/>
              </a:defRPr>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r>
              <a:rPr lang="ja-JP" altLang="en-US" noProof="0"/>
              <a:t>アイコンをクリックして図を追加</a:t>
            </a:r>
          </a:p>
        </p:txBody>
      </p:sp>
      <p:sp>
        <p:nvSpPr>
          <p:cNvPr id="8" name="テキスト プレースホルダ 3">
            <a:extLst>
              <a:ext uri="{FF2B5EF4-FFF2-40B4-BE49-F238E27FC236}">
                <a16:creationId xmlns:a16="http://schemas.microsoft.com/office/drawing/2014/main" id="{54AFDCB3-9209-E735-B6CF-1BF7EB7F8727}"/>
              </a:ext>
            </a:extLst>
          </p:cNvPr>
          <p:cNvSpPr>
            <a:spLocks noGrp="1"/>
          </p:cNvSpPr>
          <p:nvPr>
            <p:ph type="body" sz="half" idx="2"/>
          </p:nvPr>
        </p:nvSpPr>
        <p:spPr>
          <a:xfrm>
            <a:off x="641213" y="5462588"/>
            <a:ext cx="10266565" cy="804862"/>
          </a:xfrm>
        </p:spPr>
        <p:txBody>
          <a:bodyPr/>
          <a:lstStyle>
            <a:lvl1pPr marL="0" indent="0">
              <a:buNone/>
              <a:defRPr sz="1400" baseline="0">
                <a:solidFill>
                  <a:srgbClr val="24235C"/>
                </a:solidFill>
                <a:latin typeface="Meiryo UI" panose="020B0604030504040204" pitchFamily="34" charset="-128"/>
                <a:ea typeface="Meiryo UI" panose="020B0604030504040204" pitchFamily="34" charset="-128"/>
              </a:defRPr>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756430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6D918-E540-AC2A-C0D6-CA0ACA8BF951}"/>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7D5DF95E-0A0E-799E-7888-00961DB21750}"/>
              </a:ext>
            </a:extLst>
          </p:cNvPr>
          <p:cNvSpPr>
            <a:spLocks noGrp="1"/>
          </p:cNvSpPr>
          <p:nvPr>
            <p:ph type="dt" sz="half" idx="10"/>
          </p:nvPr>
        </p:nvSpPr>
        <p:spPr/>
        <p:txBody>
          <a:bodyPr/>
          <a:lstStyle/>
          <a:p>
            <a:fld id="{5FFD0F5D-8CE1-BF4C-9966-32C322FB19D7}" type="datetime1">
              <a:rPr lang="ja-JP" altLang="en-US" smtClean="0"/>
              <a:t>2024/1/26</a:t>
            </a:fld>
            <a:endParaRPr lang="ja-JP" altLang="en-US"/>
          </a:p>
        </p:txBody>
      </p:sp>
      <p:sp>
        <p:nvSpPr>
          <p:cNvPr id="4" name="フッター プレースホルダー 3">
            <a:extLst>
              <a:ext uri="{FF2B5EF4-FFF2-40B4-BE49-F238E27FC236}">
                <a16:creationId xmlns:a16="http://schemas.microsoft.com/office/drawing/2014/main" id="{8D5F24FB-9EA2-BF39-C3EF-6FC07B24117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82D60226-15B9-2A74-FE70-526B03C8D01B}"/>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テキスト プレースホルダー 2">
            <a:extLst>
              <a:ext uri="{FF2B5EF4-FFF2-40B4-BE49-F238E27FC236}">
                <a16:creationId xmlns:a16="http://schemas.microsoft.com/office/drawing/2014/main" id="{68FCDCC6-B4D2-858A-660F-B5AA74C357A4}"/>
              </a:ext>
            </a:extLst>
          </p:cNvPr>
          <p:cNvSpPr>
            <a:spLocks noGrp="1"/>
          </p:cNvSpPr>
          <p:nvPr>
            <p:ph type="body" orient="vert" idx="1"/>
          </p:nvPr>
        </p:nvSpPr>
        <p:spPr>
          <a:xfrm>
            <a:off x="641213" y="1579381"/>
            <a:ext cx="10266565" cy="435133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3337893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83F9A-E336-2687-2870-E876CF38A617}"/>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45073AF-1FE6-3A84-2A43-4FC20E255AFA}"/>
              </a:ext>
            </a:extLst>
          </p:cNvPr>
          <p:cNvSpPr>
            <a:spLocks noGrp="1"/>
          </p:cNvSpPr>
          <p:nvPr>
            <p:ph type="dt" sz="half" idx="10"/>
          </p:nvPr>
        </p:nvSpPr>
        <p:spPr/>
        <p:txBody>
          <a:bodyPr/>
          <a:lstStyle/>
          <a:p>
            <a:fld id="{5B93FB17-366F-F040-9FCD-8C845C1EB05C}" type="datetime1">
              <a:rPr lang="ja-JP" altLang="en-US" smtClean="0"/>
              <a:t>2024/1/26</a:t>
            </a:fld>
            <a:endParaRPr lang="ja-JP" altLang="en-US"/>
          </a:p>
        </p:txBody>
      </p:sp>
      <p:sp>
        <p:nvSpPr>
          <p:cNvPr id="4" name="フッター プレースホルダー 3">
            <a:extLst>
              <a:ext uri="{FF2B5EF4-FFF2-40B4-BE49-F238E27FC236}">
                <a16:creationId xmlns:a16="http://schemas.microsoft.com/office/drawing/2014/main" id="{A2C31FF9-CBC6-87B3-4A27-E466CD1D32C3}"/>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970D26B1-D3AB-CFBC-4382-9AA6D565230F}"/>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タイトル 1">
            <a:extLst>
              <a:ext uri="{FF2B5EF4-FFF2-40B4-BE49-F238E27FC236}">
                <a16:creationId xmlns:a16="http://schemas.microsoft.com/office/drawing/2014/main" id="{7785F06B-55EC-DA97-FC0C-F297A878E521}"/>
              </a:ext>
            </a:extLst>
          </p:cNvPr>
          <p:cNvSpPr txBox="1">
            <a:spLocks/>
          </p:cNvSpPr>
          <p:nvPr userDrawn="1"/>
        </p:nvSpPr>
        <p:spPr bwMode="auto">
          <a:xfrm>
            <a:off x="8724900" y="1345915"/>
            <a:ext cx="2628900"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a:t>マスター タイトルの書式設定</a:t>
            </a:r>
          </a:p>
        </p:txBody>
      </p:sp>
      <p:sp>
        <p:nvSpPr>
          <p:cNvPr id="8" name="縦書きタイトル 1">
            <a:extLst>
              <a:ext uri="{FF2B5EF4-FFF2-40B4-BE49-F238E27FC236}">
                <a16:creationId xmlns:a16="http://schemas.microsoft.com/office/drawing/2014/main" id="{D5F9B07B-F440-2F33-E048-F5F0E9DA2113}"/>
              </a:ext>
            </a:extLst>
          </p:cNvPr>
          <p:cNvSpPr txBox="1">
            <a:spLocks/>
          </p:cNvSpPr>
          <p:nvPr userDrawn="1"/>
        </p:nvSpPr>
        <p:spPr bwMode="auto">
          <a:xfrm>
            <a:off x="8724900" y="1345915"/>
            <a:ext cx="2182878"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baseline="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9" name="縦書きテキスト プレースホルダー 2">
            <a:extLst>
              <a:ext uri="{FF2B5EF4-FFF2-40B4-BE49-F238E27FC236}">
                <a16:creationId xmlns:a16="http://schemas.microsoft.com/office/drawing/2014/main" id="{D7964AC2-FF7B-65D6-85E1-270E8AD36F89}"/>
              </a:ext>
            </a:extLst>
          </p:cNvPr>
          <p:cNvSpPr>
            <a:spLocks noGrp="1"/>
          </p:cNvSpPr>
          <p:nvPr>
            <p:ph type="body" orient="vert" idx="1"/>
          </p:nvPr>
        </p:nvSpPr>
        <p:spPr>
          <a:xfrm>
            <a:off x="641213" y="1345915"/>
            <a:ext cx="7734300" cy="483104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baseline="0">
                <a:solidFill>
                  <a:srgbClr val="000000"/>
                </a:solidFill>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262809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
        <p:nvSpPr>
          <p:cNvPr id="9" name="日付プレースホルダー 2">
            <a:extLst>
              <a:ext uri="{FF2B5EF4-FFF2-40B4-BE49-F238E27FC236}">
                <a16:creationId xmlns:a16="http://schemas.microsoft.com/office/drawing/2014/main" id="{3C3E7E20-5C1C-354E-7378-4AB2E12EFDC1}"/>
              </a:ext>
            </a:extLst>
          </p:cNvPr>
          <p:cNvSpPr>
            <a:spLocks noGrp="1"/>
          </p:cNvSpPr>
          <p:nvPr>
            <p:ph type="dt" sz="half" idx="10"/>
          </p:nvPr>
        </p:nvSpPr>
        <p:spPr>
          <a:xfrm>
            <a:off x="263352" y="6465078"/>
            <a:ext cx="2844800" cy="287337"/>
          </a:xfrm>
        </p:spPr>
        <p:txBody>
          <a:bodyPr/>
          <a:lstStyle>
            <a:lvl1pPr>
              <a:defRPr baseline="0">
                <a:solidFill>
                  <a:srgbClr val="000066"/>
                </a:solidFill>
              </a:defRPr>
            </a:lvl1pPr>
          </a:lstStyle>
          <a:p>
            <a:fld id="{5B93FB17-366F-F040-9FCD-8C845C1EB05C}" type="datetime1">
              <a:rPr lang="ja-JP" altLang="en-US" smtClean="0"/>
              <a:pPr/>
              <a:t>2024/1/26</a:t>
            </a:fld>
            <a:endParaRPr lang="ja-JP" altLang="en-US"/>
          </a:p>
        </p:txBody>
      </p:sp>
      <p:sp>
        <p:nvSpPr>
          <p:cNvPr id="10" name="フッター プレースホルダー 3">
            <a:extLst>
              <a:ext uri="{FF2B5EF4-FFF2-40B4-BE49-F238E27FC236}">
                <a16:creationId xmlns:a16="http://schemas.microsoft.com/office/drawing/2014/main" id="{219C1246-4C3B-080D-9F9F-CAD707FA11EA}"/>
              </a:ext>
            </a:extLst>
          </p:cNvPr>
          <p:cNvSpPr>
            <a:spLocks noGrp="1"/>
          </p:cNvSpPr>
          <p:nvPr>
            <p:ph type="ftr" sz="quarter" idx="11"/>
          </p:nvPr>
        </p:nvSpPr>
        <p:spPr>
          <a:xfrm>
            <a:off x="4165600" y="6458932"/>
            <a:ext cx="3860800" cy="287337"/>
          </a:xfrm>
        </p:spPr>
        <p:txBody>
          <a:bodyPr/>
          <a:lstStyle/>
          <a:p>
            <a:endParaRPr lang="ja-JP" altLang="en-US"/>
          </a:p>
        </p:txBody>
      </p:sp>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85873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248597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1848541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102321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  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  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2020684665"/>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86805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17147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071115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05326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15880420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8632584"/>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  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699421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44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77273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2346758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裏表紙　横空白">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11493794" y="6454032"/>
            <a:ext cx="578869" cy="265746"/>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10;&#10;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317248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jpe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5.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4"/>
            <a:ext cx="10265549" cy="2330484"/>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3" r:id="rId5"/>
    <p:sldLayoutId id="2147483667" r:id="rId6"/>
    <p:sldLayoutId id="2147483668" r:id="rId7"/>
    <p:sldLayoutId id="2147483669" r:id="rId8"/>
    <p:sldLayoutId id="2147483678" r:id="rId9"/>
    <p:sldLayoutId id="2147483683" r:id="rId10"/>
    <p:sldLayoutId id="2147483680" r:id="rId11"/>
    <p:sldLayoutId id="2147483682" r:id="rId12"/>
    <p:sldLayoutId id="2147483681" r:id="rId13"/>
    <p:sldLayoutId id="2147483679" r:id="rId14"/>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0614369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735" r:id="rId11"/>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  自動的に生成された説明">
            <a:extLst>
              <a:ext uri="{FF2B5EF4-FFF2-40B4-BE49-F238E27FC236}">
                <a16:creationId xmlns:a16="http://schemas.microsoft.com/office/drawing/2014/main" id="{5B1F687F-9DF2-447C-A7A0-650AE4A4075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49346972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1" name="Rectangle 5"/>
          <p:cNvSpPr>
            <a:spLocks noGrp="1" noChangeArrowheads="1"/>
          </p:cNvSpPr>
          <p:nvPr>
            <p:ph type="dt" sz="half" idx="2"/>
          </p:nvPr>
        </p:nvSpPr>
        <p:spPr bwMode="auto">
          <a:xfrm>
            <a:off x="263352" y="6465078"/>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rgbClr val="24235C"/>
                </a:solidFill>
                <a:latin typeface="Meiryo UI" panose="020B0604030504040204" pitchFamily="34" charset="-128"/>
                <a:ea typeface="Meiryo UI" panose="020B0604030504040204" pitchFamily="34" charset="-128"/>
              </a:defRPr>
            </a:lvl1pPr>
          </a:lstStyle>
          <a:p>
            <a:fld id="{E6769CAD-3DEF-194C-95A9-C4E7EF363A4A}" type="datetime1">
              <a:rPr lang="ja-JP" altLang="en-US" smtClean="0"/>
              <a:pPr/>
              <a:t>2024/1/26</a:t>
            </a:fld>
            <a:endParaRPr lang="ja-JP" altLang="en-US"/>
          </a:p>
        </p:txBody>
      </p:sp>
      <p:sp>
        <p:nvSpPr>
          <p:cNvPr id="4102" name="Rectangle 6"/>
          <p:cNvSpPr>
            <a:spLocks noGrp="1" noChangeArrowheads="1"/>
          </p:cNvSpPr>
          <p:nvPr>
            <p:ph type="ftr" sz="quarter" idx="3"/>
          </p:nvPr>
        </p:nvSpPr>
        <p:spPr bwMode="auto">
          <a:xfrm>
            <a:off x="4165600" y="6458932"/>
            <a:ext cx="3860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24235C"/>
                </a:solidFill>
                <a:latin typeface="Meiryo UI" panose="020B0604030504040204" pitchFamily="34" charset="-128"/>
                <a:ea typeface="Meiryo UI" panose="020B0604030504040204" pitchFamily="34" charset="-128"/>
              </a:defRPr>
            </a:lvl1pPr>
          </a:lstStyle>
          <a:p>
            <a:endParaRPr lang="ja-JP" altLang="en-US"/>
          </a:p>
        </p:txBody>
      </p:sp>
      <p:sp>
        <p:nvSpPr>
          <p:cNvPr id="4103" name="Rectangle 7"/>
          <p:cNvSpPr>
            <a:spLocks noGrp="1" noChangeArrowheads="1"/>
          </p:cNvSpPr>
          <p:nvPr>
            <p:ph type="sldNum" sz="quarter" idx="4"/>
          </p:nvPr>
        </p:nvSpPr>
        <p:spPr bwMode="auto">
          <a:xfrm>
            <a:off x="9227864" y="6454031"/>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514106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7" r:id="rId8"/>
    <p:sldLayoutId id="2147483718" r:id="rId9"/>
    <p:sldLayoutId id="2147483719" r:id="rId10"/>
    <p:sldLayoutId id="2147483720" r:id="rId11"/>
    <p:sldLayoutId id="2147483721" r:id="rId12"/>
    <p:sldLayoutId id="2147483722" r:id="rId13"/>
  </p:sldLayoutIdLst>
  <p:hf hdr="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  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5833249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51.png"/><Relationship Id="rId7" Type="http://schemas.openxmlformats.org/officeDocument/2006/relationships/image" Target="../media/image94.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93.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34.png"/><Relationship Id="rId9" Type="http://schemas.openxmlformats.org/officeDocument/2006/relationships/image" Target="../media/image96.png"/></Relationships>
</file>

<file path=ppt/slides/_rels/slide1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99.svg"/></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3.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02.png"/><Relationship Id="rId5" Type="http://schemas.openxmlformats.org/officeDocument/2006/relationships/image" Target="../media/image10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4.png"/><Relationship Id="rId7" Type="http://schemas.openxmlformats.org/officeDocument/2006/relationships/image" Target="../media/image81.sv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image" Target="../media/image80.png"/><Relationship Id="rId5" Type="http://schemas.openxmlformats.org/officeDocument/2006/relationships/image" Target="../media/image106.svg"/><Relationship Id="rId4" Type="http://schemas.openxmlformats.org/officeDocument/2006/relationships/image" Target="../media/image105.png"/><Relationship Id="rId9" Type="http://schemas.openxmlformats.org/officeDocument/2006/relationships/image" Target="../media/image53.sv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4.png"/><Relationship Id="rId7" Type="http://schemas.openxmlformats.org/officeDocument/2006/relationships/image" Target="../media/image81.sv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80.png"/><Relationship Id="rId5" Type="http://schemas.openxmlformats.org/officeDocument/2006/relationships/image" Target="../media/image106.svg"/><Relationship Id="rId4" Type="http://schemas.openxmlformats.org/officeDocument/2006/relationships/image" Target="../media/image105.png"/><Relationship Id="rId9" Type="http://schemas.openxmlformats.org/officeDocument/2006/relationships/image" Target="../media/image53.svg"/></Relationships>
</file>

<file path=ppt/slides/_rels/slide17.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svg"/><Relationship Id="rId2" Type="http://schemas.openxmlformats.org/officeDocument/2006/relationships/notesSlide" Target="../notesSlides/notesSlide16.xml"/><Relationship Id="rId16" Type="http://schemas.openxmlformats.org/officeDocument/2006/relationships/image" Target="../media/image120.svg"/><Relationship Id="rId1" Type="http://schemas.openxmlformats.org/officeDocument/2006/relationships/slideLayout" Target="../slideLayouts/slideLayout20.xml"/><Relationship Id="rId6" Type="http://schemas.openxmlformats.org/officeDocument/2006/relationships/image" Target="../media/image110.sv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 Id="rId14" Type="http://schemas.openxmlformats.org/officeDocument/2006/relationships/image" Target="../media/image118.svg"/></Relationships>
</file>

<file path=ppt/slides/_rels/slide1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39.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notesSlide" Target="../notesSlides/notesSlide3.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43.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19" Type="http://schemas.openxmlformats.org/officeDocument/2006/relationships/image" Target="../media/image50.sv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 Id="rId22"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17" Type="http://schemas.openxmlformats.org/officeDocument/2006/relationships/image" Target="../media/image68.png"/><Relationship Id="rId2" Type="http://schemas.openxmlformats.org/officeDocument/2006/relationships/notesSlide" Target="../notesSlides/notesSlide4.xml"/><Relationship Id="rId16" Type="http://schemas.openxmlformats.org/officeDocument/2006/relationships/image" Target="../media/image67.svg"/><Relationship Id="rId20" Type="http://schemas.openxmlformats.org/officeDocument/2006/relationships/image" Target="../media/image71.svg"/><Relationship Id="rId1" Type="http://schemas.openxmlformats.org/officeDocument/2006/relationships/slideLayout" Target="../slideLayouts/slideLayout43.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svg"/><Relationship Id="rId19" Type="http://schemas.openxmlformats.org/officeDocument/2006/relationships/image" Target="../media/image70.pn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slides/_rels/slide6.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0.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53.sv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75.svg"/><Relationship Id="rId11" Type="http://schemas.openxmlformats.org/officeDocument/2006/relationships/image" Target="../media/image52.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 Id="rId14" Type="http://schemas.openxmlformats.org/officeDocument/2006/relationships/image" Target="../media/image81.svg"/></Relationships>
</file>

<file path=ppt/slides/_rels/slide7.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53.svg"/><Relationship Id="rId4" Type="http://schemas.openxmlformats.org/officeDocument/2006/relationships/image" Target="../media/image81.sv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9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180344F-FC3E-5DF9-FD88-B5D266C17941}"/>
              </a:ext>
            </a:extLst>
          </p:cNvPr>
          <p:cNvSpPr/>
          <p:nvPr/>
        </p:nvSpPr>
        <p:spPr>
          <a:xfrm>
            <a:off x="-2" y="0"/>
            <a:ext cx="12192000" cy="686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　デジタル基盤センター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　デジタルエンジニアリング部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　データスペースグループ</a:t>
            </a:r>
          </a:p>
        </p:txBody>
      </p:sp>
      <p:pic>
        <p:nvPicPr>
          <p:cNvPr id="11" name="図 10">
            <a:extLst>
              <a:ext uri="{FF2B5EF4-FFF2-40B4-BE49-F238E27FC236}">
                <a16:creationId xmlns:a16="http://schemas.microsoft.com/office/drawing/2014/main" id="{EC83236F-41F0-A93E-DA95-088C2012BDED}"/>
              </a:ext>
            </a:extLst>
          </p:cNvPr>
          <p:cNvPicPr>
            <a:picLocks noChangeAspect="1"/>
          </p:cNvPicPr>
          <p:nvPr/>
        </p:nvPicPr>
        <p:blipFill rotWithShape="1">
          <a:blip r:embed="rId2"/>
          <a:srcRect l="4660" t="19301" r="2883" b="6567"/>
          <a:stretch/>
        </p:blipFill>
        <p:spPr>
          <a:xfrm>
            <a:off x="1028713" y="156361"/>
            <a:ext cx="10134573" cy="5083187"/>
          </a:xfrm>
          <a:prstGeom prst="rect">
            <a:avLst/>
          </a:prstGeom>
        </p:spPr>
      </p:pic>
      <p:sp>
        <p:nvSpPr>
          <p:cNvPr id="19" name="正方形/長方形 18">
            <a:extLst>
              <a:ext uri="{FF2B5EF4-FFF2-40B4-BE49-F238E27FC236}">
                <a16:creationId xmlns:a16="http://schemas.microsoft.com/office/drawing/2014/main" id="{A7F0071B-15AE-3449-3A1C-37A29540F51D}"/>
              </a:ext>
            </a:extLst>
          </p:cNvPr>
          <p:cNvSpPr/>
          <p:nvPr/>
        </p:nvSpPr>
        <p:spPr>
          <a:xfrm>
            <a:off x="38329" y="-119276"/>
            <a:ext cx="12192000" cy="686733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 name="テキスト ボックス 3">
            <a:extLst>
              <a:ext uri="{FF2B5EF4-FFF2-40B4-BE49-F238E27FC236}">
                <a16:creationId xmlns:a16="http://schemas.microsoft.com/office/drawing/2014/main" id="{1C20087B-FD24-DBC9-3013-C05B5588237A}"/>
              </a:ext>
            </a:extLst>
          </p:cNvPr>
          <p:cNvSpPr txBox="1"/>
          <p:nvPr/>
        </p:nvSpPr>
        <p:spPr>
          <a:xfrm>
            <a:off x="10875660" y="1229090"/>
            <a:ext cx="12556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本資料の</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掲載サイト</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 name="図 12" descr="図形&#10;&#10;中程度の精度で自動的に生成された説明">
            <a:extLst>
              <a:ext uri="{FF2B5EF4-FFF2-40B4-BE49-F238E27FC236}">
                <a16:creationId xmlns:a16="http://schemas.microsoft.com/office/drawing/2014/main" id="{A5295D25-89CB-0C53-3B4B-1C553CB24B1C}"/>
              </a:ext>
            </a:extLst>
          </p:cNvPr>
          <p:cNvPicPr>
            <a:picLocks noChangeAspect="1"/>
          </p:cNvPicPr>
          <p:nvPr/>
        </p:nvPicPr>
        <p:blipFill>
          <a:blip r:embed="rId3"/>
          <a:stretch>
            <a:fillRect/>
          </a:stretch>
        </p:blipFill>
        <p:spPr>
          <a:xfrm>
            <a:off x="7911315" y="5261516"/>
            <a:ext cx="4111145" cy="529120"/>
          </a:xfrm>
          <a:prstGeom prst="rect">
            <a:avLst/>
          </a:prstGeom>
        </p:spPr>
      </p:pic>
      <p:sp>
        <p:nvSpPr>
          <p:cNvPr id="15" name="テキスト ボックス 14">
            <a:extLst>
              <a:ext uri="{FF2B5EF4-FFF2-40B4-BE49-F238E27FC236}">
                <a16:creationId xmlns:a16="http://schemas.microsoft.com/office/drawing/2014/main" id="{BA526060-0587-3251-B838-C103AEAB4BC1}"/>
              </a:ext>
            </a:extLst>
          </p:cNvPr>
          <p:cNvSpPr txBox="1"/>
          <p:nvPr/>
        </p:nvSpPr>
        <p:spPr>
          <a:xfrm>
            <a:off x="9380718" y="5831702"/>
            <a:ext cx="2750587" cy="923330"/>
          </a:xfrm>
          <a:prstGeom prst="rect">
            <a:avLst/>
          </a:prstGeom>
          <a:noFill/>
        </p:spPr>
        <p:txBody>
          <a:bodyPr wrap="square">
            <a:spAutoFit/>
          </a:bodyPr>
          <a:lstStyle/>
          <a:p>
            <a:r>
              <a:rPr lang="ja-JP" altLang="en-US" dirty="0"/>
              <a:t>　</a:t>
            </a:r>
            <a:r>
              <a:rPr lang="ja-JP" altLang="en-US" dirty="0">
                <a:solidFill>
                  <a:schemeClr val="tx2"/>
                </a:solidFill>
              </a:rPr>
              <a:t>デジタル基盤センター</a:t>
            </a:r>
          </a:p>
          <a:p>
            <a:r>
              <a:rPr lang="ja-JP" altLang="en-US" dirty="0">
                <a:solidFill>
                  <a:schemeClr val="tx2"/>
                </a:solidFill>
              </a:rPr>
              <a:t>　デジタルエンジニアリング部</a:t>
            </a:r>
          </a:p>
          <a:p>
            <a:r>
              <a:rPr lang="ja-JP" altLang="en-US" dirty="0">
                <a:solidFill>
                  <a:schemeClr val="tx2"/>
                </a:solidFill>
              </a:rPr>
              <a:t>　データスペースグループ</a:t>
            </a:r>
          </a:p>
        </p:txBody>
      </p:sp>
      <p:sp>
        <p:nvSpPr>
          <p:cNvPr id="18" name="正方形/長方形 17">
            <a:extLst>
              <a:ext uri="{FF2B5EF4-FFF2-40B4-BE49-F238E27FC236}">
                <a16:creationId xmlns:a16="http://schemas.microsoft.com/office/drawing/2014/main" id="{209B5E01-7FEF-D944-86F7-CE94C7BBAF23}"/>
              </a:ext>
            </a:extLst>
          </p:cNvPr>
          <p:cNvSpPr/>
          <p:nvPr/>
        </p:nvSpPr>
        <p:spPr>
          <a:xfrm>
            <a:off x="2827824" y="1952979"/>
            <a:ext cx="6553202" cy="1858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0" b="1" dirty="0">
                <a:solidFill>
                  <a:schemeClr val="tx2"/>
                </a:solidFill>
                <a:latin typeface="Meiryo UI"/>
                <a:ea typeface="Meiryo UI"/>
              </a:rPr>
              <a:t>データスペース入門</a:t>
            </a:r>
            <a:endParaRPr lang="en-US" altLang="ja-JP" sz="6000" b="1" dirty="0">
              <a:solidFill>
                <a:schemeClr val="tx2"/>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chemeClr val="tx2"/>
                </a:solidFill>
                <a:effectLst/>
                <a:uLnTx/>
                <a:uFillTx/>
                <a:latin typeface="Meiryo UI"/>
                <a:ea typeface="Meiryo UI"/>
                <a:cs typeface="+mn-cs"/>
              </a:rPr>
              <a:t>ショート版</a:t>
            </a:r>
            <a:endParaRPr kumimoji="1" lang="ja-JP" altLang="en-US"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B3A9AD2F-0795-1697-106E-A36A8E27CEFA}"/>
              </a:ext>
            </a:extLst>
          </p:cNvPr>
          <p:cNvSpPr txBox="1"/>
          <p:nvPr/>
        </p:nvSpPr>
        <p:spPr>
          <a:xfrm>
            <a:off x="4548255" y="4161833"/>
            <a:ext cx="3095486" cy="369332"/>
          </a:xfrm>
          <a:prstGeom prst="rect">
            <a:avLst/>
          </a:prstGeom>
          <a:noFill/>
        </p:spPr>
        <p:txBody>
          <a:bodyPr wrap="square">
            <a:spAutoFit/>
          </a:bodyPr>
          <a:lstStyle/>
          <a:p>
            <a:pPr algn="ctr"/>
            <a:r>
              <a:rPr lang="ja-JP" altLang="en-US" dirty="0"/>
              <a:t>公開日</a:t>
            </a:r>
            <a:r>
              <a:rPr lang="en-US" altLang="ja-JP" dirty="0"/>
              <a:t>: 2023</a:t>
            </a:r>
            <a:r>
              <a:rPr lang="ja-JP" altLang="en-US" dirty="0"/>
              <a:t>年</a:t>
            </a:r>
            <a:r>
              <a:rPr lang="en-US" altLang="ja-JP" dirty="0"/>
              <a:t>1</a:t>
            </a:r>
            <a:r>
              <a:rPr lang="ja-JP" altLang="en-US" dirty="0"/>
              <a:t>月</a:t>
            </a:r>
            <a:r>
              <a:rPr lang="en-US" altLang="ja-JP" dirty="0"/>
              <a:t>30</a:t>
            </a:r>
            <a:r>
              <a:rPr lang="ja-JP" altLang="en-US" dirty="0"/>
              <a:t>日</a:t>
            </a:r>
          </a:p>
        </p:txBody>
      </p:sp>
      <p:pic>
        <p:nvPicPr>
          <p:cNvPr id="5" name="図 4" descr="QR コード&#10;&#10;自動的に生成された説明">
            <a:extLst>
              <a:ext uri="{FF2B5EF4-FFF2-40B4-BE49-F238E27FC236}">
                <a16:creationId xmlns:a16="http://schemas.microsoft.com/office/drawing/2014/main" id="{80DDB5A5-B0C6-B0CF-9EE8-EE0DB6CAD3B6}"/>
              </a:ext>
            </a:extLst>
          </p:cNvPr>
          <p:cNvPicPr>
            <a:picLocks noChangeAspect="1"/>
          </p:cNvPicPr>
          <p:nvPr/>
        </p:nvPicPr>
        <p:blipFill>
          <a:blip r:embed="rId4"/>
          <a:stretch>
            <a:fillRect/>
          </a:stretch>
        </p:blipFill>
        <p:spPr>
          <a:xfrm>
            <a:off x="11008584" y="214272"/>
            <a:ext cx="1013876" cy="1013876"/>
          </a:xfrm>
          <a:prstGeom prst="rect">
            <a:avLst/>
          </a:prstGeom>
        </p:spPr>
      </p:pic>
    </p:spTree>
    <p:extLst>
      <p:ext uri="{BB962C8B-B14F-4D97-AF65-F5344CB8AC3E}">
        <p14:creationId xmlns:p14="http://schemas.microsoft.com/office/powerpoint/2010/main" val="361966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25">
            <a:extLst>
              <a:ext uri="{FF2B5EF4-FFF2-40B4-BE49-F238E27FC236}">
                <a16:creationId xmlns:a16="http://schemas.microsoft.com/office/drawing/2014/main" id="{29281649-31EB-4A2F-1076-8C955A8F0CAA}"/>
              </a:ext>
            </a:extLst>
          </p:cNvPr>
          <p:cNvSpPr>
            <a:spLocks noGrp="1"/>
          </p:cNvSpPr>
          <p:nvPr>
            <p:ph idx="1"/>
          </p:nvPr>
        </p:nvSpPr>
        <p:spPr>
          <a:xfrm>
            <a:off x="287384" y="1162099"/>
            <a:ext cx="11846560" cy="676276"/>
          </a:xfrm>
        </p:spPr>
        <p:txBody>
          <a:bodyPr/>
          <a:lstStyle/>
          <a:p>
            <a:pPr marL="0" indent="0">
              <a:buNone/>
            </a:pPr>
            <a:r>
              <a:rPr lang="ja-JP" altLang="en-US" sz="1800" noProof="1">
                <a:solidFill>
                  <a:schemeClr val="tx2"/>
                </a:solidFill>
              </a:rPr>
              <a:t>■デジタル基盤ではコネクタ以外にも</a:t>
            </a:r>
            <a:r>
              <a:rPr lang="en-US" altLang="ja-JP" sz="1800" noProof="1">
                <a:solidFill>
                  <a:schemeClr val="tx2"/>
                </a:solidFill>
              </a:rPr>
              <a:t>データスペース</a:t>
            </a:r>
            <a:r>
              <a:rPr lang="ja-JP" altLang="en-US" sz="1800" noProof="1">
                <a:solidFill>
                  <a:schemeClr val="tx2"/>
                </a:solidFill>
              </a:rPr>
              <a:t>の基となる共通のサービス、ツール、</a:t>
            </a:r>
            <a:r>
              <a:rPr lang="en-US" altLang="ja-JP" sz="1800" noProof="1">
                <a:solidFill>
                  <a:schemeClr val="tx2"/>
                </a:solidFill>
              </a:rPr>
              <a:t>機能</a:t>
            </a:r>
            <a:r>
              <a:rPr lang="ja-JP" altLang="en-US" sz="1800" noProof="1">
                <a:solidFill>
                  <a:schemeClr val="tx2"/>
                </a:solidFill>
              </a:rPr>
              <a:t>、参照モデルなど</a:t>
            </a:r>
            <a:r>
              <a:rPr lang="ja-JP" altLang="en-US" sz="1800" dirty="0">
                <a:solidFill>
                  <a:schemeClr val="tx2"/>
                </a:solidFill>
              </a:rPr>
              <a:t>を提供</a:t>
            </a:r>
            <a:endParaRPr lang="en-US" altLang="ja-JP" sz="1800" dirty="0">
              <a:solidFill>
                <a:schemeClr val="tx2"/>
              </a:solidFill>
            </a:endParaRPr>
          </a:p>
        </p:txBody>
      </p:sp>
      <p:sp>
        <p:nvSpPr>
          <p:cNvPr id="3" name="スライド番号プレースホルダー 2">
            <a:extLst>
              <a:ext uri="{FF2B5EF4-FFF2-40B4-BE49-F238E27FC236}">
                <a16:creationId xmlns:a16="http://schemas.microsoft.com/office/drawing/2014/main" id="{F5E1ACB1-0B80-3E6F-4C64-7FB3D4D723E6}"/>
              </a:ext>
            </a:extLst>
          </p:cNvPr>
          <p:cNvSpPr>
            <a:spLocks noGrp="1"/>
          </p:cNvSpPr>
          <p:nvPr>
            <p:ph type="sldNum" sz="quarter" idx="12"/>
          </p:nvPr>
        </p:nvSpPr>
        <p:spPr>
          <a:xfrm>
            <a:off x="11578856" y="6454032"/>
            <a:ext cx="493808" cy="2338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4" name="タイトル 3">
            <a:extLst>
              <a:ext uri="{FF2B5EF4-FFF2-40B4-BE49-F238E27FC236}">
                <a16:creationId xmlns:a16="http://schemas.microsoft.com/office/drawing/2014/main" id="{840AA2D8-8B35-1A98-FA51-6FA9E7C67966}"/>
              </a:ext>
            </a:extLst>
          </p:cNvPr>
          <p:cNvSpPr>
            <a:spLocks noGrp="1"/>
          </p:cNvSpPr>
          <p:nvPr>
            <p:ph type="title"/>
          </p:nvPr>
        </p:nvSpPr>
        <p:spPr>
          <a:xfrm>
            <a:off x="656590" y="215265"/>
            <a:ext cx="9125090" cy="676275"/>
          </a:xfrm>
        </p:spPr>
        <p:txBody>
          <a:bodyPr/>
          <a:lstStyle/>
          <a:p>
            <a:r>
              <a:rPr lang="ja-JP" altLang="en-US" noProof="1"/>
              <a:t>参考：データスペースを支える</a:t>
            </a:r>
            <a:r>
              <a:rPr lang="en-US" altLang="ja-JP" noProof="1"/>
              <a:t>デジタル</a:t>
            </a:r>
            <a:r>
              <a:rPr lang="ja-JP" altLang="en-US" noProof="1"/>
              <a:t>基盤</a:t>
            </a:r>
            <a:endParaRPr lang="en-US" altLang="ja-JP" noProof="1"/>
          </a:p>
        </p:txBody>
      </p:sp>
      <p:sp>
        <p:nvSpPr>
          <p:cNvPr id="5" name="正方形/長方形 4">
            <a:extLst>
              <a:ext uri="{FF2B5EF4-FFF2-40B4-BE49-F238E27FC236}">
                <a16:creationId xmlns:a16="http://schemas.microsoft.com/office/drawing/2014/main" id="{6D7F1B25-93DA-1E22-8921-3C92D04D63BF}"/>
              </a:ext>
            </a:extLst>
          </p:cNvPr>
          <p:cNvSpPr/>
          <p:nvPr/>
        </p:nvSpPr>
        <p:spPr>
          <a:xfrm>
            <a:off x="3783670" y="1937791"/>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共通サービス</a:t>
            </a: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、ツール</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847C790F-1596-8620-620C-2FD0CE512A7E}"/>
              </a:ext>
            </a:extLst>
          </p:cNvPr>
          <p:cNvSpPr/>
          <p:nvPr/>
        </p:nvSpPr>
        <p:spPr>
          <a:xfrm>
            <a:off x="3783670" y="3216120"/>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参照モデル</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7" name="正方形/長方形 6">
            <a:extLst>
              <a:ext uri="{FF2B5EF4-FFF2-40B4-BE49-F238E27FC236}">
                <a16:creationId xmlns:a16="http://schemas.microsoft.com/office/drawing/2014/main" id="{BF38A5FE-1B4E-500E-8205-A6514AD73416}"/>
              </a:ext>
            </a:extLst>
          </p:cNvPr>
          <p:cNvSpPr/>
          <p:nvPr/>
        </p:nvSpPr>
        <p:spPr>
          <a:xfrm>
            <a:off x="3783670" y="2576955"/>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共通</a:t>
            </a: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機能</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A6346237-3E11-C62C-D349-569D9F57E4E4}"/>
              </a:ext>
            </a:extLst>
          </p:cNvPr>
          <p:cNvSpPr txBox="1"/>
          <p:nvPr/>
        </p:nvSpPr>
        <p:spPr>
          <a:xfrm>
            <a:off x="9235552" y="3073183"/>
            <a:ext cx="114524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・規則</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a:t>
            </a:r>
            <a:r>
              <a:rPr kumimoji="1" lang="en-US" altLang="ja-JP" sz="1400" b="0" i="0" u="none" strike="noStrike" kern="1200" cap="none" spc="0" normalizeH="0" baseline="0" noProof="1">
                <a:ln>
                  <a:noFill/>
                </a:ln>
                <a:solidFill>
                  <a:srgbClr val="24235C"/>
                </a:solidFill>
                <a:effectLst/>
                <a:uLnTx/>
                <a:uFillTx/>
                <a:latin typeface="Meiryo UI"/>
                <a:ea typeface="Meiryo UI"/>
                <a:cs typeface="+mn-cs"/>
              </a:rPr>
              <a:t>ルール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・標準</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a:t>
            </a:r>
            <a:r>
              <a:rPr kumimoji="1" lang="en-US" altLang="ja-JP" sz="1400" b="0" i="0" u="none" strike="noStrike" kern="1200" cap="none" spc="0" normalizeH="0" baseline="0" noProof="1">
                <a:ln>
                  <a:noFill/>
                </a:ln>
                <a:solidFill>
                  <a:srgbClr val="24235C"/>
                </a:solidFill>
                <a:effectLst/>
                <a:uLnTx/>
                <a:uFillTx/>
                <a:latin typeface="Meiryo UI"/>
                <a:ea typeface="Meiryo UI"/>
                <a:cs typeface="+mn-cs"/>
              </a:rPr>
              <a:t>データ</a:t>
            </a: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モデル</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p:txBody>
      </p:sp>
      <p:pic>
        <p:nvPicPr>
          <p:cNvPr id="21" name="図 20" descr="図形  低い精度で自動的に生成された説明">
            <a:extLst>
              <a:ext uri="{FF2B5EF4-FFF2-40B4-BE49-F238E27FC236}">
                <a16:creationId xmlns:a16="http://schemas.microsoft.com/office/drawing/2014/main" id="{52BDE41D-C0BA-0C4B-76DE-FF2F371B014D}"/>
              </a:ext>
            </a:extLst>
          </p:cNvPr>
          <p:cNvPicPr>
            <a:picLocks noChangeAspect="1"/>
          </p:cNvPicPr>
          <p:nvPr/>
        </p:nvPicPr>
        <p:blipFill>
          <a:blip r:embed="rId3">
            <a:lum bright="70000" contrast="-70000"/>
          </a:blip>
          <a:stretch>
            <a:fillRect/>
          </a:stretch>
        </p:blipFill>
        <p:spPr>
          <a:xfrm>
            <a:off x="3836267" y="3190746"/>
            <a:ext cx="751057" cy="602327"/>
          </a:xfrm>
          <a:prstGeom prst="rect">
            <a:avLst/>
          </a:prstGeom>
        </p:spPr>
      </p:pic>
      <p:pic>
        <p:nvPicPr>
          <p:cNvPr id="23" name="図 22" descr="図形  低い精度で自動的に生成された説明">
            <a:extLst>
              <a:ext uri="{FF2B5EF4-FFF2-40B4-BE49-F238E27FC236}">
                <a16:creationId xmlns:a16="http://schemas.microsoft.com/office/drawing/2014/main" id="{60C64601-927F-7521-BAD6-AA7609AD86E8}"/>
              </a:ext>
            </a:extLst>
          </p:cNvPr>
          <p:cNvPicPr>
            <a:picLocks noChangeAspect="1"/>
          </p:cNvPicPr>
          <p:nvPr/>
        </p:nvPicPr>
        <p:blipFill>
          <a:blip r:embed="rId4">
            <a:lum bright="70000" contrast="-70000"/>
          </a:blip>
          <a:stretch>
            <a:fillRect/>
          </a:stretch>
        </p:blipFill>
        <p:spPr>
          <a:xfrm>
            <a:off x="3822339" y="2568227"/>
            <a:ext cx="609732" cy="488989"/>
          </a:xfrm>
          <a:prstGeom prst="rect">
            <a:avLst/>
          </a:prstGeom>
        </p:spPr>
      </p:pic>
      <p:pic>
        <p:nvPicPr>
          <p:cNvPr id="24" name="コンテンツ プレースホルダー 14" descr="図形  低い精度で自動的に生成された説明">
            <a:extLst>
              <a:ext uri="{FF2B5EF4-FFF2-40B4-BE49-F238E27FC236}">
                <a16:creationId xmlns:a16="http://schemas.microsoft.com/office/drawing/2014/main" id="{1D166EB2-C12F-0AD3-3888-02A0880FA4B6}"/>
              </a:ext>
            </a:extLst>
          </p:cNvPr>
          <p:cNvPicPr>
            <a:picLocks noChangeAspect="1"/>
          </p:cNvPicPr>
          <p:nvPr/>
        </p:nvPicPr>
        <p:blipFill>
          <a:blip r:embed="rId5">
            <a:lum bright="70000" contrast="-70000"/>
          </a:blip>
          <a:stretch>
            <a:fillRect/>
          </a:stretch>
        </p:blipFill>
        <p:spPr bwMode="auto">
          <a:xfrm>
            <a:off x="3994702" y="2093925"/>
            <a:ext cx="437369" cy="350758"/>
          </a:xfrm>
          <a:prstGeom prst="rect">
            <a:avLst/>
          </a:prstGeom>
          <a:solidFill>
            <a:schemeClr val="bg1">
              <a:alpha val="0"/>
            </a:schemeClr>
          </a:solidFill>
          <a:ln>
            <a:noFill/>
          </a:ln>
        </p:spPr>
      </p:pic>
      <p:sp>
        <p:nvSpPr>
          <p:cNvPr id="2" name="正方形/長方形 1">
            <a:extLst>
              <a:ext uri="{FF2B5EF4-FFF2-40B4-BE49-F238E27FC236}">
                <a16:creationId xmlns:a16="http://schemas.microsoft.com/office/drawing/2014/main" id="{AA783788-CA41-BB69-25FD-549B5DDD7E44}"/>
              </a:ext>
            </a:extLst>
          </p:cNvPr>
          <p:cNvSpPr/>
          <p:nvPr/>
        </p:nvSpPr>
        <p:spPr>
          <a:xfrm>
            <a:off x="47473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データカタログ</a:t>
            </a:r>
            <a:endParaRPr kumimoji="0" lang="ja-JP" altLang="en-US"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4" name="正方形/長方形 13">
            <a:extLst>
              <a:ext uri="{FF2B5EF4-FFF2-40B4-BE49-F238E27FC236}">
                <a16:creationId xmlns:a16="http://schemas.microsoft.com/office/drawing/2014/main" id="{A9314793-22DC-F38C-2AE6-E20F1F5578BD}"/>
              </a:ext>
            </a:extLst>
          </p:cNvPr>
          <p:cNvSpPr/>
          <p:nvPr/>
        </p:nvSpPr>
        <p:spPr>
          <a:xfrm>
            <a:off x="47473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データ辞書</a:t>
            </a:r>
            <a:endParaRPr kumimoji="0" lang="ja-JP" altLang="en-US"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222D5F12-459A-104C-E787-7C4E00BF0BB9}"/>
              </a:ext>
            </a:extLst>
          </p:cNvPr>
          <p:cNvSpPr/>
          <p:nvPr/>
        </p:nvSpPr>
        <p:spPr>
          <a:xfrm>
            <a:off x="240767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IDサービス</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6" name="正方形/長方形 15">
            <a:extLst>
              <a:ext uri="{FF2B5EF4-FFF2-40B4-BE49-F238E27FC236}">
                <a16:creationId xmlns:a16="http://schemas.microsoft.com/office/drawing/2014/main" id="{E25EC744-E074-B041-225A-3FA7E66CC1B9}"/>
              </a:ext>
            </a:extLst>
          </p:cNvPr>
          <p:cNvSpPr/>
          <p:nvPr/>
        </p:nvSpPr>
        <p:spPr>
          <a:xfrm>
            <a:off x="240767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アクセス制御</a:t>
            </a:r>
          </a:p>
        </p:txBody>
      </p:sp>
      <p:sp>
        <p:nvSpPr>
          <p:cNvPr id="17" name="正方形/長方形 16">
            <a:extLst>
              <a:ext uri="{FF2B5EF4-FFF2-40B4-BE49-F238E27FC236}">
                <a16:creationId xmlns:a16="http://schemas.microsoft.com/office/drawing/2014/main" id="{E0BC051C-C90B-AA01-0F3A-D5E5D417D274}"/>
              </a:ext>
            </a:extLst>
          </p:cNvPr>
          <p:cNvSpPr/>
          <p:nvPr/>
        </p:nvSpPr>
        <p:spPr>
          <a:xfrm>
            <a:off x="434061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コネクタ</a:t>
            </a:r>
          </a:p>
        </p:txBody>
      </p:sp>
      <p:sp>
        <p:nvSpPr>
          <p:cNvPr id="18" name="正方形/長方形 17">
            <a:extLst>
              <a:ext uri="{FF2B5EF4-FFF2-40B4-BE49-F238E27FC236}">
                <a16:creationId xmlns:a16="http://schemas.microsoft.com/office/drawing/2014/main" id="{4E55AB8B-09CE-45F7-F427-01D1106D1E9F}"/>
              </a:ext>
            </a:extLst>
          </p:cNvPr>
          <p:cNvSpPr/>
          <p:nvPr/>
        </p:nvSpPr>
        <p:spPr>
          <a:xfrm>
            <a:off x="240767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ログ管理</a:t>
            </a:r>
          </a:p>
        </p:txBody>
      </p:sp>
      <p:sp>
        <p:nvSpPr>
          <p:cNvPr id="19" name="正方形/長方形 18">
            <a:extLst>
              <a:ext uri="{FF2B5EF4-FFF2-40B4-BE49-F238E27FC236}">
                <a16:creationId xmlns:a16="http://schemas.microsoft.com/office/drawing/2014/main" id="{1960C497-F2A2-C7C2-34A7-C4E76B5F22D5}"/>
              </a:ext>
            </a:extLst>
          </p:cNvPr>
          <p:cNvSpPr/>
          <p:nvPr/>
        </p:nvSpPr>
        <p:spPr>
          <a:xfrm>
            <a:off x="434061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デリバリー</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2D760BB8-591C-5BC1-402E-6E0C7C1370D0}"/>
              </a:ext>
            </a:extLst>
          </p:cNvPr>
          <p:cNvSpPr/>
          <p:nvPr/>
        </p:nvSpPr>
        <p:spPr>
          <a:xfrm>
            <a:off x="627355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AI/分析</a:t>
            </a:r>
          </a:p>
        </p:txBody>
      </p:sp>
      <p:sp>
        <p:nvSpPr>
          <p:cNvPr id="22" name="正方形/長方形 21">
            <a:extLst>
              <a:ext uri="{FF2B5EF4-FFF2-40B4-BE49-F238E27FC236}">
                <a16:creationId xmlns:a16="http://schemas.microsoft.com/office/drawing/2014/main" id="{B05A88DC-0881-17D0-5136-11B90705E43A}"/>
              </a:ext>
            </a:extLst>
          </p:cNvPr>
          <p:cNvSpPr/>
          <p:nvPr/>
        </p:nvSpPr>
        <p:spPr>
          <a:xfrm>
            <a:off x="47473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マーケットプレイス</a:t>
            </a:r>
          </a:p>
        </p:txBody>
      </p:sp>
      <p:sp>
        <p:nvSpPr>
          <p:cNvPr id="25" name="正方形/長方形 24">
            <a:extLst>
              <a:ext uri="{FF2B5EF4-FFF2-40B4-BE49-F238E27FC236}">
                <a16:creationId xmlns:a16="http://schemas.microsoft.com/office/drawing/2014/main" id="{3B9804FE-41CC-E9FA-A37D-5F71D8711BF4}"/>
              </a:ext>
            </a:extLst>
          </p:cNvPr>
          <p:cNvSpPr/>
          <p:nvPr/>
        </p:nvSpPr>
        <p:spPr>
          <a:xfrm>
            <a:off x="47473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ベース・</a:t>
            </a: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レジストリ</a:t>
            </a:r>
          </a:p>
        </p:txBody>
      </p:sp>
      <p:sp>
        <p:nvSpPr>
          <p:cNvPr id="27" name="正方形/長方形 26">
            <a:extLst>
              <a:ext uri="{FF2B5EF4-FFF2-40B4-BE49-F238E27FC236}">
                <a16:creationId xmlns:a16="http://schemas.microsoft.com/office/drawing/2014/main" id="{C2547618-C1CA-FEF0-FE0E-F26FB16AA59E}"/>
              </a:ext>
            </a:extLst>
          </p:cNvPr>
          <p:cNvSpPr/>
          <p:nvPr/>
        </p:nvSpPr>
        <p:spPr>
          <a:xfrm>
            <a:off x="434061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ブローカ</a:t>
            </a:r>
          </a:p>
        </p:txBody>
      </p:sp>
      <p:sp>
        <p:nvSpPr>
          <p:cNvPr id="28" name="正方形/長方形 27">
            <a:extLst>
              <a:ext uri="{FF2B5EF4-FFF2-40B4-BE49-F238E27FC236}">
                <a16:creationId xmlns:a16="http://schemas.microsoft.com/office/drawing/2014/main" id="{F2FAE192-7FE5-4A19-922A-B314304AC197}"/>
              </a:ext>
            </a:extLst>
          </p:cNvPr>
          <p:cNvSpPr/>
          <p:nvPr/>
        </p:nvSpPr>
        <p:spPr>
          <a:xfrm>
            <a:off x="6273559" y="551746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可視化</a:t>
            </a:r>
          </a:p>
        </p:txBody>
      </p:sp>
      <p:sp>
        <p:nvSpPr>
          <p:cNvPr id="29" name="正方形/長方形 28">
            <a:extLst>
              <a:ext uri="{FF2B5EF4-FFF2-40B4-BE49-F238E27FC236}">
                <a16:creationId xmlns:a16="http://schemas.microsoft.com/office/drawing/2014/main" id="{0BE17F79-8BDB-2D9A-25E7-A4DF64D14545}"/>
              </a:ext>
            </a:extLst>
          </p:cNvPr>
          <p:cNvSpPr/>
          <p:nvPr/>
        </p:nvSpPr>
        <p:spPr>
          <a:xfrm>
            <a:off x="434061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データ管理</a:t>
            </a:r>
          </a:p>
        </p:txBody>
      </p:sp>
      <p:sp>
        <p:nvSpPr>
          <p:cNvPr id="30" name="正方形/長方形 29">
            <a:extLst>
              <a:ext uri="{FF2B5EF4-FFF2-40B4-BE49-F238E27FC236}">
                <a16:creationId xmlns:a16="http://schemas.microsoft.com/office/drawing/2014/main" id="{C5FA19A0-284E-42A9-B96F-08938D46A22E}"/>
              </a:ext>
            </a:extLst>
          </p:cNvPr>
          <p:cNvSpPr/>
          <p:nvPr/>
        </p:nvSpPr>
        <p:spPr>
          <a:xfrm>
            <a:off x="820649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OSSカタログ</a:t>
            </a:r>
          </a:p>
        </p:txBody>
      </p:sp>
      <p:sp>
        <p:nvSpPr>
          <p:cNvPr id="31" name="正方形/長方形 30">
            <a:extLst>
              <a:ext uri="{FF2B5EF4-FFF2-40B4-BE49-F238E27FC236}">
                <a16:creationId xmlns:a16="http://schemas.microsoft.com/office/drawing/2014/main" id="{E685EEF4-BF79-F57D-A71A-004A960C4B72}"/>
              </a:ext>
            </a:extLst>
          </p:cNvPr>
          <p:cNvSpPr/>
          <p:nvPr/>
        </p:nvSpPr>
        <p:spPr>
          <a:xfrm>
            <a:off x="6273559" y="5942646"/>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ナレッジベース</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32" name="正方形/長方形 31">
            <a:extLst>
              <a:ext uri="{FF2B5EF4-FFF2-40B4-BE49-F238E27FC236}">
                <a16:creationId xmlns:a16="http://schemas.microsoft.com/office/drawing/2014/main" id="{1541C95D-B6CE-A94A-5533-A91D1E6B5374}"/>
              </a:ext>
            </a:extLst>
          </p:cNvPr>
          <p:cNvSpPr/>
          <p:nvPr/>
        </p:nvSpPr>
        <p:spPr>
          <a:xfrm>
            <a:off x="8206499" y="5942646"/>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テスト</a:t>
            </a: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データ</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33" name="正方形/長方形 32">
            <a:extLst>
              <a:ext uri="{FF2B5EF4-FFF2-40B4-BE49-F238E27FC236}">
                <a16:creationId xmlns:a16="http://schemas.microsoft.com/office/drawing/2014/main" id="{129508C4-E67A-D8EC-650E-459C8E024AC9}"/>
              </a:ext>
            </a:extLst>
          </p:cNvPr>
          <p:cNvSpPr/>
          <p:nvPr/>
        </p:nvSpPr>
        <p:spPr>
          <a:xfrm>
            <a:off x="240767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課金管理</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03F9E6D2-22A0-2196-AD89-3208150A38C0}"/>
              </a:ext>
            </a:extLst>
          </p:cNvPr>
          <p:cNvSpPr txBox="1"/>
          <p:nvPr/>
        </p:nvSpPr>
        <p:spPr>
          <a:xfrm>
            <a:off x="444376" y="4694802"/>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①データ検索</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6860216E-8C9D-4F78-F1CA-C653F5EEF2B0}"/>
              </a:ext>
            </a:extLst>
          </p:cNvPr>
          <p:cNvSpPr txBox="1"/>
          <p:nvPr/>
        </p:nvSpPr>
        <p:spPr>
          <a:xfrm>
            <a:off x="2369351" y="4695684"/>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②認証・認可</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FE1AD20E-6FB3-8F8B-729E-9CDBA7ACFC70}"/>
              </a:ext>
            </a:extLst>
          </p:cNvPr>
          <p:cNvSpPr txBox="1"/>
          <p:nvPr/>
        </p:nvSpPr>
        <p:spPr>
          <a:xfrm>
            <a:off x="4294326" y="4691920"/>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③データ連携</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E8828762-C9AC-9548-1D0B-E8D78EB8BB80}"/>
              </a:ext>
            </a:extLst>
          </p:cNvPr>
          <p:cNvSpPr txBox="1"/>
          <p:nvPr/>
        </p:nvSpPr>
        <p:spPr>
          <a:xfrm>
            <a:off x="6219301" y="4691920"/>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④データ活用</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6C6B1923-D281-930F-D7A9-209C59845DA2}"/>
              </a:ext>
            </a:extLst>
          </p:cNvPr>
          <p:cNvSpPr txBox="1"/>
          <p:nvPr/>
        </p:nvSpPr>
        <p:spPr>
          <a:xfrm>
            <a:off x="8144276" y="4705943"/>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⑤開発環境</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cxnSp>
        <p:nvCxnSpPr>
          <p:cNvPr id="41" name="直線コネクタ 40">
            <a:extLst>
              <a:ext uri="{FF2B5EF4-FFF2-40B4-BE49-F238E27FC236}">
                <a16:creationId xmlns:a16="http://schemas.microsoft.com/office/drawing/2014/main" id="{B863D8B8-EA25-ACA4-1F94-0095DEC5AC40}"/>
              </a:ext>
            </a:extLst>
          </p:cNvPr>
          <p:cNvCxnSpPr>
            <a:cxnSpLocks/>
            <a:stCxn id="10" idx="3"/>
          </p:cNvCxnSpPr>
          <p:nvPr/>
        </p:nvCxnSpPr>
        <p:spPr>
          <a:xfrm flipV="1">
            <a:off x="3159069" y="1937791"/>
            <a:ext cx="624601" cy="9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B6B04A1-22E1-4811-C96A-AD73D711812F}"/>
              </a:ext>
            </a:extLst>
          </p:cNvPr>
          <p:cNvCxnSpPr>
            <a:cxnSpLocks/>
          </p:cNvCxnSpPr>
          <p:nvPr/>
        </p:nvCxnSpPr>
        <p:spPr>
          <a:xfrm flipV="1">
            <a:off x="1976846" y="3758475"/>
            <a:ext cx="1786692" cy="46659"/>
          </a:xfrm>
          <a:prstGeom prst="line">
            <a:avLst/>
          </a:prstGeom>
        </p:spPr>
        <p:style>
          <a:lnRef idx="1">
            <a:schemeClr val="accent1"/>
          </a:lnRef>
          <a:fillRef idx="0">
            <a:schemeClr val="accent1"/>
          </a:fillRef>
          <a:effectRef idx="0">
            <a:schemeClr val="accent1"/>
          </a:effectRef>
          <a:fontRef idx="minor">
            <a:schemeClr val="tx1"/>
          </a:fontRef>
        </p:style>
      </p:cxnSp>
      <p:sp>
        <p:nvSpPr>
          <p:cNvPr id="50" name="コンテンツ プレースホルダー 25">
            <a:extLst>
              <a:ext uri="{FF2B5EF4-FFF2-40B4-BE49-F238E27FC236}">
                <a16:creationId xmlns:a16="http://schemas.microsoft.com/office/drawing/2014/main" id="{83619473-6D49-D83B-75F5-D914BE9D00DF}"/>
              </a:ext>
            </a:extLst>
          </p:cNvPr>
          <p:cNvSpPr txBox="1">
            <a:spLocks/>
          </p:cNvSpPr>
          <p:nvPr/>
        </p:nvSpPr>
        <p:spPr bwMode="auto">
          <a:xfrm>
            <a:off x="345439" y="4258075"/>
            <a:ext cx="7683864" cy="42526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■共通サービス、ツールと共通機能群</a:t>
            </a:r>
            <a:r>
              <a:rPr kumimoji="1" lang="en-US" altLang="ja-JP"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a:t>
            </a:r>
            <a:r>
              <a:rPr kumimoji="1" lang="ja-JP" altLang="en-US"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ビルディングブロック</a:t>
            </a:r>
            <a:r>
              <a:rPr kumimoji="1" lang="en-US" altLang="ja-JP"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a:t>
            </a:r>
            <a:r>
              <a:rPr kumimoji="1" lang="ja-JP" altLang="en-US"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例</a:t>
            </a:r>
            <a:endParaRPr kumimoji="1" lang="en-US" altLang="ja-JP" sz="1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endParaRPr>
          </a:p>
        </p:txBody>
      </p:sp>
      <p:sp>
        <p:nvSpPr>
          <p:cNvPr id="51" name="正方形/長方形 50">
            <a:extLst>
              <a:ext uri="{FF2B5EF4-FFF2-40B4-BE49-F238E27FC236}">
                <a16:creationId xmlns:a16="http://schemas.microsoft.com/office/drawing/2014/main" id="{93DF4F4B-CAED-37CB-6183-7DD2D81FB82A}"/>
              </a:ext>
            </a:extLst>
          </p:cNvPr>
          <p:cNvSpPr/>
          <p:nvPr/>
        </p:nvSpPr>
        <p:spPr>
          <a:xfrm>
            <a:off x="7942730" y="3112319"/>
            <a:ext cx="1221687" cy="749956"/>
          </a:xfrm>
          <a:prstGeom prst="rect">
            <a:avLst/>
          </a:prstGeom>
          <a:solidFill>
            <a:srgbClr val="7F99E5"/>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GIF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データモデル</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ガイドブック</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52" name="矢印: 右 51">
            <a:extLst>
              <a:ext uri="{FF2B5EF4-FFF2-40B4-BE49-F238E27FC236}">
                <a16:creationId xmlns:a16="http://schemas.microsoft.com/office/drawing/2014/main" id="{687AE70E-47E3-2E92-BB7D-F5F7FAE41E59}"/>
              </a:ext>
            </a:extLst>
          </p:cNvPr>
          <p:cNvSpPr/>
          <p:nvPr/>
        </p:nvSpPr>
        <p:spPr>
          <a:xfrm>
            <a:off x="7145787" y="3223496"/>
            <a:ext cx="729941"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3" name="矢印: 右 52">
            <a:extLst>
              <a:ext uri="{FF2B5EF4-FFF2-40B4-BE49-F238E27FC236}">
                <a16:creationId xmlns:a16="http://schemas.microsoft.com/office/drawing/2014/main" id="{3983B23D-28F5-E2C0-F111-D38D786FCF8C}"/>
              </a:ext>
            </a:extLst>
          </p:cNvPr>
          <p:cNvSpPr/>
          <p:nvPr/>
        </p:nvSpPr>
        <p:spPr>
          <a:xfrm>
            <a:off x="7128453" y="2331624"/>
            <a:ext cx="729941"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4" name="正方形/長方形 53">
            <a:extLst>
              <a:ext uri="{FF2B5EF4-FFF2-40B4-BE49-F238E27FC236}">
                <a16:creationId xmlns:a16="http://schemas.microsoft.com/office/drawing/2014/main" id="{653793B2-E6B5-13AE-3AE7-CA674A89870C}"/>
              </a:ext>
            </a:extLst>
          </p:cNvPr>
          <p:cNvSpPr/>
          <p:nvPr/>
        </p:nvSpPr>
        <p:spPr>
          <a:xfrm>
            <a:off x="10404116" y="2040236"/>
            <a:ext cx="1270651" cy="579054"/>
          </a:xfrm>
          <a:prstGeom prst="rect">
            <a:avLst/>
          </a:prstGeom>
          <a:no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24235C"/>
                </a:solidFill>
                <a:effectLst/>
                <a:uLnTx/>
                <a:uFillTx/>
                <a:latin typeface="Meiryo UI"/>
                <a:ea typeface="Meiryo UI"/>
                <a:cs typeface="+mn-cs"/>
              </a:rPr>
              <a:t>整備を加速することが必要</a:t>
            </a:r>
            <a:endParaRPr kumimoji="0" lang="en-US" altLang="ja-JP" sz="1600" b="0" i="0" u="none" strike="noStrike" kern="0" cap="none" spc="0" normalizeH="0" baseline="0" noProof="1">
              <a:ln>
                <a:noFill/>
              </a:ln>
              <a:solidFill>
                <a:srgbClr val="24235C"/>
              </a:solidFill>
              <a:effectLst/>
              <a:uLnTx/>
              <a:uFillTx/>
              <a:latin typeface="Meiryo UI"/>
              <a:ea typeface="Meiryo UI"/>
              <a:cs typeface="+mn-cs"/>
            </a:endParaRPr>
          </a:p>
        </p:txBody>
      </p:sp>
      <p:pic>
        <p:nvPicPr>
          <p:cNvPr id="1026" name="Picture 2" descr="データ基盤／Data Infrastructure – 越塚研究室 / Koshizuka-Laboratory">
            <a:extLst>
              <a:ext uri="{FF2B5EF4-FFF2-40B4-BE49-F238E27FC236}">
                <a16:creationId xmlns:a16="http://schemas.microsoft.com/office/drawing/2014/main" id="{77EAAFEA-0508-AC39-DEE5-CD86D8C89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8006" y="2205914"/>
            <a:ext cx="557655" cy="548463"/>
          </a:xfrm>
          <a:prstGeom prst="rect">
            <a:avLst/>
          </a:prstGeom>
          <a:noFill/>
          <a:extLst>
            <a:ext uri="{909E8E84-426E-40DD-AFC4-6F175D3DCCD1}">
              <a14:hiddenFill xmlns:a14="http://schemas.microsoft.com/office/drawing/2010/main">
                <a:solidFill>
                  <a:srgbClr val="FFFFFF"/>
                </a:solidFill>
              </a14:hiddenFill>
            </a:ext>
          </a:extLst>
        </p:spPr>
      </p:pic>
      <p:sp>
        <p:nvSpPr>
          <p:cNvPr id="9" name="右中かっこ 8">
            <a:extLst>
              <a:ext uri="{FF2B5EF4-FFF2-40B4-BE49-F238E27FC236}">
                <a16:creationId xmlns:a16="http://schemas.microsoft.com/office/drawing/2014/main" id="{74E4F748-2C1C-879D-1A06-4E268CE01AC7}"/>
              </a:ext>
            </a:extLst>
          </p:cNvPr>
          <p:cNvSpPr/>
          <p:nvPr/>
        </p:nvSpPr>
        <p:spPr>
          <a:xfrm>
            <a:off x="6959600" y="1934464"/>
            <a:ext cx="186187" cy="11227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24235C"/>
              </a:solidFill>
              <a:effectLst/>
              <a:uLnTx/>
              <a:uFillTx/>
              <a:latin typeface="Meiryo UI"/>
              <a:ea typeface="Meiryo UI"/>
              <a:cs typeface="+mn-cs"/>
            </a:endParaRPr>
          </a:p>
        </p:txBody>
      </p:sp>
      <p:pic>
        <p:nvPicPr>
          <p:cNvPr id="11" name="図 10">
            <a:extLst>
              <a:ext uri="{FF2B5EF4-FFF2-40B4-BE49-F238E27FC236}">
                <a16:creationId xmlns:a16="http://schemas.microsoft.com/office/drawing/2014/main" id="{BE9596B7-6029-268D-4FA4-FA853F2D0CE5}"/>
              </a:ext>
            </a:extLst>
          </p:cNvPr>
          <p:cNvPicPr>
            <a:picLocks noChangeAspect="1"/>
          </p:cNvPicPr>
          <p:nvPr/>
        </p:nvPicPr>
        <p:blipFill>
          <a:blip r:embed="rId7"/>
          <a:stretch>
            <a:fillRect/>
          </a:stretch>
        </p:blipFill>
        <p:spPr>
          <a:xfrm>
            <a:off x="8903508" y="2268710"/>
            <a:ext cx="1128506" cy="415265"/>
          </a:xfrm>
          <a:prstGeom prst="rect">
            <a:avLst/>
          </a:prstGeom>
        </p:spPr>
      </p:pic>
      <p:pic>
        <p:nvPicPr>
          <p:cNvPr id="12" name="図 11">
            <a:extLst>
              <a:ext uri="{FF2B5EF4-FFF2-40B4-BE49-F238E27FC236}">
                <a16:creationId xmlns:a16="http://schemas.microsoft.com/office/drawing/2014/main" id="{97D95DD1-336E-E608-B310-90465D1436E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82423" y="3050578"/>
            <a:ext cx="1516723" cy="1600398"/>
          </a:xfrm>
          <a:prstGeom prst="rect">
            <a:avLst/>
          </a:prstGeom>
        </p:spPr>
      </p:pic>
      <p:sp>
        <p:nvSpPr>
          <p:cNvPr id="39" name="正方形/長方形 38">
            <a:extLst>
              <a:ext uri="{FF2B5EF4-FFF2-40B4-BE49-F238E27FC236}">
                <a16:creationId xmlns:a16="http://schemas.microsoft.com/office/drawing/2014/main" id="{54A0A129-F8B2-683B-299E-8BFCB283331D}"/>
              </a:ext>
            </a:extLst>
          </p:cNvPr>
          <p:cNvSpPr/>
          <p:nvPr/>
        </p:nvSpPr>
        <p:spPr>
          <a:xfrm>
            <a:off x="7872295" y="1759995"/>
            <a:ext cx="4032321" cy="1114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40" name="正方形/長方形 39">
            <a:extLst>
              <a:ext uri="{FF2B5EF4-FFF2-40B4-BE49-F238E27FC236}">
                <a16:creationId xmlns:a16="http://schemas.microsoft.com/office/drawing/2014/main" id="{0EF5992D-CDFD-CD4F-8E6F-08A7ACB104B0}"/>
              </a:ext>
            </a:extLst>
          </p:cNvPr>
          <p:cNvSpPr/>
          <p:nvPr/>
        </p:nvSpPr>
        <p:spPr>
          <a:xfrm>
            <a:off x="7858393" y="2962607"/>
            <a:ext cx="4046223" cy="1600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pic>
        <p:nvPicPr>
          <p:cNvPr id="42" name="図 41">
            <a:extLst>
              <a:ext uri="{FF2B5EF4-FFF2-40B4-BE49-F238E27FC236}">
                <a16:creationId xmlns:a16="http://schemas.microsoft.com/office/drawing/2014/main" id="{311DB067-A611-5C68-7813-98FFF5974500}"/>
              </a:ext>
            </a:extLst>
          </p:cNvPr>
          <p:cNvPicPr>
            <a:picLocks noChangeAspect="1"/>
          </p:cNvPicPr>
          <p:nvPr/>
        </p:nvPicPr>
        <p:blipFill>
          <a:blip r:embed="rId9"/>
          <a:stretch>
            <a:fillRect/>
          </a:stretch>
        </p:blipFill>
        <p:spPr>
          <a:xfrm>
            <a:off x="8098006" y="1846162"/>
            <a:ext cx="1752069" cy="274237"/>
          </a:xfrm>
          <a:prstGeom prst="rect">
            <a:avLst/>
          </a:prstGeom>
        </p:spPr>
      </p:pic>
      <p:pic>
        <p:nvPicPr>
          <p:cNvPr id="10" name="図 9">
            <a:extLst>
              <a:ext uri="{FF2B5EF4-FFF2-40B4-BE49-F238E27FC236}">
                <a16:creationId xmlns:a16="http://schemas.microsoft.com/office/drawing/2014/main" id="{D4E74362-BDE8-E77A-D9CB-672F9CF23237}"/>
              </a:ext>
            </a:extLst>
          </p:cNvPr>
          <p:cNvPicPr>
            <a:picLocks noChangeAspect="1"/>
          </p:cNvPicPr>
          <p:nvPr/>
        </p:nvPicPr>
        <p:blipFill>
          <a:blip r:embed="rId10"/>
          <a:stretch>
            <a:fillRect/>
          </a:stretch>
        </p:blipFill>
        <p:spPr>
          <a:xfrm>
            <a:off x="340764" y="1976210"/>
            <a:ext cx="2818305" cy="1830940"/>
          </a:xfrm>
          <a:prstGeom prst="rect">
            <a:avLst/>
          </a:prstGeom>
        </p:spPr>
      </p:pic>
      <p:sp>
        <p:nvSpPr>
          <p:cNvPr id="8" name="正方形/長方形 7">
            <a:extLst>
              <a:ext uri="{FF2B5EF4-FFF2-40B4-BE49-F238E27FC236}">
                <a16:creationId xmlns:a16="http://schemas.microsoft.com/office/drawing/2014/main" id="{86C6465C-243C-A355-C3B1-E8429338720F}"/>
              </a:ext>
            </a:extLst>
          </p:cNvPr>
          <p:cNvSpPr/>
          <p:nvPr/>
        </p:nvSpPr>
        <p:spPr>
          <a:xfrm>
            <a:off x="8206499" y="5517468"/>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テストベッド</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49" name="正方形/長方形 48">
            <a:extLst>
              <a:ext uri="{FF2B5EF4-FFF2-40B4-BE49-F238E27FC236}">
                <a16:creationId xmlns:a16="http://schemas.microsoft.com/office/drawing/2014/main" id="{FA679E5D-7796-ECD9-D04F-0827C36D3574}"/>
              </a:ext>
            </a:extLst>
          </p:cNvPr>
          <p:cNvSpPr/>
          <p:nvPr/>
        </p:nvSpPr>
        <p:spPr>
          <a:xfrm>
            <a:off x="10139441" y="5078268"/>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ナレッジ</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56" name="テキスト ボックス 55">
            <a:extLst>
              <a:ext uri="{FF2B5EF4-FFF2-40B4-BE49-F238E27FC236}">
                <a16:creationId xmlns:a16="http://schemas.microsoft.com/office/drawing/2014/main" id="{DDCF6A32-61D6-46CD-E025-6BFBE34F6420}"/>
              </a:ext>
            </a:extLst>
          </p:cNvPr>
          <p:cNvSpPr txBox="1"/>
          <p:nvPr/>
        </p:nvSpPr>
        <p:spPr>
          <a:xfrm>
            <a:off x="10069249" y="4691920"/>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⑥ガイドライン</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56">
            <a:extLst>
              <a:ext uri="{FF2B5EF4-FFF2-40B4-BE49-F238E27FC236}">
                <a16:creationId xmlns:a16="http://schemas.microsoft.com/office/drawing/2014/main" id="{9924836A-2DB1-E382-8F80-DC7717C98E71}"/>
              </a:ext>
            </a:extLst>
          </p:cNvPr>
          <p:cNvSpPr/>
          <p:nvPr/>
        </p:nvSpPr>
        <p:spPr>
          <a:xfrm>
            <a:off x="10139441" y="550344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教材</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Tree>
    <p:extLst>
      <p:ext uri="{BB962C8B-B14F-4D97-AF65-F5344CB8AC3E}">
        <p14:creationId xmlns:p14="http://schemas.microsoft.com/office/powerpoint/2010/main" val="1586838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14464"/>
            <a:ext cx="10467054" cy="676276"/>
          </a:xfrm>
        </p:spPr>
        <p:txBody>
          <a:bodyPr/>
          <a:lstStyle/>
          <a:p>
            <a:r>
              <a:rPr lang="ja-JP" altLang="en-US" dirty="0"/>
              <a:t>従来型のデータ管理</a:t>
            </a:r>
            <a:r>
              <a:rPr kumimoji="1" lang="ja-JP" altLang="en-US" dirty="0"/>
              <a:t>とデータスペースの違い</a:t>
            </a:r>
            <a:endParaRPr kumimoji="1" lang="ja-JP" altLang="en-US" sz="2400" dirty="0"/>
          </a:p>
        </p:txBody>
      </p:sp>
      <p:sp>
        <p:nvSpPr>
          <p:cNvPr id="11" name="コンテンツ プレースホルダー 4">
            <a:extLst>
              <a:ext uri="{FF2B5EF4-FFF2-40B4-BE49-F238E27FC236}">
                <a16:creationId xmlns:a16="http://schemas.microsoft.com/office/drawing/2014/main" id="{E948261D-7CD9-A36B-15BE-BD3A01E3E55A}"/>
              </a:ext>
            </a:extLst>
          </p:cNvPr>
          <p:cNvSpPr txBox="1">
            <a:spLocks/>
          </p:cNvSpPr>
          <p:nvPr/>
        </p:nvSpPr>
        <p:spPr bwMode="auto">
          <a:xfrm>
            <a:off x="334963" y="1246985"/>
            <a:ext cx="11239714" cy="452184"/>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従来型のデータ管理とデータスペースを比較すると以下の違いがある</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cxnSp>
        <p:nvCxnSpPr>
          <p:cNvPr id="31" name="直線矢印コネクタ 30">
            <a:extLst>
              <a:ext uri="{FF2B5EF4-FFF2-40B4-BE49-F238E27FC236}">
                <a16:creationId xmlns:a16="http://schemas.microsoft.com/office/drawing/2014/main" id="{A9145858-76D5-6C43-1AA6-ADDEA2116CC5}"/>
              </a:ext>
            </a:extLst>
          </p:cNvPr>
          <p:cNvCxnSpPr>
            <a:cxnSpLocks/>
          </p:cNvCxnSpPr>
          <p:nvPr/>
        </p:nvCxnSpPr>
        <p:spPr>
          <a:xfrm>
            <a:off x="10157911" y="4858835"/>
            <a:ext cx="0" cy="1320797"/>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723BAA38-5CF8-C743-83B0-DC2EAA39C4C2}"/>
              </a:ext>
            </a:extLst>
          </p:cNvPr>
          <p:cNvCxnSpPr>
            <a:cxnSpLocks/>
          </p:cNvCxnSpPr>
          <p:nvPr/>
        </p:nvCxnSpPr>
        <p:spPr>
          <a:xfrm>
            <a:off x="9504330" y="4858835"/>
            <a:ext cx="0" cy="1291537"/>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22F9F38A-638D-127E-91D1-BA5D04C8B188}"/>
              </a:ext>
            </a:extLst>
          </p:cNvPr>
          <p:cNvCxnSpPr>
            <a:cxnSpLocks/>
          </p:cNvCxnSpPr>
          <p:nvPr/>
        </p:nvCxnSpPr>
        <p:spPr>
          <a:xfrm>
            <a:off x="9625741" y="4891600"/>
            <a:ext cx="448203" cy="1270174"/>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31BAF9BD-8D11-9D9D-4BF1-0453C0391AB6}"/>
              </a:ext>
            </a:extLst>
          </p:cNvPr>
          <p:cNvCxnSpPr>
            <a:cxnSpLocks/>
          </p:cNvCxnSpPr>
          <p:nvPr/>
        </p:nvCxnSpPr>
        <p:spPr>
          <a:xfrm flipH="1">
            <a:off x="9625741" y="4916696"/>
            <a:ext cx="448202" cy="1233676"/>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AA67143-B92A-3B00-ACF4-AEA687480C13}"/>
              </a:ext>
            </a:extLst>
          </p:cNvPr>
          <p:cNvCxnSpPr>
            <a:cxnSpLocks/>
            <a:stCxn id="111" idx="3"/>
            <a:endCxn id="110" idx="1"/>
          </p:cNvCxnSpPr>
          <p:nvPr/>
        </p:nvCxnSpPr>
        <p:spPr>
          <a:xfrm flipV="1">
            <a:off x="9587249" y="4731280"/>
            <a:ext cx="496974" cy="1155"/>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A776D571-6B56-79CB-2F88-C810E12CE082}"/>
              </a:ext>
            </a:extLst>
          </p:cNvPr>
          <p:cNvCxnSpPr>
            <a:cxnSpLocks/>
            <a:stCxn id="121" idx="3"/>
            <a:endCxn id="120" idx="1"/>
          </p:cNvCxnSpPr>
          <p:nvPr/>
        </p:nvCxnSpPr>
        <p:spPr>
          <a:xfrm flipV="1">
            <a:off x="9606138" y="6297663"/>
            <a:ext cx="497668" cy="596"/>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円柱 56">
            <a:extLst>
              <a:ext uri="{FF2B5EF4-FFF2-40B4-BE49-F238E27FC236}">
                <a16:creationId xmlns:a16="http://schemas.microsoft.com/office/drawing/2014/main" id="{C9E860CF-C3EF-BE28-0A24-73108EEDE8BA}"/>
              </a:ext>
            </a:extLst>
          </p:cNvPr>
          <p:cNvSpPr/>
          <p:nvPr/>
        </p:nvSpPr>
        <p:spPr>
          <a:xfrm>
            <a:off x="1491541" y="4371397"/>
            <a:ext cx="1112362" cy="95198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データ</a:t>
            </a:r>
            <a:endParaRPr kumimoji="1" lang="en-US" altLang="ja-JP" sz="1400" b="1" dirty="0"/>
          </a:p>
          <a:p>
            <a:pPr algn="ctr"/>
            <a:r>
              <a:rPr lang="en-US" altLang="ja-JP" sz="1400" b="1" dirty="0"/>
              <a:t>(</a:t>
            </a:r>
            <a:r>
              <a:rPr lang="ja-JP" altLang="en-US" sz="1400" b="1" dirty="0"/>
              <a:t>一元管理</a:t>
            </a:r>
            <a:r>
              <a:rPr lang="en-US" altLang="ja-JP" sz="1400" b="1" dirty="0"/>
              <a:t>)</a:t>
            </a:r>
            <a:endParaRPr kumimoji="1" lang="ja-JP" altLang="en-US" sz="1400" b="1" dirty="0"/>
          </a:p>
        </p:txBody>
      </p:sp>
      <p:sp>
        <p:nvSpPr>
          <p:cNvPr id="58" name="正方形/長方形 57">
            <a:extLst>
              <a:ext uri="{FF2B5EF4-FFF2-40B4-BE49-F238E27FC236}">
                <a16:creationId xmlns:a16="http://schemas.microsoft.com/office/drawing/2014/main" id="{B2E7F91E-4C70-E0D6-05AF-C4824438DDF1}"/>
              </a:ext>
            </a:extLst>
          </p:cNvPr>
          <p:cNvSpPr/>
          <p:nvPr/>
        </p:nvSpPr>
        <p:spPr>
          <a:xfrm>
            <a:off x="571877" y="370336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企業</a:t>
            </a:r>
            <a:endParaRPr kumimoji="1" lang="en-US" altLang="ja-JP" sz="1400" dirty="0">
              <a:solidFill>
                <a:schemeClr val="tx1"/>
              </a:solidFill>
            </a:endParaRPr>
          </a:p>
        </p:txBody>
      </p:sp>
      <p:sp>
        <p:nvSpPr>
          <p:cNvPr id="59" name="正方形/長方形 58">
            <a:extLst>
              <a:ext uri="{FF2B5EF4-FFF2-40B4-BE49-F238E27FC236}">
                <a16:creationId xmlns:a16="http://schemas.microsoft.com/office/drawing/2014/main" id="{7141FFBF-FDD6-9F24-173D-36F3FE943850}"/>
              </a:ext>
            </a:extLst>
          </p:cNvPr>
          <p:cNvSpPr/>
          <p:nvPr/>
        </p:nvSpPr>
        <p:spPr>
          <a:xfrm>
            <a:off x="1578767" y="370376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ユーザ</a:t>
            </a:r>
            <a:endParaRPr kumimoji="1" lang="en-US" altLang="ja-JP" sz="1400" dirty="0">
              <a:solidFill>
                <a:schemeClr val="tx1"/>
              </a:solidFill>
            </a:endParaRPr>
          </a:p>
        </p:txBody>
      </p:sp>
      <p:sp>
        <p:nvSpPr>
          <p:cNvPr id="60" name="正方形/長方形 59">
            <a:extLst>
              <a:ext uri="{FF2B5EF4-FFF2-40B4-BE49-F238E27FC236}">
                <a16:creationId xmlns:a16="http://schemas.microsoft.com/office/drawing/2014/main" id="{EBCCF3FD-0972-5906-5A6F-C3CAE491C522}"/>
              </a:ext>
            </a:extLst>
          </p:cNvPr>
          <p:cNvSpPr/>
          <p:nvPr/>
        </p:nvSpPr>
        <p:spPr>
          <a:xfrm>
            <a:off x="2582993" y="370139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企業</a:t>
            </a:r>
            <a:endParaRPr kumimoji="1" lang="en-US" altLang="ja-JP" sz="1400" dirty="0">
              <a:solidFill>
                <a:schemeClr val="tx1"/>
              </a:solidFill>
            </a:endParaRPr>
          </a:p>
        </p:txBody>
      </p:sp>
      <p:sp>
        <p:nvSpPr>
          <p:cNvPr id="61" name="正方形/長方形 60">
            <a:extLst>
              <a:ext uri="{FF2B5EF4-FFF2-40B4-BE49-F238E27FC236}">
                <a16:creationId xmlns:a16="http://schemas.microsoft.com/office/drawing/2014/main" id="{EC986E24-80DE-178C-B3B1-6BED27CC956B}"/>
              </a:ext>
            </a:extLst>
          </p:cNvPr>
          <p:cNvSpPr/>
          <p:nvPr/>
        </p:nvSpPr>
        <p:spPr>
          <a:xfrm>
            <a:off x="571877" y="598034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企業</a:t>
            </a:r>
            <a:endParaRPr kumimoji="1" lang="en-US" altLang="ja-JP" sz="1400" dirty="0">
              <a:solidFill>
                <a:schemeClr val="tx1"/>
              </a:solidFill>
            </a:endParaRPr>
          </a:p>
        </p:txBody>
      </p:sp>
      <p:sp>
        <p:nvSpPr>
          <p:cNvPr id="62" name="正方形/長方形 61">
            <a:extLst>
              <a:ext uri="{FF2B5EF4-FFF2-40B4-BE49-F238E27FC236}">
                <a16:creationId xmlns:a16="http://schemas.microsoft.com/office/drawing/2014/main" id="{61726F8C-4495-8049-41E2-12F1E5BDE823}"/>
              </a:ext>
            </a:extLst>
          </p:cNvPr>
          <p:cNvSpPr/>
          <p:nvPr/>
        </p:nvSpPr>
        <p:spPr>
          <a:xfrm>
            <a:off x="1582593" y="5980341"/>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企業</a:t>
            </a:r>
            <a:endParaRPr kumimoji="1" lang="en-US" altLang="ja-JP" sz="1400" dirty="0">
              <a:solidFill>
                <a:schemeClr val="tx1"/>
              </a:solidFill>
            </a:endParaRPr>
          </a:p>
        </p:txBody>
      </p:sp>
      <p:sp>
        <p:nvSpPr>
          <p:cNvPr id="66" name="正方形/長方形 65">
            <a:extLst>
              <a:ext uri="{FF2B5EF4-FFF2-40B4-BE49-F238E27FC236}">
                <a16:creationId xmlns:a16="http://schemas.microsoft.com/office/drawing/2014/main" id="{9053CDBC-FE7D-CBE4-CC7B-C4B71EEE4BDF}"/>
              </a:ext>
            </a:extLst>
          </p:cNvPr>
          <p:cNvSpPr/>
          <p:nvPr/>
        </p:nvSpPr>
        <p:spPr>
          <a:xfrm>
            <a:off x="2584073" y="5980341"/>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ユーザ</a:t>
            </a:r>
            <a:endParaRPr kumimoji="1" lang="en-US" altLang="ja-JP" sz="1400" dirty="0">
              <a:solidFill>
                <a:schemeClr val="tx1"/>
              </a:solidFill>
            </a:endParaRPr>
          </a:p>
        </p:txBody>
      </p:sp>
      <p:cxnSp>
        <p:nvCxnSpPr>
          <p:cNvPr id="68" name="コネクタ: カギ線 67">
            <a:extLst>
              <a:ext uri="{FF2B5EF4-FFF2-40B4-BE49-F238E27FC236}">
                <a16:creationId xmlns:a16="http://schemas.microsoft.com/office/drawing/2014/main" id="{1CA5E0C8-BF5C-DEA8-6265-B34051955570}"/>
              </a:ext>
            </a:extLst>
          </p:cNvPr>
          <p:cNvCxnSpPr>
            <a:stCxn id="58" idx="2"/>
            <a:endCxn id="57" idx="2"/>
          </p:cNvCxnSpPr>
          <p:nvPr/>
        </p:nvCxnSpPr>
        <p:spPr>
          <a:xfrm rot="16200000" flipH="1">
            <a:off x="879846" y="4235696"/>
            <a:ext cx="770243" cy="453147"/>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69" name="コネクタ: カギ線 68">
            <a:extLst>
              <a:ext uri="{FF2B5EF4-FFF2-40B4-BE49-F238E27FC236}">
                <a16:creationId xmlns:a16="http://schemas.microsoft.com/office/drawing/2014/main" id="{5CAF4064-CC0F-4107-6CB5-1331FD19162F}"/>
              </a:ext>
            </a:extLst>
          </p:cNvPr>
          <p:cNvCxnSpPr>
            <a:cxnSpLocks/>
            <a:stCxn id="60" idx="2"/>
            <a:endCxn id="57" idx="4"/>
          </p:cNvCxnSpPr>
          <p:nvPr/>
        </p:nvCxnSpPr>
        <p:spPr>
          <a:xfrm rot="5400000">
            <a:off x="2440601" y="4238482"/>
            <a:ext cx="772213" cy="445607"/>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コネクタ: カギ線 69">
            <a:extLst>
              <a:ext uri="{FF2B5EF4-FFF2-40B4-BE49-F238E27FC236}">
                <a16:creationId xmlns:a16="http://schemas.microsoft.com/office/drawing/2014/main" id="{BFE5C73D-1C5E-A0A4-C316-4F527D4CA770}"/>
              </a:ext>
            </a:extLst>
          </p:cNvPr>
          <p:cNvCxnSpPr>
            <a:cxnSpLocks/>
            <a:stCxn id="61" idx="0"/>
          </p:cNvCxnSpPr>
          <p:nvPr/>
        </p:nvCxnSpPr>
        <p:spPr>
          <a:xfrm rot="5400000" flipH="1" flipV="1">
            <a:off x="771244" y="5260046"/>
            <a:ext cx="987446" cy="453146"/>
          </a:xfrm>
          <a:prstGeom prst="bentConnector3">
            <a:avLst>
              <a:gd name="adj1" fmla="val 99510"/>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FB467174-ACF3-04A3-70B7-0FF4F6DAFEEA}"/>
              </a:ext>
            </a:extLst>
          </p:cNvPr>
          <p:cNvCxnSpPr>
            <a:stCxn id="59" idx="2"/>
            <a:endCxn id="57" idx="1"/>
          </p:cNvCxnSpPr>
          <p:nvPr/>
        </p:nvCxnSpPr>
        <p:spPr>
          <a:xfrm>
            <a:off x="2045284" y="4077549"/>
            <a:ext cx="2438" cy="293848"/>
          </a:xfrm>
          <a:prstGeom prst="straightConnector1">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7BBA6233-6766-8CFF-7700-664A5CA3C77E}"/>
              </a:ext>
            </a:extLst>
          </p:cNvPr>
          <p:cNvCxnSpPr>
            <a:cxnSpLocks/>
            <a:stCxn id="62" idx="0"/>
            <a:endCxn id="57" idx="3"/>
          </p:cNvCxnSpPr>
          <p:nvPr/>
        </p:nvCxnSpPr>
        <p:spPr>
          <a:xfrm flipH="1" flipV="1">
            <a:off x="2047722" y="5323386"/>
            <a:ext cx="1388" cy="656955"/>
          </a:xfrm>
          <a:prstGeom prst="straightConnector1">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コネクタ: カギ線 75">
            <a:extLst>
              <a:ext uri="{FF2B5EF4-FFF2-40B4-BE49-F238E27FC236}">
                <a16:creationId xmlns:a16="http://schemas.microsoft.com/office/drawing/2014/main" id="{AF20458F-B9D1-B93C-9FBF-F8AB51BF0086}"/>
              </a:ext>
            </a:extLst>
          </p:cNvPr>
          <p:cNvCxnSpPr>
            <a:cxnSpLocks/>
          </p:cNvCxnSpPr>
          <p:nvPr/>
        </p:nvCxnSpPr>
        <p:spPr>
          <a:xfrm rot="16200000" flipV="1">
            <a:off x="2350421" y="5289225"/>
            <a:ext cx="952236" cy="429996"/>
          </a:xfrm>
          <a:prstGeom prst="bentConnector3">
            <a:avLst>
              <a:gd name="adj1" fmla="val 100390"/>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DE6305E8-3B62-3232-4AA5-E60F3E961103}"/>
              </a:ext>
            </a:extLst>
          </p:cNvPr>
          <p:cNvSpPr/>
          <p:nvPr/>
        </p:nvSpPr>
        <p:spPr>
          <a:xfrm>
            <a:off x="231485" y="1744034"/>
            <a:ext cx="3708000" cy="4829546"/>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44044FC6-FE58-0A0A-4174-FE87934DE2C0}"/>
              </a:ext>
            </a:extLst>
          </p:cNvPr>
          <p:cNvSpPr/>
          <p:nvPr/>
        </p:nvSpPr>
        <p:spPr>
          <a:xfrm>
            <a:off x="4289893" y="5251879"/>
            <a:ext cx="1023374" cy="111456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a:solidFill>
                  <a:schemeClr val="tx1"/>
                </a:solidFill>
              </a:rPr>
              <a:t>EDI</a:t>
            </a:r>
            <a:endParaRPr kumimoji="1" lang="en-US" altLang="ja-JP" sz="1400" dirty="0">
              <a:solidFill>
                <a:schemeClr val="tx1"/>
              </a:solidFill>
            </a:endParaRPr>
          </a:p>
        </p:txBody>
      </p:sp>
      <p:sp>
        <p:nvSpPr>
          <p:cNvPr id="81" name="正方形/長方形 80">
            <a:extLst>
              <a:ext uri="{FF2B5EF4-FFF2-40B4-BE49-F238E27FC236}">
                <a16:creationId xmlns:a16="http://schemas.microsoft.com/office/drawing/2014/main" id="{E9C735AE-868F-3F2B-527C-E89E66F01040}"/>
              </a:ext>
            </a:extLst>
          </p:cNvPr>
          <p:cNvSpPr/>
          <p:nvPr/>
        </p:nvSpPr>
        <p:spPr>
          <a:xfrm>
            <a:off x="4289315" y="3639823"/>
            <a:ext cx="1023384" cy="10719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クラウド</a:t>
            </a:r>
            <a:endParaRPr kumimoji="1" lang="en-US" altLang="ja-JP" sz="1400" dirty="0">
              <a:solidFill>
                <a:schemeClr val="tx1"/>
              </a:solidFill>
            </a:endParaRPr>
          </a:p>
        </p:txBody>
      </p:sp>
      <p:cxnSp>
        <p:nvCxnSpPr>
          <p:cNvPr id="82" name="直線矢印コネクタ 81">
            <a:extLst>
              <a:ext uri="{FF2B5EF4-FFF2-40B4-BE49-F238E27FC236}">
                <a16:creationId xmlns:a16="http://schemas.microsoft.com/office/drawing/2014/main" id="{5101C3F6-12CF-3992-3D30-BC5729E625AD}"/>
              </a:ext>
            </a:extLst>
          </p:cNvPr>
          <p:cNvCxnSpPr>
            <a:cxnSpLocks/>
            <a:stCxn id="93" idx="2"/>
          </p:cNvCxnSpPr>
          <p:nvPr/>
        </p:nvCxnSpPr>
        <p:spPr>
          <a:xfrm flipH="1">
            <a:off x="6189486" y="4786391"/>
            <a:ext cx="512687" cy="412225"/>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D86C92BB-7712-D2CD-B141-1942CE095C25}"/>
              </a:ext>
            </a:extLst>
          </p:cNvPr>
          <p:cNvSpPr/>
          <p:nvPr/>
        </p:nvSpPr>
        <p:spPr>
          <a:xfrm>
            <a:off x="6585871" y="3652565"/>
            <a:ext cx="1023384" cy="10719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販売管理</a:t>
            </a:r>
            <a:endParaRPr lang="en-US" altLang="ja-JP" sz="1400" dirty="0">
              <a:solidFill>
                <a:schemeClr val="tx1"/>
              </a:solidFill>
            </a:endParaRPr>
          </a:p>
          <a:p>
            <a:pPr algn="ctr"/>
            <a:r>
              <a:rPr lang="ja-JP" altLang="en-US" sz="1400" dirty="0">
                <a:solidFill>
                  <a:schemeClr val="tx1"/>
                </a:solidFill>
              </a:rPr>
              <a:t>システム</a:t>
            </a:r>
            <a:endParaRPr kumimoji="1" lang="en-US" altLang="ja-JP" sz="1400" dirty="0">
              <a:solidFill>
                <a:schemeClr val="tx1"/>
              </a:solidFill>
            </a:endParaRPr>
          </a:p>
        </p:txBody>
      </p:sp>
      <p:sp>
        <p:nvSpPr>
          <p:cNvPr id="84" name="正方形/長方形 83">
            <a:extLst>
              <a:ext uri="{FF2B5EF4-FFF2-40B4-BE49-F238E27FC236}">
                <a16:creationId xmlns:a16="http://schemas.microsoft.com/office/drawing/2014/main" id="{4EE9E95E-3223-EF38-F5B4-D49DA8C39AE0}"/>
              </a:ext>
            </a:extLst>
          </p:cNvPr>
          <p:cNvSpPr/>
          <p:nvPr/>
        </p:nvSpPr>
        <p:spPr>
          <a:xfrm>
            <a:off x="6606933" y="5251879"/>
            <a:ext cx="1023384" cy="111457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会計管理</a:t>
            </a:r>
            <a:endParaRPr lang="en-US" altLang="ja-JP" sz="1400" dirty="0">
              <a:solidFill>
                <a:schemeClr val="tx1"/>
              </a:solidFill>
            </a:endParaRPr>
          </a:p>
          <a:p>
            <a:pPr algn="ctr"/>
            <a:r>
              <a:rPr lang="ja-JP" altLang="en-US" sz="1400" dirty="0">
                <a:solidFill>
                  <a:schemeClr val="tx1"/>
                </a:solidFill>
              </a:rPr>
              <a:t>システム</a:t>
            </a:r>
            <a:endParaRPr kumimoji="1" lang="en-US" altLang="ja-JP" sz="1400" dirty="0">
              <a:solidFill>
                <a:schemeClr val="tx1"/>
              </a:solidFill>
            </a:endParaRPr>
          </a:p>
        </p:txBody>
      </p:sp>
      <p:cxnSp>
        <p:nvCxnSpPr>
          <p:cNvPr id="85" name="直線矢印コネクタ 84">
            <a:extLst>
              <a:ext uri="{FF2B5EF4-FFF2-40B4-BE49-F238E27FC236}">
                <a16:creationId xmlns:a16="http://schemas.microsoft.com/office/drawing/2014/main" id="{A448BC0D-221A-1554-A9C3-9D16FDE214B1}"/>
              </a:ext>
            </a:extLst>
          </p:cNvPr>
          <p:cNvCxnSpPr>
            <a:cxnSpLocks/>
          </p:cNvCxnSpPr>
          <p:nvPr/>
        </p:nvCxnSpPr>
        <p:spPr>
          <a:xfrm flipH="1" flipV="1">
            <a:off x="6191808" y="5436673"/>
            <a:ext cx="442585" cy="716342"/>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01F0A81C-F863-8319-E942-983E9275DE55}"/>
              </a:ext>
            </a:extLst>
          </p:cNvPr>
          <p:cNvCxnSpPr>
            <a:cxnSpLocks/>
          </p:cNvCxnSpPr>
          <p:nvPr/>
        </p:nvCxnSpPr>
        <p:spPr>
          <a:xfrm flipH="1" flipV="1">
            <a:off x="5134212" y="4791094"/>
            <a:ext cx="486197" cy="416758"/>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87434470-BE52-E873-C41E-F283BF04FA6D}"/>
              </a:ext>
            </a:extLst>
          </p:cNvPr>
          <p:cNvCxnSpPr>
            <a:cxnSpLocks/>
          </p:cNvCxnSpPr>
          <p:nvPr/>
        </p:nvCxnSpPr>
        <p:spPr>
          <a:xfrm flipH="1">
            <a:off x="5134211" y="5436673"/>
            <a:ext cx="486198" cy="723224"/>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円柱 87">
            <a:extLst>
              <a:ext uri="{FF2B5EF4-FFF2-40B4-BE49-F238E27FC236}">
                <a16:creationId xmlns:a16="http://schemas.microsoft.com/office/drawing/2014/main" id="{EBF7A238-DBDA-FAAF-1A76-1A0F6D5F67CF}"/>
              </a:ext>
            </a:extLst>
          </p:cNvPr>
          <p:cNvSpPr/>
          <p:nvPr/>
        </p:nvSpPr>
        <p:spPr>
          <a:xfrm>
            <a:off x="4484616" y="4109805"/>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89" name="正方形/長方形 88">
            <a:extLst>
              <a:ext uri="{FF2B5EF4-FFF2-40B4-BE49-F238E27FC236}">
                <a16:creationId xmlns:a16="http://schemas.microsoft.com/office/drawing/2014/main" id="{040B2950-1EA4-1C25-0D77-C7E28C2E478B}"/>
              </a:ext>
            </a:extLst>
          </p:cNvPr>
          <p:cNvSpPr/>
          <p:nvPr/>
        </p:nvSpPr>
        <p:spPr>
          <a:xfrm>
            <a:off x="4476495" y="4535983"/>
            <a:ext cx="1307312"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データ連携機能</a:t>
            </a:r>
            <a:endParaRPr kumimoji="1" lang="en-US" altLang="ja-JP" sz="1400" dirty="0">
              <a:solidFill>
                <a:schemeClr val="tx2"/>
              </a:solidFill>
            </a:endParaRPr>
          </a:p>
        </p:txBody>
      </p:sp>
      <p:pic>
        <p:nvPicPr>
          <p:cNvPr id="90" name="グラフィックス 89" descr="歯車 1 つ 単色塗りつぶし">
            <a:extLst>
              <a:ext uri="{FF2B5EF4-FFF2-40B4-BE49-F238E27FC236}">
                <a16:creationId xmlns:a16="http://schemas.microsoft.com/office/drawing/2014/main" id="{90884AF2-84B8-6A15-2526-2E79EFBB85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8250" y="4901125"/>
            <a:ext cx="914400" cy="914400"/>
          </a:xfrm>
          <a:prstGeom prst="rect">
            <a:avLst/>
          </a:prstGeom>
        </p:spPr>
      </p:pic>
      <p:sp>
        <p:nvSpPr>
          <p:cNvPr id="91" name="コンテンツ プレースホルダー 4">
            <a:extLst>
              <a:ext uri="{FF2B5EF4-FFF2-40B4-BE49-F238E27FC236}">
                <a16:creationId xmlns:a16="http://schemas.microsoft.com/office/drawing/2014/main" id="{C7C0A76E-C137-5B3D-62EA-7899F90F8688}"/>
              </a:ext>
            </a:extLst>
          </p:cNvPr>
          <p:cNvSpPr txBox="1">
            <a:spLocks/>
          </p:cNvSpPr>
          <p:nvPr/>
        </p:nvSpPr>
        <p:spPr bwMode="auto">
          <a:xfrm>
            <a:off x="5003406" y="4769991"/>
            <a:ext cx="1797031" cy="254458"/>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lgn="ctr">
              <a:buNone/>
            </a:pPr>
            <a:r>
              <a:rPr lang="en-US" altLang="ja-JP" sz="1600" b="1" kern="0" dirty="0">
                <a:solidFill>
                  <a:schemeClr val="tx2"/>
                </a:solidFill>
              </a:rPr>
              <a:t>EAI</a:t>
            </a:r>
          </a:p>
        </p:txBody>
      </p:sp>
      <p:sp>
        <p:nvSpPr>
          <p:cNvPr id="92" name="円柱 91">
            <a:extLst>
              <a:ext uri="{FF2B5EF4-FFF2-40B4-BE49-F238E27FC236}">
                <a16:creationId xmlns:a16="http://schemas.microsoft.com/office/drawing/2014/main" id="{7E099CE6-A89A-E9EE-9F0F-DF5547FD2C77}"/>
              </a:ext>
            </a:extLst>
          </p:cNvPr>
          <p:cNvSpPr/>
          <p:nvPr/>
        </p:nvSpPr>
        <p:spPr>
          <a:xfrm>
            <a:off x="6762338" y="4142983"/>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93" name="正方形/長方形 92">
            <a:extLst>
              <a:ext uri="{FF2B5EF4-FFF2-40B4-BE49-F238E27FC236}">
                <a16:creationId xmlns:a16="http://schemas.microsoft.com/office/drawing/2014/main" id="{9D7D5222-B0B5-25B6-9CBF-2DAA9D4AF4A6}"/>
              </a:ext>
            </a:extLst>
          </p:cNvPr>
          <p:cNvSpPr/>
          <p:nvPr/>
        </p:nvSpPr>
        <p:spPr>
          <a:xfrm>
            <a:off x="6003859" y="4531280"/>
            <a:ext cx="1396627"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a:t>
            </a:r>
            <a:r>
              <a:rPr lang="ja-JP" altLang="en-US" sz="1400" dirty="0">
                <a:solidFill>
                  <a:schemeClr val="tx2"/>
                </a:solidFill>
              </a:rPr>
              <a:t>機能</a:t>
            </a:r>
            <a:endParaRPr kumimoji="1" lang="en-US" altLang="ja-JP" sz="1400" dirty="0">
              <a:solidFill>
                <a:schemeClr val="tx2"/>
              </a:solidFill>
            </a:endParaRPr>
          </a:p>
        </p:txBody>
      </p:sp>
      <p:sp>
        <p:nvSpPr>
          <p:cNvPr id="94" name="円柱 93">
            <a:extLst>
              <a:ext uri="{FF2B5EF4-FFF2-40B4-BE49-F238E27FC236}">
                <a16:creationId xmlns:a16="http://schemas.microsoft.com/office/drawing/2014/main" id="{4E14E6DF-E6C7-0B68-1628-9AE14C214DEF}"/>
              </a:ext>
            </a:extLst>
          </p:cNvPr>
          <p:cNvSpPr/>
          <p:nvPr/>
        </p:nvSpPr>
        <p:spPr>
          <a:xfrm>
            <a:off x="4476494" y="5753677"/>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95" name="正方形/長方形 94">
            <a:extLst>
              <a:ext uri="{FF2B5EF4-FFF2-40B4-BE49-F238E27FC236}">
                <a16:creationId xmlns:a16="http://schemas.microsoft.com/office/drawing/2014/main" id="{DC236FF9-B2F8-AAB0-B04F-D517C43BAF6F}"/>
              </a:ext>
            </a:extLst>
          </p:cNvPr>
          <p:cNvSpPr/>
          <p:nvPr/>
        </p:nvSpPr>
        <p:spPr>
          <a:xfrm>
            <a:off x="4476494" y="6159897"/>
            <a:ext cx="1307311"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a:t>
            </a:r>
            <a:r>
              <a:rPr lang="ja-JP" altLang="en-US" sz="1400" dirty="0">
                <a:solidFill>
                  <a:schemeClr val="tx2"/>
                </a:solidFill>
              </a:rPr>
              <a:t>機能</a:t>
            </a:r>
            <a:endParaRPr kumimoji="1" lang="en-US" altLang="ja-JP" sz="1400" dirty="0">
              <a:solidFill>
                <a:schemeClr val="tx2"/>
              </a:solidFill>
            </a:endParaRPr>
          </a:p>
        </p:txBody>
      </p:sp>
      <p:sp>
        <p:nvSpPr>
          <p:cNvPr id="97" name="円柱 96">
            <a:extLst>
              <a:ext uri="{FF2B5EF4-FFF2-40B4-BE49-F238E27FC236}">
                <a16:creationId xmlns:a16="http://schemas.microsoft.com/office/drawing/2014/main" id="{A1B17E29-244B-688E-4E11-6B440B031A3F}"/>
              </a:ext>
            </a:extLst>
          </p:cNvPr>
          <p:cNvSpPr/>
          <p:nvPr/>
        </p:nvSpPr>
        <p:spPr>
          <a:xfrm>
            <a:off x="6780268" y="5758841"/>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98" name="正方形/長方形 97">
            <a:extLst>
              <a:ext uri="{FF2B5EF4-FFF2-40B4-BE49-F238E27FC236}">
                <a16:creationId xmlns:a16="http://schemas.microsoft.com/office/drawing/2014/main" id="{18F1F0D1-1D49-1B05-204D-B9658AF8CAF1}"/>
              </a:ext>
            </a:extLst>
          </p:cNvPr>
          <p:cNvSpPr/>
          <p:nvPr/>
        </p:nvSpPr>
        <p:spPr>
          <a:xfrm>
            <a:off x="6013982" y="6153015"/>
            <a:ext cx="1354021"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データ連携機能</a:t>
            </a:r>
            <a:endParaRPr kumimoji="1" lang="en-US" altLang="ja-JP" sz="1400" dirty="0">
              <a:solidFill>
                <a:schemeClr val="tx2"/>
              </a:solidFill>
            </a:endParaRPr>
          </a:p>
        </p:txBody>
      </p:sp>
      <p:sp>
        <p:nvSpPr>
          <p:cNvPr id="99" name="正方形/長方形 98">
            <a:extLst>
              <a:ext uri="{FF2B5EF4-FFF2-40B4-BE49-F238E27FC236}">
                <a16:creationId xmlns:a16="http://schemas.microsoft.com/office/drawing/2014/main" id="{1DD3E5BF-6342-27DF-46A5-F5A2CA594D49}"/>
              </a:ext>
            </a:extLst>
          </p:cNvPr>
          <p:cNvSpPr/>
          <p:nvPr/>
        </p:nvSpPr>
        <p:spPr>
          <a:xfrm>
            <a:off x="4115736" y="1744034"/>
            <a:ext cx="3708000" cy="4829546"/>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712B5553-40D8-DDFC-3339-75017547DF40}"/>
              </a:ext>
            </a:extLst>
          </p:cNvPr>
          <p:cNvSpPr/>
          <p:nvPr/>
        </p:nvSpPr>
        <p:spPr>
          <a:xfrm>
            <a:off x="8012106" y="1744234"/>
            <a:ext cx="3708000" cy="4829546"/>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1" name="グループ化 100">
            <a:extLst>
              <a:ext uri="{FF2B5EF4-FFF2-40B4-BE49-F238E27FC236}">
                <a16:creationId xmlns:a16="http://schemas.microsoft.com/office/drawing/2014/main" id="{97947CDC-A5CE-A612-68AE-71443C1F59A9}"/>
              </a:ext>
            </a:extLst>
          </p:cNvPr>
          <p:cNvGrpSpPr/>
          <p:nvPr/>
        </p:nvGrpSpPr>
        <p:grpSpPr>
          <a:xfrm>
            <a:off x="8331112" y="3664587"/>
            <a:ext cx="1023384" cy="1071908"/>
            <a:chOff x="7814512" y="3358250"/>
            <a:chExt cx="1023384" cy="1071908"/>
          </a:xfrm>
          <a:solidFill>
            <a:schemeClr val="bg1"/>
          </a:solidFill>
        </p:grpSpPr>
        <p:sp>
          <p:nvSpPr>
            <p:cNvPr id="105" name="正方形/長方形 104">
              <a:extLst>
                <a:ext uri="{FF2B5EF4-FFF2-40B4-BE49-F238E27FC236}">
                  <a16:creationId xmlns:a16="http://schemas.microsoft.com/office/drawing/2014/main" id="{D1A5B409-561F-2A3D-699D-CB0150612E49}"/>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企業</a:t>
              </a:r>
              <a:endParaRPr kumimoji="1" lang="en-US" altLang="ja-JP" sz="1400" dirty="0">
                <a:solidFill>
                  <a:schemeClr val="tx1"/>
                </a:solidFill>
              </a:endParaRPr>
            </a:p>
          </p:txBody>
        </p:sp>
        <p:sp>
          <p:nvSpPr>
            <p:cNvPr id="106" name="円柱 105">
              <a:extLst>
                <a:ext uri="{FF2B5EF4-FFF2-40B4-BE49-F238E27FC236}">
                  <a16:creationId xmlns:a16="http://schemas.microsoft.com/office/drawing/2014/main" id="{20B6A6EF-BB1C-4252-E14D-7DAE13AA938D}"/>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grpSp>
      <p:sp>
        <p:nvSpPr>
          <p:cNvPr id="107" name="正方形/長方形 106">
            <a:extLst>
              <a:ext uri="{FF2B5EF4-FFF2-40B4-BE49-F238E27FC236}">
                <a16:creationId xmlns:a16="http://schemas.microsoft.com/office/drawing/2014/main" id="{CDDA2DD5-411C-45D3-281B-247C62A64E5F}"/>
              </a:ext>
            </a:extLst>
          </p:cNvPr>
          <p:cNvSpPr/>
          <p:nvPr/>
        </p:nvSpPr>
        <p:spPr>
          <a:xfrm>
            <a:off x="10283784" y="3659372"/>
            <a:ext cx="1023384" cy="10719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ユーザ</a:t>
            </a:r>
            <a:endParaRPr kumimoji="1" lang="en-US" altLang="ja-JP" sz="1400" dirty="0">
              <a:solidFill>
                <a:schemeClr val="tx1"/>
              </a:solidFill>
            </a:endParaRPr>
          </a:p>
        </p:txBody>
      </p:sp>
      <p:sp>
        <p:nvSpPr>
          <p:cNvPr id="109" name="円柱 108">
            <a:extLst>
              <a:ext uri="{FF2B5EF4-FFF2-40B4-BE49-F238E27FC236}">
                <a16:creationId xmlns:a16="http://schemas.microsoft.com/office/drawing/2014/main" id="{9563E9F7-F2C6-6578-FFA1-B1EB5A0D563D}"/>
              </a:ext>
            </a:extLst>
          </p:cNvPr>
          <p:cNvSpPr/>
          <p:nvPr/>
        </p:nvSpPr>
        <p:spPr>
          <a:xfrm>
            <a:off x="10469560" y="4129354"/>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110" name="正方形/長方形 109">
            <a:extLst>
              <a:ext uri="{FF2B5EF4-FFF2-40B4-BE49-F238E27FC236}">
                <a16:creationId xmlns:a16="http://schemas.microsoft.com/office/drawing/2014/main" id="{641916EA-450D-912C-C581-316BC071EB6E}"/>
              </a:ext>
            </a:extLst>
          </p:cNvPr>
          <p:cNvSpPr/>
          <p:nvPr/>
        </p:nvSpPr>
        <p:spPr>
          <a:xfrm>
            <a:off x="10084223" y="4603724"/>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sp>
        <p:nvSpPr>
          <p:cNvPr id="111" name="正方形/長方形 110">
            <a:extLst>
              <a:ext uri="{FF2B5EF4-FFF2-40B4-BE49-F238E27FC236}">
                <a16:creationId xmlns:a16="http://schemas.microsoft.com/office/drawing/2014/main" id="{72ED3054-5656-246E-7182-DFA5EBF78396}"/>
              </a:ext>
            </a:extLst>
          </p:cNvPr>
          <p:cNvSpPr/>
          <p:nvPr/>
        </p:nvSpPr>
        <p:spPr>
          <a:xfrm>
            <a:off x="8644236" y="4604879"/>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grpSp>
        <p:nvGrpSpPr>
          <p:cNvPr id="113" name="グループ化 112">
            <a:extLst>
              <a:ext uri="{FF2B5EF4-FFF2-40B4-BE49-F238E27FC236}">
                <a16:creationId xmlns:a16="http://schemas.microsoft.com/office/drawing/2014/main" id="{2AD7F98D-BE93-CBC1-7F4D-07CCE810ABAE}"/>
              </a:ext>
            </a:extLst>
          </p:cNvPr>
          <p:cNvGrpSpPr/>
          <p:nvPr/>
        </p:nvGrpSpPr>
        <p:grpSpPr>
          <a:xfrm>
            <a:off x="8320833" y="5272212"/>
            <a:ext cx="1023384" cy="1071908"/>
            <a:chOff x="7814512" y="3358250"/>
            <a:chExt cx="1023384" cy="1071908"/>
          </a:xfrm>
          <a:solidFill>
            <a:schemeClr val="bg1"/>
          </a:solidFill>
        </p:grpSpPr>
        <p:sp>
          <p:nvSpPr>
            <p:cNvPr id="114" name="正方形/長方形 113">
              <a:extLst>
                <a:ext uri="{FF2B5EF4-FFF2-40B4-BE49-F238E27FC236}">
                  <a16:creationId xmlns:a16="http://schemas.microsoft.com/office/drawing/2014/main" id="{7559563F-A938-324D-4614-8F709ED41B82}"/>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企業</a:t>
              </a:r>
              <a:endParaRPr kumimoji="1" lang="en-US" altLang="ja-JP" sz="1400" dirty="0">
                <a:solidFill>
                  <a:schemeClr val="tx1"/>
                </a:solidFill>
              </a:endParaRPr>
            </a:p>
          </p:txBody>
        </p:sp>
        <p:sp>
          <p:nvSpPr>
            <p:cNvPr id="115" name="円柱 114">
              <a:extLst>
                <a:ext uri="{FF2B5EF4-FFF2-40B4-BE49-F238E27FC236}">
                  <a16:creationId xmlns:a16="http://schemas.microsoft.com/office/drawing/2014/main" id="{F68B98FC-8C35-FAF1-62BF-4220C71171AD}"/>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grpSp>
      <p:grpSp>
        <p:nvGrpSpPr>
          <p:cNvPr id="116" name="グループ化 115">
            <a:extLst>
              <a:ext uri="{FF2B5EF4-FFF2-40B4-BE49-F238E27FC236}">
                <a16:creationId xmlns:a16="http://schemas.microsoft.com/office/drawing/2014/main" id="{13B0963C-4BC1-8C89-A383-ABC4DD113FE4}"/>
              </a:ext>
            </a:extLst>
          </p:cNvPr>
          <p:cNvGrpSpPr/>
          <p:nvPr/>
        </p:nvGrpSpPr>
        <p:grpSpPr>
          <a:xfrm>
            <a:off x="10297524" y="5285015"/>
            <a:ext cx="1023384" cy="1071908"/>
            <a:chOff x="7814512" y="3358250"/>
            <a:chExt cx="1023384" cy="1071908"/>
          </a:xfrm>
          <a:solidFill>
            <a:schemeClr val="bg1"/>
          </a:solidFill>
        </p:grpSpPr>
        <p:sp>
          <p:nvSpPr>
            <p:cNvPr id="118" name="正方形/長方形 117">
              <a:extLst>
                <a:ext uri="{FF2B5EF4-FFF2-40B4-BE49-F238E27FC236}">
                  <a16:creationId xmlns:a16="http://schemas.microsoft.com/office/drawing/2014/main" id="{718915E5-01EA-279E-66F9-131F6E3600D7}"/>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企業</a:t>
              </a:r>
              <a:endParaRPr kumimoji="1" lang="en-US" altLang="ja-JP" sz="1400" dirty="0">
                <a:solidFill>
                  <a:schemeClr val="tx1"/>
                </a:solidFill>
              </a:endParaRPr>
            </a:p>
          </p:txBody>
        </p:sp>
        <p:sp>
          <p:nvSpPr>
            <p:cNvPr id="119" name="円柱 118">
              <a:extLst>
                <a:ext uri="{FF2B5EF4-FFF2-40B4-BE49-F238E27FC236}">
                  <a16:creationId xmlns:a16="http://schemas.microsoft.com/office/drawing/2014/main" id="{65AC9A60-21CE-C32F-01F5-3115B14FCB91}"/>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grpSp>
      <p:sp>
        <p:nvSpPr>
          <p:cNvPr id="120" name="正方形/長方形 119">
            <a:extLst>
              <a:ext uri="{FF2B5EF4-FFF2-40B4-BE49-F238E27FC236}">
                <a16:creationId xmlns:a16="http://schemas.microsoft.com/office/drawing/2014/main" id="{C16F1B2B-8D90-DD09-93B6-A576A0DBE09B}"/>
              </a:ext>
            </a:extLst>
          </p:cNvPr>
          <p:cNvSpPr/>
          <p:nvPr/>
        </p:nvSpPr>
        <p:spPr>
          <a:xfrm>
            <a:off x="10103806" y="6170107"/>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sp>
        <p:nvSpPr>
          <p:cNvPr id="121" name="正方形/長方形 120">
            <a:extLst>
              <a:ext uri="{FF2B5EF4-FFF2-40B4-BE49-F238E27FC236}">
                <a16:creationId xmlns:a16="http://schemas.microsoft.com/office/drawing/2014/main" id="{EEC1161B-E2D1-72C5-5B68-04674E5366B0}"/>
              </a:ext>
            </a:extLst>
          </p:cNvPr>
          <p:cNvSpPr/>
          <p:nvPr/>
        </p:nvSpPr>
        <p:spPr>
          <a:xfrm>
            <a:off x="8663125" y="6170703"/>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sp>
        <p:nvSpPr>
          <p:cNvPr id="122" name="コンテンツ プレースホルダー 4">
            <a:extLst>
              <a:ext uri="{FF2B5EF4-FFF2-40B4-BE49-F238E27FC236}">
                <a16:creationId xmlns:a16="http://schemas.microsoft.com/office/drawing/2014/main" id="{3FACBA54-2186-3B5F-C070-5923194FB480}"/>
              </a:ext>
            </a:extLst>
          </p:cNvPr>
          <p:cNvSpPr txBox="1">
            <a:spLocks/>
          </p:cNvSpPr>
          <p:nvPr/>
        </p:nvSpPr>
        <p:spPr bwMode="auto">
          <a:xfrm>
            <a:off x="4115736" y="6602155"/>
            <a:ext cx="6818964" cy="2489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en-US" altLang="ja-JP" sz="1000" kern="0" dirty="0">
                <a:solidFill>
                  <a:schemeClr val="tx2"/>
                </a:solidFill>
              </a:rPr>
              <a:t>*2:</a:t>
            </a:r>
            <a:r>
              <a:rPr lang="ja-JP" altLang="en-US" sz="1000" kern="0" dirty="0">
                <a:solidFill>
                  <a:schemeClr val="tx2"/>
                </a:solidFill>
              </a:rPr>
              <a:t>企業内で業務に使用される複数のシステムを連携させ、データやプロセスの効率的な統合をはかる仕組みおよびそのシステムを指す</a:t>
            </a:r>
            <a:endParaRPr lang="en-US" altLang="ja-JP" sz="1000" kern="0" dirty="0">
              <a:solidFill>
                <a:schemeClr val="tx2"/>
              </a:solidFill>
            </a:endParaRPr>
          </a:p>
        </p:txBody>
      </p:sp>
      <p:sp>
        <p:nvSpPr>
          <p:cNvPr id="2" name="正方形/長方形 1">
            <a:extLst>
              <a:ext uri="{FF2B5EF4-FFF2-40B4-BE49-F238E27FC236}">
                <a16:creationId xmlns:a16="http://schemas.microsoft.com/office/drawing/2014/main" id="{53A53CE4-0659-1724-7E0D-428701A4BABA}"/>
              </a:ext>
            </a:extLst>
          </p:cNvPr>
          <p:cNvSpPr/>
          <p:nvPr/>
        </p:nvSpPr>
        <p:spPr>
          <a:xfrm>
            <a:off x="243723" y="1752683"/>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プラットフォーマー型</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0BD3C3E2-8948-3832-12C2-8663C89619A1}"/>
              </a:ext>
            </a:extLst>
          </p:cNvPr>
          <p:cNvSpPr/>
          <p:nvPr/>
        </p:nvSpPr>
        <p:spPr>
          <a:xfrm>
            <a:off x="4127869" y="1750331"/>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itchFamily="2" charset="2"/>
              <a:buNone/>
            </a:pPr>
            <a:r>
              <a:rPr lang="en-US" altLang="ja-JP" sz="2000" b="1" kern="0" dirty="0">
                <a:solidFill>
                  <a:schemeClr val="bg1"/>
                </a:solidFill>
              </a:rPr>
              <a:t>EAI</a:t>
            </a:r>
            <a:r>
              <a:rPr lang="en-US" altLang="ja-JP" sz="1000" b="1" kern="0" dirty="0">
                <a:solidFill>
                  <a:schemeClr val="bg1"/>
                </a:solidFill>
              </a:rPr>
              <a:t>*2</a:t>
            </a:r>
            <a:r>
              <a:rPr lang="ja-JP" altLang="en-US" sz="1000" b="1" kern="0" dirty="0">
                <a:solidFill>
                  <a:schemeClr val="bg1"/>
                </a:solidFill>
              </a:rPr>
              <a:t>（</a:t>
            </a:r>
            <a:r>
              <a:rPr lang="en-US" altLang="ja-JP" sz="1000" b="1" kern="0" dirty="0">
                <a:solidFill>
                  <a:schemeClr val="bg1"/>
                </a:solidFill>
              </a:rPr>
              <a:t>Enterprise Application Integration</a:t>
            </a:r>
            <a:r>
              <a:rPr lang="ja-JP" altLang="en-US" sz="1000" b="1" kern="0" dirty="0">
                <a:solidFill>
                  <a:schemeClr val="bg1"/>
                </a:solidFill>
              </a:rPr>
              <a:t>）</a:t>
            </a:r>
            <a:endParaRPr lang="en-US" altLang="ja-JP" sz="1000" b="1" kern="0" dirty="0">
              <a:solidFill>
                <a:schemeClr val="bg1"/>
              </a:solidFill>
            </a:endParaRPr>
          </a:p>
        </p:txBody>
      </p:sp>
      <p:sp>
        <p:nvSpPr>
          <p:cNvPr id="6" name="正方形/長方形 5">
            <a:extLst>
              <a:ext uri="{FF2B5EF4-FFF2-40B4-BE49-F238E27FC236}">
                <a16:creationId xmlns:a16="http://schemas.microsoft.com/office/drawing/2014/main" id="{A7B12673-6B56-ACC5-25FB-6C1D0CDB0A2D}"/>
              </a:ext>
            </a:extLst>
          </p:cNvPr>
          <p:cNvSpPr/>
          <p:nvPr/>
        </p:nvSpPr>
        <p:spPr>
          <a:xfrm>
            <a:off x="8019095" y="1756478"/>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itchFamily="2" charset="2"/>
              <a:buNone/>
            </a:pPr>
            <a:r>
              <a:rPr lang="ja-JP" altLang="en-US" sz="2000" b="1" kern="0" dirty="0">
                <a:solidFill>
                  <a:schemeClr val="bg1"/>
                </a:solidFill>
              </a:rPr>
              <a:t>データスペース</a:t>
            </a:r>
            <a:endParaRPr lang="en-US" altLang="ja-JP" sz="1000" b="1" kern="0" dirty="0">
              <a:solidFill>
                <a:schemeClr val="bg1"/>
              </a:solidFill>
            </a:endParaRPr>
          </a:p>
        </p:txBody>
      </p:sp>
      <p:graphicFrame>
        <p:nvGraphicFramePr>
          <p:cNvPr id="7" name="表 7">
            <a:extLst>
              <a:ext uri="{FF2B5EF4-FFF2-40B4-BE49-F238E27FC236}">
                <a16:creationId xmlns:a16="http://schemas.microsoft.com/office/drawing/2014/main" id="{46CB68D5-5B96-DE1F-FC8B-6CBB5C02C6BB}"/>
              </a:ext>
            </a:extLst>
          </p:cNvPr>
          <p:cNvGraphicFramePr>
            <a:graphicFrameLocks noGrp="1"/>
          </p:cNvGraphicFramePr>
          <p:nvPr/>
        </p:nvGraphicFramePr>
        <p:xfrm>
          <a:off x="372360" y="2249359"/>
          <a:ext cx="3426250" cy="1280160"/>
        </p:xfrm>
        <a:graphic>
          <a:graphicData uri="http://schemas.openxmlformats.org/drawingml/2006/table">
            <a:tbl>
              <a:tblPr firstRow="1" bandRow="1">
                <a:tableStyleId>{69CF1AB2-1976-4502-BF36-3FF5EA218861}</a:tableStyleId>
              </a:tblPr>
              <a:tblGrid>
                <a:gridCol w="1185984">
                  <a:extLst>
                    <a:ext uri="{9D8B030D-6E8A-4147-A177-3AD203B41FA5}">
                      <a16:colId xmlns:a16="http://schemas.microsoft.com/office/drawing/2014/main" val="2428629435"/>
                    </a:ext>
                  </a:extLst>
                </a:gridCol>
                <a:gridCol w="2240266">
                  <a:extLst>
                    <a:ext uri="{9D8B030D-6E8A-4147-A177-3AD203B41FA5}">
                      <a16:colId xmlns:a16="http://schemas.microsoft.com/office/drawing/2014/main" val="3377763331"/>
                    </a:ext>
                  </a:extLst>
                </a:gridCol>
              </a:tblGrid>
              <a:tr h="249580">
                <a:tc>
                  <a:txBody>
                    <a:bodyPr/>
                    <a:lstStyle/>
                    <a:p>
                      <a:r>
                        <a:rPr kumimoji="1" lang="ja-JP" altLang="en-US" sz="1200" b="0" dirty="0">
                          <a:solidFill>
                            <a:schemeClr val="bg1"/>
                          </a:solidFill>
                        </a:rPr>
                        <a:t>データ管理方法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b="0" dirty="0">
                          <a:solidFill>
                            <a:schemeClr val="tx2"/>
                          </a:solidFill>
                        </a:rPr>
                        <a:t>集中型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837654"/>
                  </a:ext>
                </a:extLst>
              </a:tr>
              <a:tr h="249580">
                <a:tc>
                  <a:txBody>
                    <a:bodyPr/>
                    <a:lstStyle/>
                    <a:p>
                      <a:r>
                        <a:rPr kumimoji="1" lang="ja-JP" altLang="en-US" sz="1200" b="0" dirty="0">
                          <a:solidFill>
                            <a:schemeClr val="bg1"/>
                          </a:solidFill>
                        </a:rPr>
                        <a:t>特徴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ja-JP" altLang="en-US" sz="1200" kern="0" dirty="0">
                          <a:solidFill>
                            <a:schemeClr val="tx2"/>
                          </a:solidFill>
                        </a:rPr>
                        <a:t>プラットフォーマーがデータを保持し、データを扱うことができる</a:t>
                      </a:r>
                      <a:endParaRPr kumimoji="1" lang="ja-JP" altLang="en-US" sz="12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124448"/>
                  </a:ext>
                </a:extLst>
              </a:tr>
              <a:tr h="249580">
                <a:tc>
                  <a:txBody>
                    <a:bodyPr/>
                    <a:lstStyle/>
                    <a:p>
                      <a:r>
                        <a:rPr kumimoji="1" lang="ja-JP" altLang="en-US" sz="1200" b="0" dirty="0">
                          <a:solidFill>
                            <a:schemeClr val="bg1"/>
                          </a:solidFill>
                        </a:rPr>
                        <a:t>データ主権</a:t>
                      </a:r>
                      <a:r>
                        <a:rPr lang="en-US" altLang="ja-JP" sz="800" kern="0" dirty="0">
                          <a:solidFill>
                            <a:schemeClr val="bg1"/>
                          </a:solidFill>
                        </a:rPr>
                        <a:t>*1</a:t>
                      </a:r>
                      <a:endParaRPr kumimoji="1" lang="ja-JP" altLang="en-US" sz="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2"/>
                          </a:solidFill>
                        </a:rPr>
                        <a:t>× </a:t>
                      </a:r>
                      <a:r>
                        <a:rPr kumimoji="1" lang="ja-JP" altLang="en-US" sz="1200" b="0" dirty="0">
                          <a:solidFill>
                            <a:schemeClr val="tx2"/>
                          </a:solidFill>
                        </a:rPr>
                        <a:t>なし</a:t>
                      </a:r>
                      <a:endParaRPr lang="en-US" altLang="ja-JP" sz="1200" kern="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997256"/>
                  </a:ext>
                </a:extLst>
              </a:tr>
              <a:tr h="249580">
                <a:tc>
                  <a:txBody>
                    <a:bodyPr/>
                    <a:lstStyle/>
                    <a:p>
                      <a:r>
                        <a:rPr kumimoji="1" lang="ja-JP" altLang="en-US" sz="1200" b="0" dirty="0">
                          <a:solidFill>
                            <a:schemeClr val="bg1"/>
                          </a:solidFill>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altLang="ja-JP" sz="1200" kern="0" dirty="0">
                          <a:solidFill>
                            <a:schemeClr val="tx2"/>
                          </a:solidFill>
                        </a:rPr>
                        <a:t>Google</a:t>
                      </a:r>
                      <a:endParaRPr kumimoji="1" lang="ja-JP" altLang="en-US" sz="12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116199"/>
                  </a:ext>
                </a:extLst>
              </a:tr>
            </a:tbl>
          </a:graphicData>
        </a:graphic>
      </p:graphicFrame>
      <p:sp>
        <p:nvSpPr>
          <p:cNvPr id="8" name="コンテンツ プレースホルダー 4">
            <a:extLst>
              <a:ext uri="{FF2B5EF4-FFF2-40B4-BE49-F238E27FC236}">
                <a16:creationId xmlns:a16="http://schemas.microsoft.com/office/drawing/2014/main" id="{D385AA3B-6136-CC4F-7073-0440F7938143}"/>
              </a:ext>
            </a:extLst>
          </p:cNvPr>
          <p:cNvSpPr txBox="1">
            <a:spLocks/>
          </p:cNvSpPr>
          <p:nvPr/>
        </p:nvSpPr>
        <p:spPr bwMode="auto">
          <a:xfrm>
            <a:off x="119336" y="6586296"/>
            <a:ext cx="6818964" cy="2489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en-US" altLang="ja-JP" sz="1000" kern="0" dirty="0">
                <a:solidFill>
                  <a:schemeClr val="tx2"/>
                </a:solidFill>
              </a:rPr>
              <a:t>*1:</a:t>
            </a:r>
            <a:r>
              <a:rPr lang="ja-JP" altLang="en-US" sz="1000" kern="0" dirty="0">
                <a:solidFill>
                  <a:schemeClr val="tx2"/>
                </a:solidFill>
              </a:rPr>
              <a:t>データ提供元が自身のデータの取り扱いに関与できるか否か</a:t>
            </a:r>
            <a:endParaRPr lang="en-US" altLang="ja-JP" sz="1000" kern="0" dirty="0">
              <a:solidFill>
                <a:schemeClr val="tx2"/>
              </a:solidFill>
            </a:endParaRPr>
          </a:p>
        </p:txBody>
      </p:sp>
      <p:graphicFrame>
        <p:nvGraphicFramePr>
          <p:cNvPr id="9" name="表 7">
            <a:extLst>
              <a:ext uri="{FF2B5EF4-FFF2-40B4-BE49-F238E27FC236}">
                <a16:creationId xmlns:a16="http://schemas.microsoft.com/office/drawing/2014/main" id="{8CB17843-4E52-F5B1-A144-91D6A12C6120}"/>
              </a:ext>
            </a:extLst>
          </p:cNvPr>
          <p:cNvGraphicFramePr>
            <a:graphicFrameLocks noGrp="1"/>
          </p:cNvGraphicFramePr>
          <p:nvPr/>
        </p:nvGraphicFramePr>
        <p:xfrm>
          <a:off x="4262671" y="2253934"/>
          <a:ext cx="3426250" cy="1280160"/>
        </p:xfrm>
        <a:graphic>
          <a:graphicData uri="http://schemas.openxmlformats.org/drawingml/2006/table">
            <a:tbl>
              <a:tblPr firstRow="1" bandRow="1">
                <a:tableStyleId>{69CF1AB2-1976-4502-BF36-3FF5EA218861}</a:tableStyleId>
              </a:tblPr>
              <a:tblGrid>
                <a:gridCol w="1185984">
                  <a:extLst>
                    <a:ext uri="{9D8B030D-6E8A-4147-A177-3AD203B41FA5}">
                      <a16:colId xmlns:a16="http://schemas.microsoft.com/office/drawing/2014/main" val="2428629435"/>
                    </a:ext>
                  </a:extLst>
                </a:gridCol>
                <a:gridCol w="2240266">
                  <a:extLst>
                    <a:ext uri="{9D8B030D-6E8A-4147-A177-3AD203B41FA5}">
                      <a16:colId xmlns:a16="http://schemas.microsoft.com/office/drawing/2014/main" val="3377763331"/>
                    </a:ext>
                  </a:extLst>
                </a:gridCol>
              </a:tblGrid>
              <a:tr h="249580">
                <a:tc>
                  <a:txBody>
                    <a:bodyPr/>
                    <a:lstStyle/>
                    <a:p>
                      <a:r>
                        <a:rPr kumimoji="1" lang="ja-JP" altLang="en-US" sz="1200" b="0" dirty="0">
                          <a:solidFill>
                            <a:schemeClr val="bg1"/>
                          </a:solidFill>
                        </a:rPr>
                        <a:t>データ管理方法</a:t>
                      </a:r>
                    </a:p>
                  </a:txBody>
                  <a:tcPr>
                    <a:solidFill>
                      <a:schemeClr val="bg1">
                        <a:lumMod val="50000"/>
                      </a:schemeClr>
                    </a:solidFill>
                  </a:tcPr>
                </a:tc>
                <a:tc>
                  <a:txBody>
                    <a:bodyPr/>
                    <a:lstStyle/>
                    <a:p>
                      <a:r>
                        <a:rPr kumimoji="1" lang="ja-JP" altLang="en-US" sz="1200" b="0" dirty="0">
                          <a:solidFill>
                            <a:schemeClr val="tx2"/>
                          </a:solidFill>
                        </a:rPr>
                        <a:t>分散型</a:t>
                      </a:r>
                    </a:p>
                  </a:txBody>
                  <a:tcPr/>
                </a:tc>
                <a:extLst>
                  <a:ext uri="{0D108BD9-81ED-4DB2-BD59-A6C34878D82A}">
                    <a16:rowId xmlns:a16="http://schemas.microsoft.com/office/drawing/2014/main" val="3944837654"/>
                  </a:ext>
                </a:extLst>
              </a:tr>
              <a:tr h="249580">
                <a:tc>
                  <a:txBody>
                    <a:bodyPr/>
                    <a:lstStyle/>
                    <a:p>
                      <a:r>
                        <a:rPr kumimoji="1" lang="ja-JP" altLang="en-US" sz="1200" b="0" dirty="0">
                          <a:solidFill>
                            <a:schemeClr val="bg1"/>
                          </a:solidFill>
                        </a:rPr>
                        <a:t>特徴</a:t>
                      </a:r>
                    </a:p>
                  </a:txBody>
                  <a:tcPr>
                    <a:solidFill>
                      <a:schemeClr val="bg1">
                        <a:lumMod val="50000"/>
                      </a:schemeClr>
                    </a:solidFill>
                  </a:tcPr>
                </a:tc>
                <a:tc>
                  <a:txBody>
                    <a:bodyPr/>
                    <a:lstStyle/>
                    <a:p>
                      <a:r>
                        <a:rPr lang="ja-JP" altLang="en-US" sz="1200" kern="0" dirty="0">
                          <a:solidFill>
                            <a:schemeClr val="tx2"/>
                          </a:solidFill>
                        </a:rPr>
                        <a:t>企業内のシステム間データを連携させる仕組み</a:t>
                      </a:r>
                      <a:endParaRPr kumimoji="1" lang="ja-JP" altLang="en-US" sz="1200" b="0" dirty="0">
                        <a:solidFill>
                          <a:schemeClr val="tx2"/>
                        </a:solidFill>
                      </a:endParaRPr>
                    </a:p>
                  </a:txBody>
                  <a:tcPr/>
                </a:tc>
                <a:extLst>
                  <a:ext uri="{0D108BD9-81ED-4DB2-BD59-A6C34878D82A}">
                    <a16:rowId xmlns:a16="http://schemas.microsoft.com/office/drawing/2014/main" val="3412124448"/>
                  </a:ext>
                </a:extLst>
              </a:tr>
              <a:tr h="249580">
                <a:tc>
                  <a:txBody>
                    <a:bodyPr/>
                    <a:lstStyle/>
                    <a:p>
                      <a:r>
                        <a:rPr kumimoji="1" lang="ja-JP" altLang="en-US" sz="1200" b="0" dirty="0">
                          <a:solidFill>
                            <a:schemeClr val="bg1"/>
                          </a:solidFill>
                        </a:rPr>
                        <a:t>データ主権</a:t>
                      </a:r>
                      <a:r>
                        <a:rPr lang="en-US" altLang="ja-JP" sz="800" kern="0" dirty="0">
                          <a:solidFill>
                            <a:schemeClr val="bg1"/>
                          </a:solidFill>
                        </a:rPr>
                        <a:t>*1</a:t>
                      </a:r>
                      <a:endParaRPr kumimoji="1" lang="ja-JP" altLang="en-US" sz="800" b="0" dirty="0">
                        <a:solidFill>
                          <a:schemeClr val="bg1"/>
                        </a:solidFill>
                      </a:endParaRPr>
                    </a:p>
                  </a:txBody>
                  <a:tcPr>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2"/>
                          </a:solidFill>
                        </a:rPr>
                        <a:t>× </a:t>
                      </a:r>
                      <a:r>
                        <a:rPr kumimoji="1" lang="ja-JP" altLang="en-US" sz="1200" b="0" dirty="0">
                          <a:solidFill>
                            <a:schemeClr val="tx2"/>
                          </a:solidFill>
                        </a:rPr>
                        <a:t>なし</a:t>
                      </a:r>
                      <a:endParaRPr lang="en-US" altLang="ja-JP" sz="1200" kern="0" dirty="0">
                        <a:solidFill>
                          <a:schemeClr val="tx2"/>
                        </a:solidFill>
                      </a:endParaRPr>
                    </a:p>
                  </a:txBody>
                  <a:tcPr/>
                </a:tc>
                <a:extLst>
                  <a:ext uri="{0D108BD9-81ED-4DB2-BD59-A6C34878D82A}">
                    <a16:rowId xmlns:a16="http://schemas.microsoft.com/office/drawing/2014/main" val="1999997256"/>
                  </a:ext>
                </a:extLst>
              </a:tr>
              <a:tr h="249580">
                <a:tc>
                  <a:txBody>
                    <a:bodyPr/>
                    <a:lstStyle/>
                    <a:p>
                      <a:r>
                        <a:rPr kumimoji="1" lang="ja-JP" altLang="en-US" sz="1200" b="0" dirty="0">
                          <a:solidFill>
                            <a:schemeClr val="bg1"/>
                          </a:solidFill>
                        </a:rPr>
                        <a:t>例</a:t>
                      </a:r>
                    </a:p>
                  </a:txBody>
                  <a:tcPr>
                    <a:solidFill>
                      <a:schemeClr val="bg1">
                        <a:lumMod val="50000"/>
                      </a:schemeClr>
                    </a:solidFill>
                  </a:tcPr>
                </a:tc>
                <a:tc>
                  <a:txBody>
                    <a:bodyPr/>
                    <a:lstStyle/>
                    <a:p>
                      <a:r>
                        <a:rPr lang="en-US" altLang="ja-JP" sz="1200" kern="0" dirty="0">
                          <a:solidFill>
                            <a:schemeClr val="tx2"/>
                          </a:solidFill>
                        </a:rPr>
                        <a:t>Data Spider</a:t>
                      </a:r>
                      <a:endParaRPr kumimoji="1" lang="ja-JP" altLang="en-US" sz="1200" b="0" dirty="0">
                        <a:solidFill>
                          <a:schemeClr val="tx2"/>
                        </a:solidFill>
                      </a:endParaRPr>
                    </a:p>
                  </a:txBody>
                  <a:tcPr/>
                </a:tc>
                <a:extLst>
                  <a:ext uri="{0D108BD9-81ED-4DB2-BD59-A6C34878D82A}">
                    <a16:rowId xmlns:a16="http://schemas.microsoft.com/office/drawing/2014/main" val="3347116199"/>
                  </a:ext>
                </a:extLst>
              </a:tr>
            </a:tbl>
          </a:graphicData>
        </a:graphic>
      </p:graphicFrame>
      <p:graphicFrame>
        <p:nvGraphicFramePr>
          <p:cNvPr id="12" name="表 7">
            <a:extLst>
              <a:ext uri="{FF2B5EF4-FFF2-40B4-BE49-F238E27FC236}">
                <a16:creationId xmlns:a16="http://schemas.microsoft.com/office/drawing/2014/main" id="{661F750B-A269-94E5-2078-CB424F40246C}"/>
              </a:ext>
            </a:extLst>
          </p:cNvPr>
          <p:cNvGraphicFramePr>
            <a:graphicFrameLocks noGrp="1"/>
          </p:cNvGraphicFramePr>
          <p:nvPr/>
        </p:nvGraphicFramePr>
        <p:xfrm>
          <a:off x="8129050" y="2251399"/>
          <a:ext cx="3426250" cy="1280160"/>
        </p:xfrm>
        <a:graphic>
          <a:graphicData uri="http://schemas.openxmlformats.org/drawingml/2006/table">
            <a:tbl>
              <a:tblPr firstRow="1" bandRow="1">
                <a:tableStyleId>{69CF1AB2-1976-4502-BF36-3FF5EA218861}</a:tableStyleId>
              </a:tblPr>
              <a:tblGrid>
                <a:gridCol w="1185984">
                  <a:extLst>
                    <a:ext uri="{9D8B030D-6E8A-4147-A177-3AD203B41FA5}">
                      <a16:colId xmlns:a16="http://schemas.microsoft.com/office/drawing/2014/main" val="2428629435"/>
                    </a:ext>
                  </a:extLst>
                </a:gridCol>
                <a:gridCol w="2240266">
                  <a:extLst>
                    <a:ext uri="{9D8B030D-6E8A-4147-A177-3AD203B41FA5}">
                      <a16:colId xmlns:a16="http://schemas.microsoft.com/office/drawing/2014/main" val="3377763331"/>
                    </a:ext>
                  </a:extLst>
                </a:gridCol>
              </a:tblGrid>
              <a:tr h="249580">
                <a:tc>
                  <a:txBody>
                    <a:bodyPr/>
                    <a:lstStyle/>
                    <a:p>
                      <a:r>
                        <a:rPr kumimoji="1" lang="ja-JP" altLang="en-US" sz="1200" b="0" dirty="0">
                          <a:solidFill>
                            <a:schemeClr val="bg1"/>
                          </a:solidFill>
                        </a:rPr>
                        <a:t>データ管理方法</a:t>
                      </a:r>
                    </a:p>
                  </a:txBody>
                  <a:tcPr>
                    <a:solidFill>
                      <a:schemeClr val="bg1">
                        <a:lumMod val="50000"/>
                      </a:schemeClr>
                    </a:solidFill>
                  </a:tcPr>
                </a:tc>
                <a:tc>
                  <a:txBody>
                    <a:bodyPr/>
                    <a:lstStyle/>
                    <a:p>
                      <a:r>
                        <a:rPr kumimoji="1" lang="ja-JP" altLang="en-US" sz="1200" b="0" dirty="0">
                          <a:solidFill>
                            <a:schemeClr val="tx2"/>
                          </a:solidFill>
                        </a:rPr>
                        <a:t>分散型</a:t>
                      </a:r>
                    </a:p>
                  </a:txBody>
                  <a:tcPr/>
                </a:tc>
                <a:extLst>
                  <a:ext uri="{0D108BD9-81ED-4DB2-BD59-A6C34878D82A}">
                    <a16:rowId xmlns:a16="http://schemas.microsoft.com/office/drawing/2014/main" val="3944837654"/>
                  </a:ext>
                </a:extLst>
              </a:tr>
              <a:tr h="249580">
                <a:tc>
                  <a:txBody>
                    <a:bodyPr/>
                    <a:lstStyle/>
                    <a:p>
                      <a:r>
                        <a:rPr kumimoji="1" lang="ja-JP" altLang="en-US" sz="1200" b="0" dirty="0">
                          <a:solidFill>
                            <a:schemeClr val="bg1"/>
                          </a:solidFill>
                        </a:rPr>
                        <a:t>特徴</a:t>
                      </a:r>
                    </a:p>
                  </a:txBody>
                  <a:tcPr>
                    <a:solidFill>
                      <a:schemeClr val="bg1">
                        <a:lumMod val="50000"/>
                      </a:schemeClr>
                    </a:solidFill>
                  </a:tcPr>
                </a:tc>
                <a:tc>
                  <a:txBody>
                    <a:bodyPr/>
                    <a:lstStyle/>
                    <a:p>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異なる組織・国間でも、信頼性を確保しデータを共有できる</a:t>
                      </a:r>
                      <a:endParaRPr kumimoji="1" lang="ja-JP" altLang="en-US" sz="1200" b="0" dirty="0">
                        <a:solidFill>
                          <a:schemeClr val="tx2"/>
                        </a:solidFill>
                      </a:endParaRPr>
                    </a:p>
                  </a:txBody>
                  <a:tcPr/>
                </a:tc>
                <a:extLst>
                  <a:ext uri="{0D108BD9-81ED-4DB2-BD59-A6C34878D82A}">
                    <a16:rowId xmlns:a16="http://schemas.microsoft.com/office/drawing/2014/main" val="3412124448"/>
                  </a:ext>
                </a:extLst>
              </a:tr>
              <a:tr h="249580">
                <a:tc>
                  <a:txBody>
                    <a:bodyPr/>
                    <a:lstStyle/>
                    <a:p>
                      <a:r>
                        <a:rPr kumimoji="1" lang="ja-JP" altLang="en-US" sz="1200" b="0" dirty="0">
                          <a:solidFill>
                            <a:schemeClr val="bg1"/>
                          </a:solidFill>
                        </a:rPr>
                        <a:t>データ主権</a:t>
                      </a:r>
                      <a:r>
                        <a:rPr lang="en-US" altLang="ja-JP" sz="800" kern="0" dirty="0">
                          <a:solidFill>
                            <a:schemeClr val="bg1"/>
                          </a:solidFill>
                        </a:rPr>
                        <a:t>*1</a:t>
                      </a:r>
                      <a:endParaRPr kumimoji="1" lang="ja-JP" altLang="en-US" sz="800" b="0" dirty="0">
                        <a:solidFill>
                          <a:schemeClr val="bg1"/>
                        </a:solidFill>
                      </a:endParaRPr>
                    </a:p>
                  </a:txBody>
                  <a:tcPr>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200" b="0" kern="0" dirty="0">
                          <a:solidFill>
                            <a:schemeClr val="tx2"/>
                          </a:solidFill>
                        </a:rPr>
                        <a:t>〇 あり</a:t>
                      </a:r>
                      <a:endParaRPr lang="en-US" altLang="ja-JP" sz="1200" kern="0" dirty="0">
                        <a:solidFill>
                          <a:schemeClr val="tx2"/>
                        </a:solidFill>
                      </a:endParaRPr>
                    </a:p>
                  </a:txBody>
                  <a:tcPr/>
                </a:tc>
                <a:extLst>
                  <a:ext uri="{0D108BD9-81ED-4DB2-BD59-A6C34878D82A}">
                    <a16:rowId xmlns:a16="http://schemas.microsoft.com/office/drawing/2014/main" val="1999997256"/>
                  </a:ext>
                </a:extLst>
              </a:tr>
              <a:tr h="249580">
                <a:tc>
                  <a:txBody>
                    <a:bodyPr/>
                    <a:lstStyle/>
                    <a:p>
                      <a:r>
                        <a:rPr kumimoji="1" lang="ja-JP" altLang="en-US" sz="1200" b="0" dirty="0">
                          <a:solidFill>
                            <a:schemeClr val="bg1"/>
                          </a:solidFill>
                        </a:rPr>
                        <a:t>例</a:t>
                      </a:r>
                    </a:p>
                  </a:txBody>
                  <a:tcPr>
                    <a:solidFill>
                      <a:schemeClr val="bg1">
                        <a:lumMod val="50000"/>
                      </a:schemeClr>
                    </a:solidFill>
                  </a:tcPr>
                </a:tc>
                <a:tc>
                  <a:txBody>
                    <a:bodyPr/>
                    <a:lstStyle/>
                    <a:p>
                      <a:r>
                        <a:rPr kumimoji="1" lang="en-US" altLang="ja-JP" sz="1200" b="0" dirty="0">
                          <a:solidFill>
                            <a:schemeClr val="tx2"/>
                          </a:solidFill>
                        </a:rPr>
                        <a:t>Catena-X</a:t>
                      </a:r>
                      <a:endParaRPr kumimoji="1" lang="ja-JP" altLang="en-US" sz="1200" b="0" dirty="0">
                        <a:solidFill>
                          <a:schemeClr val="tx2"/>
                        </a:solidFill>
                      </a:endParaRPr>
                    </a:p>
                  </a:txBody>
                  <a:tcPr/>
                </a:tc>
                <a:extLst>
                  <a:ext uri="{0D108BD9-81ED-4DB2-BD59-A6C34878D82A}">
                    <a16:rowId xmlns:a16="http://schemas.microsoft.com/office/drawing/2014/main" val="3347116199"/>
                  </a:ext>
                </a:extLst>
              </a:tr>
            </a:tbl>
          </a:graphicData>
        </a:graphic>
      </p:graphicFrame>
    </p:spTree>
    <p:extLst>
      <p:ext uri="{BB962C8B-B14F-4D97-AF65-F5344CB8AC3E}">
        <p14:creationId xmlns:p14="http://schemas.microsoft.com/office/powerpoint/2010/main" val="185185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D576674-00F0-FA9E-0657-D164D5E8037D}"/>
              </a:ext>
            </a:extLst>
          </p:cNvPr>
          <p:cNvSpPr/>
          <p:nvPr/>
        </p:nvSpPr>
        <p:spPr>
          <a:xfrm>
            <a:off x="1842403" y="6201684"/>
            <a:ext cx="3202857" cy="516784"/>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フレームワーク、プラットフォーム</a:t>
            </a:r>
            <a:endParaRPr kumimoji="1"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タイトル 3">
            <a:extLst>
              <a:ext uri="{FF2B5EF4-FFF2-40B4-BE49-F238E27FC236}">
                <a16:creationId xmlns:a16="http://schemas.microsoft.com/office/drawing/2014/main" id="{C328A940-AE4C-39BC-F4E2-83B46E2822C3}"/>
              </a:ext>
            </a:extLst>
          </p:cNvPr>
          <p:cNvSpPr>
            <a:spLocks noGrp="1"/>
          </p:cNvSpPr>
          <p:nvPr>
            <p:ph type="title"/>
          </p:nvPr>
        </p:nvSpPr>
        <p:spPr>
          <a:xfrm>
            <a:off x="656453" y="212899"/>
            <a:ext cx="8063871" cy="676276"/>
          </a:xfrm>
        </p:spPr>
        <p:txBody>
          <a:bodyPr/>
          <a:lstStyle/>
          <a:p>
            <a:r>
              <a:rPr kumimoji="1" lang="en-US" altLang="ja-JP" dirty="0"/>
              <a:t>EU</a:t>
            </a:r>
            <a:r>
              <a:rPr kumimoji="1" lang="ja-JP" altLang="en-US" dirty="0"/>
              <a:t>のデータスペース構築の役割分担</a:t>
            </a:r>
          </a:p>
        </p:txBody>
      </p:sp>
      <p:sp>
        <p:nvSpPr>
          <p:cNvPr id="55" name="テキスト ボックス 54">
            <a:extLst>
              <a:ext uri="{FF2B5EF4-FFF2-40B4-BE49-F238E27FC236}">
                <a16:creationId xmlns:a16="http://schemas.microsoft.com/office/drawing/2014/main" id="{7C7FB0DE-AF73-6848-C6FB-D7D18828C220}"/>
              </a:ext>
            </a:extLst>
          </p:cNvPr>
          <p:cNvSpPr txBox="1"/>
          <p:nvPr/>
        </p:nvSpPr>
        <p:spPr>
          <a:xfrm>
            <a:off x="6249869" y="4433336"/>
            <a:ext cx="5771177" cy="707886"/>
          </a:xfrm>
          <a:prstGeom prst="rect">
            <a:avLst/>
          </a:prstGeom>
          <a:noFill/>
          <a:ln w="38100">
            <a:solidFill>
              <a:srgbClr val="3F6EC3"/>
            </a:solidFill>
          </a:ln>
        </p:spPr>
        <p:txBody>
          <a:bodyPr wrap="square" rtlCol="0">
            <a:spAutoFit/>
          </a:bodyPr>
          <a:lstStyle/>
          <a:p>
            <a:pPr>
              <a:defRPr/>
            </a:pPr>
            <a:r>
              <a:rPr kumimoji="1" lang="en-US" altLang="ja-JP" sz="2000" b="1" i="0" u="none" strike="noStrike" kern="1200" cap="none" spc="0" normalizeH="0" baseline="0" noProof="0" dirty="0">
                <a:ln>
                  <a:noFill/>
                </a:ln>
                <a:effectLst/>
                <a:uLnTx/>
                <a:uFillTx/>
                <a:latin typeface="+mj-lt"/>
                <a:ea typeface="Meiryo UI"/>
                <a:cs typeface="+mn-cs"/>
              </a:rPr>
              <a:t>           IDSA</a:t>
            </a:r>
            <a:r>
              <a:rPr lang="ja-JP" altLang="en-US" sz="2000" b="1" dirty="0">
                <a:latin typeface="+mj-lt"/>
                <a:ea typeface="Meiryo UI"/>
              </a:rPr>
              <a:t> </a:t>
            </a:r>
            <a:r>
              <a:rPr kumimoji="1" lang="ja-JP" altLang="en-US" sz="1600" b="0" i="0" u="none" strike="noStrike" kern="1200" cap="none" spc="0" normalizeH="0" baseline="0" noProof="0" dirty="0">
                <a:ln>
                  <a:noFill/>
                </a:ln>
                <a:effectLst/>
                <a:uLnTx/>
                <a:uFillTx/>
                <a:latin typeface="Meiryo UI"/>
                <a:ea typeface="Meiryo UI"/>
                <a:cs typeface="+mn-cs"/>
              </a:rPr>
              <a:t>技術仕様リファレンス・アーキテクチャ</a:t>
            </a:r>
            <a:r>
              <a:rPr kumimoji="1" lang="en-US" altLang="ja-JP" sz="1600" b="0" i="0" u="none" strike="noStrike" kern="1200" cap="none" spc="0" normalizeH="0" baseline="0" noProof="0" dirty="0">
                <a:ln>
                  <a:noFill/>
                </a:ln>
                <a:effectLst/>
                <a:uLnTx/>
                <a:uFillTx/>
                <a:latin typeface="Meiryo UI"/>
                <a:ea typeface="Meiryo UI"/>
                <a:cs typeface="+mn-cs"/>
              </a:rPr>
              <a:t>(RA)</a:t>
            </a:r>
            <a:r>
              <a:rPr kumimoji="1" lang="ja-JP" altLang="en-US" sz="1600" b="0" i="0" u="none" strike="noStrike" kern="1200" cap="none" spc="0" normalizeH="0" baseline="0" noProof="0" dirty="0">
                <a:ln>
                  <a:noFill/>
                </a:ln>
                <a:effectLst/>
                <a:uLnTx/>
                <a:uFillTx/>
                <a:latin typeface="Meiryo UI"/>
                <a:ea typeface="Meiryo UI"/>
                <a:cs typeface="+mn-cs"/>
              </a:rPr>
              <a:t>を策定</a:t>
            </a:r>
            <a:endParaRPr kumimoji="1" lang="en-US" altLang="ja-JP" sz="1600" b="0" i="0" u="none" strike="noStrike" kern="1200" cap="none" spc="0" normalizeH="0" baseline="0" noProof="0" dirty="0">
              <a:ln>
                <a:noFill/>
              </a:ln>
              <a:effectLst/>
              <a:uLnTx/>
              <a:uFillTx/>
              <a:latin typeface="Meiryo UI"/>
              <a:ea typeface="Meiryo UI"/>
              <a:cs typeface="+mn-cs"/>
            </a:endParaRPr>
          </a:p>
          <a:p>
            <a:pPr>
              <a:defRPr/>
            </a:pPr>
            <a:r>
              <a:rPr kumimoji="1" lang="en-US" altLang="ja-JP" sz="2000" b="1" i="0" u="none" strike="noStrike" kern="1200" cap="none" spc="0" normalizeH="0" baseline="0" noProof="0" dirty="0">
                <a:ln>
                  <a:noFill/>
                </a:ln>
                <a:effectLst/>
                <a:uLnTx/>
                <a:uFillTx/>
                <a:latin typeface="+mj-lt"/>
                <a:ea typeface="Meiryo UI"/>
                <a:cs typeface="+mn-cs"/>
              </a:rPr>
              <a:t>           Gaia-X</a:t>
            </a:r>
            <a:r>
              <a:rPr lang="ja-JP" altLang="en-US" sz="1600" dirty="0">
                <a:latin typeface="Meiryo UI"/>
                <a:ea typeface="Meiryo UI"/>
              </a:rPr>
              <a:t>　</a:t>
            </a:r>
            <a:r>
              <a:rPr kumimoji="1" lang="en-US" altLang="ja-JP" sz="1600" b="0" i="0" u="none" strike="noStrike" kern="1200" cap="none" spc="0" normalizeH="0" baseline="0" noProof="0" dirty="0">
                <a:ln>
                  <a:noFill/>
                </a:ln>
                <a:effectLst/>
                <a:uLnTx/>
                <a:uFillTx/>
                <a:latin typeface="Meiryo UI"/>
                <a:ea typeface="Meiryo UI"/>
                <a:cs typeface="+mn-cs"/>
              </a:rPr>
              <a:t>IDSA</a:t>
            </a:r>
            <a:r>
              <a:rPr kumimoji="1" lang="ja-JP" altLang="en-US" sz="1600" b="0" i="0" u="none" strike="noStrike" kern="1200" cap="none" spc="0" normalizeH="0" baseline="0" noProof="0" dirty="0">
                <a:ln>
                  <a:noFill/>
                </a:ln>
                <a:effectLst/>
                <a:uLnTx/>
                <a:uFillTx/>
                <a:latin typeface="Meiryo UI"/>
                <a:ea typeface="Meiryo UI"/>
                <a:cs typeface="+mn-cs"/>
              </a:rPr>
              <a:t>の</a:t>
            </a:r>
            <a:r>
              <a:rPr kumimoji="1" lang="en-US" altLang="ja-JP" sz="1600" b="0" i="0" u="none" strike="noStrike" kern="1200" cap="none" spc="0" normalizeH="0" baseline="0" noProof="0" dirty="0">
                <a:ln>
                  <a:noFill/>
                </a:ln>
                <a:effectLst/>
                <a:uLnTx/>
                <a:uFillTx/>
                <a:latin typeface="Meiryo UI"/>
                <a:ea typeface="Meiryo UI"/>
                <a:cs typeface="+mn-cs"/>
              </a:rPr>
              <a:t>RA</a:t>
            </a:r>
            <a:r>
              <a:rPr kumimoji="1" lang="ja-JP" altLang="en-US" sz="1600" b="0" i="0" u="none" strike="noStrike" kern="1200" cap="none" spc="0" normalizeH="0" baseline="0" noProof="0" dirty="0">
                <a:ln>
                  <a:noFill/>
                </a:ln>
                <a:effectLst/>
                <a:uLnTx/>
                <a:uFillTx/>
                <a:latin typeface="Meiryo UI"/>
                <a:ea typeface="Meiryo UI"/>
                <a:cs typeface="+mn-cs"/>
              </a:rPr>
              <a:t>を参照し、</a:t>
            </a:r>
            <a:r>
              <a:rPr kumimoji="1" lang="en-US" altLang="ja-JP" sz="1600" b="0" i="0" u="none" strike="noStrike" kern="1200" cap="none" spc="0" normalizeH="0" baseline="0" noProof="0" dirty="0">
                <a:ln>
                  <a:noFill/>
                </a:ln>
                <a:effectLst/>
                <a:uLnTx/>
                <a:uFillTx/>
                <a:latin typeface="Meiryo UI"/>
                <a:ea typeface="Meiryo UI"/>
                <a:cs typeface="+mn-cs"/>
              </a:rPr>
              <a:t>Gaia-X</a:t>
            </a:r>
            <a:r>
              <a:rPr kumimoji="1" lang="ja-JP" altLang="en-US" sz="1600" b="0" i="0" u="none" strike="noStrike" kern="1200" cap="none" spc="0" normalizeH="0" baseline="0" noProof="0" dirty="0">
                <a:ln>
                  <a:noFill/>
                </a:ln>
                <a:effectLst/>
                <a:uLnTx/>
                <a:uFillTx/>
                <a:latin typeface="Meiryo UI"/>
                <a:ea typeface="Meiryo UI"/>
                <a:cs typeface="+mn-cs"/>
              </a:rPr>
              <a:t>の</a:t>
            </a:r>
            <a:r>
              <a:rPr kumimoji="1" lang="en-US" altLang="ja-JP" sz="1600" b="0" i="0" u="none" strike="noStrike" kern="1200" cap="none" spc="0" normalizeH="0" baseline="0" noProof="0" dirty="0">
                <a:ln>
                  <a:noFill/>
                </a:ln>
                <a:effectLst/>
                <a:uLnTx/>
                <a:uFillTx/>
                <a:latin typeface="Meiryo UI"/>
                <a:ea typeface="Meiryo UI"/>
                <a:cs typeface="+mn-cs"/>
              </a:rPr>
              <a:t>RF</a:t>
            </a:r>
            <a:r>
              <a:rPr kumimoji="1" lang="ja-JP" altLang="en-US" sz="1600" b="0" i="0" u="none" strike="noStrike" kern="1200" cap="none" spc="0" normalizeH="0" baseline="0" noProof="0" dirty="0">
                <a:ln>
                  <a:noFill/>
                </a:ln>
                <a:effectLst/>
                <a:uLnTx/>
                <a:uFillTx/>
                <a:latin typeface="Meiryo UI"/>
                <a:ea typeface="Meiryo UI"/>
                <a:cs typeface="+mn-cs"/>
              </a:rPr>
              <a:t>を策定</a:t>
            </a:r>
            <a:endParaRPr kumimoji="1" lang="en-US" altLang="ja-JP" sz="1600" b="0" i="0" u="none" strike="noStrike" kern="1200" cap="none" spc="0" normalizeH="0" baseline="0" noProof="0" dirty="0">
              <a:ln>
                <a:noFill/>
              </a:ln>
              <a:effectLst/>
              <a:uLnTx/>
              <a:uFillTx/>
              <a:latin typeface="Meiryo UI"/>
              <a:ea typeface="Meiryo UI"/>
              <a:cs typeface="+mn-cs"/>
            </a:endParaRPr>
          </a:p>
        </p:txBody>
      </p:sp>
      <p:sp>
        <p:nvSpPr>
          <p:cNvPr id="157" name="正方形/長方形 156">
            <a:extLst>
              <a:ext uri="{FF2B5EF4-FFF2-40B4-BE49-F238E27FC236}">
                <a16:creationId xmlns:a16="http://schemas.microsoft.com/office/drawing/2014/main" id="{88E2800E-58A6-4F9C-7E92-D57E76D2BF14}"/>
              </a:ext>
            </a:extLst>
          </p:cNvPr>
          <p:cNvSpPr/>
          <p:nvPr/>
        </p:nvSpPr>
        <p:spPr>
          <a:xfrm>
            <a:off x="341242" y="2292418"/>
            <a:ext cx="1454837" cy="48269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政策戦略</a:t>
            </a:r>
          </a:p>
        </p:txBody>
      </p:sp>
      <p:sp>
        <p:nvSpPr>
          <p:cNvPr id="158" name="正方形/長方形 157">
            <a:extLst>
              <a:ext uri="{FF2B5EF4-FFF2-40B4-BE49-F238E27FC236}">
                <a16:creationId xmlns:a16="http://schemas.microsoft.com/office/drawing/2014/main" id="{EB90EC17-2114-4A60-5BCD-A13495D6A67B}"/>
              </a:ext>
            </a:extLst>
          </p:cNvPr>
          <p:cNvSpPr/>
          <p:nvPr/>
        </p:nvSpPr>
        <p:spPr>
          <a:xfrm>
            <a:off x="1842403" y="2271306"/>
            <a:ext cx="3202857" cy="48269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159" name="正方形/長方形 158">
            <a:extLst>
              <a:ext uri="{FF2B5EF4-FFF2-40B4-BE49-F238E27FC236}">
                <a16:creationId xmlns:a16="http://schemas.microsoft.com/office/drawing/2014/main" id="{3B8B7854-77D8-BF6A-7E9F-F29829066EFB}"/>
              </a:ext>
            </a:extLst>
          </p:cNvPr>
          <p:cNvSpPr/>
          <p:nvPr/>
        </p:nvSpPr>
        <p:spPr>
          <a:xfrm>
            <a:off x="341242" y="2857069"/>
            <a:ext cx="1454837" cy="162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a:ea typeface="Meiryo UI"/>
                <a:cs typeface="+mn-cs"/>
              </a:rPr>
              <a:t>Vision</a:t>
            </a: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／企画</a:t>
            </a:r>
            <a:endParaRPr kumimoji="1" lang="en-US" altLang="ja-JP" sz="1400"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a:ea typeface="Meiryo UI"/>
                <a:cs typeface="+mn-cs"/>
              </a:rPr>
              <a:t>標準化、</a:t>
            </a:r>
            <a:endParaRPr kumimoji="1" lang="en-US" altLang="ja-JP" sz="14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a:ea typeface="Meiryo UI"/>
                <a:cs typeface="+mn-cs"/>
              </a:rPr>
              <a:t>ルール策定</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160" name="正方形/長方形 159">
            <a:extLst>
              <a:ext uri="{FF2B5EF4-FFF2-40B4-BE49-F238E27FC236}">
                <a16:creationId xmlns:a16="http://schemas.microsoft.com/office/drawing/2014/main" id="{CB8A8B0B-70E6-0049-2D7B-53173728E2EA}"/>
              </a:ext>
            </a:extLst>
          </p:cNvPr>
          <p:cNvSpPr/>
          <p:nvPr/>
        </p:nvSpPr>
        <p:spPr>
          <a:xfrm>
            <a:off x="1842403" y="2835957"/>
            <a:ext cx="3202857" cy="162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161" name="正方形/長方形 160">
            <a:extLst>
              <a:ext uri="{FF2B5EF4-FFF2-40B4-BE49-F238E27FC236}">
                <a16:creationId xmlns:a16="http://schemas.microsoft.com/office/drawing/2014/main" id="{16F6497F-29F2-C4F6-EDB0-5037CB9893AD}"/>
              </a:ext>
            </a:extLst>
          </p:cNvPr>
          <p:cNvSpPr/>
          <p:nvPr/>
        </p:nvSpPr>
        <p:spPr>
          <a:xfrm>
            <a:off x="342108" y="4532936"/>
            <a:ext cx="1462558" cy="162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データスペース</a:t>
            </a:r>
            <a:endParaRPr kumimoji="1" lang="en-US" altLang="ja-JP" sz="1400"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a:ea typeface="Meiryo UI"/>
                <a:cs typeface="+mn-cs"/>
              </a:rPr>
              <a:t>サービス設計</a:t>
            </a:r>
            <a:endParaRPr kumimoji="1" lang="ja-JP" altLang="en-US" sz="14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38" name="正方形/長方形 37">
            <a:extLst>
              <a:ext uri="{FF2B5EF4-FFF2-40B4-BE49-F238E27FC236}">
                <a16:creationId xmlns:a16="http://schemas.microsoft.com/office/drawing/2014/main" id="{55A9CF2F-C37F-2F73-5929-1FB7264F64F5}"/>
              </a:ext>
            </a:extLst>
          </p:cNvPr>
          <p:cNvSpPr/>
          <p:nvPr/>
        </p:nvSpPr>
        <p:spPr>
          <a:xfrm>
            <a:off x="5050328" y="2266862"/>
            <a:ext cx="882218" cy="445595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Meiryo UI"/>
                <a:ea typeface="Meiryo UI"/>
                <a:cs typeface="+mn-cs"/>
              </a:rPr>
              <a:t>DSSC</a:t>
            </a:r>
          </a:p>
        </p:txBody>
      </p:sp>
      <p:sp>
        <p:nvSpPr>
          <p:cNvPr id="72" name="正方形/長方形 71">
            <a:extLst>
              <a:ext uri="{FF2B5EF4-FFF2-40B4-BE49-F238E27FC236}">
                <a16:creationId xmlns:a16="http://schemas.microsoft.com/office/drawing/2014/main" id="{1D5BE5AB-179B-5D8D-19A3-0CDA647F5B7C}"/>
              </a:ext>
            </a:extLst>
          </p:cNvPr>
          <p:cNvSpPr/>
          <p:nvPr/>
        </p:nvSpPr>
        <p:spPr>
          <a:xfrm>
            <a:off x="2165550" y="3160768"/>
            <a:ext cx="2879124" cy="1296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73" name="正方形/長方形 72">
            <a:extLst>
              <a:ext uri="{FF2B5EF4-FFF2-40B4-BE49-F238E27FC236}">
                <a16:creationId xmlns:a16="http://schemas.microsoft.com/office/drawing/2014/main" id="{E2FA6411-0D0F-FAAB-9F0C-CB508455748F}"/>
              </a:ext>
            </a:extLst>
          </p:cNvPr>
          <p:cNvSpPr/>
          <p:nvPr/>
        </p:nvSpPr>
        <p:spPr>
          <a:xfrm>
            <a:off x="2497155" y="3556812"/>
            <a:ext cx="2547519"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77" name="正方形/長方形 76">
            <a:extLst>
              <a:ext uri="{FF2B5EF4-FFF2-40B4-BE49-F238E27FC236}">
                <a16:creationId xmlns:a16="http://schemas.microsoft.com/office/drawing/2014/main" id="{E04CA277-46C8-08FA-6920-40CD710F585A}"/>
              </a:ext>
            </a:extLst>
          </p:cNvPr>
          <p:cNvSpPr/>
          <p:nvPr/>
        </p:nvSpPr>
        <p:spPr>
          <a:xfrm>
            <a:off x="2581010" y="2805103"/>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EC</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78" name="正方形/長方形 77">
            <a:extLst>
              <a:ext uri="{FF2B5EF4-FFF2-40B4-BE49-F238E27FC236}">
                <a16:creationId xmlns:a16="http://schemas.microsoft.com/office/drawing/2014/main" id="{0C37ABF3-60D2-254F-E72C-047E76639532}"/>
              </a:ext>
            </a:extLst>
          </p:cNvPr>
          <p:cNvSpPr/>
          <p:nvPr/>
        </p:nvSpPr>
        <p:spPr>
          <a:xfrm>
            <a:off x="2581010" y="3155634"/>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IDSA</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0" name="正方形/長方形 79">
            <a:extLst>
              <a:ext uri="{FF2B5EF4-FFF2-40B4-BE49-F238E27FC236}">
                <a16:creationId xmlns:a16="http://schemas.microsoft.com/office/drawing/2014/main" id="{15180033-89DD-1D19-B1FC-981793F3EF0D}"/>
              </a:ext>
            </a:extLst>
          </p:cNvPr>
          <p:cNvSpPr/>
          <p:nvPr/>
        </p:nvSpPr>
        <p:spPr>
          <a:xfrm>
            <a:off x="2586368" y="3652695"/>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Gaia-X</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1" name="正方形/長方形 80">
            <a:extLst>
              <a:ext uri="{FF2B5EF4-FFF2-40B4-BE49-F238E27FC236}">
                <a16:creationId xmlns:a16="http://schemas.microsoft.com/office/drawing/2014/main" id="{A42C12DD-C8E0-A15D-C5BB-7240A641AB7F}"/>
              </a:ext>
            </a:extLst>
          </p:cNvPr>
          <p:cNvSpPr/>
          <p:nvPr/>
        </p:nvSpPr>
        <p:spPr>
          <a:xfrm>
            <a:off x="2581010" y="2318444"/>
            <a:ext cx="1140254" cy="363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EC</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2" name="正方形/長方形 81">
            <a:extLst>
              <a:ext uri="{FF2B5EF4-FFF2-40B4-BE49-F238E27FC236}">
                <a16:creationId xmlns:a16="http://schemas.microsoft.com/office/drawing/2014/main" id="{3EE461C6-D815-CB1D-964F-5FEB95B464EB}"/>
              </a:ext>
            </a:extLst>
          </p:cNvPr>
          <p:cNvSpPr/>
          <p:nvPr/>
        </p:nvSpPr>
        <p:spPr>
          <a:xfrm>
            <a:off x="1842403" y="4542479"/>
            <a:ext cx="3202857" cy="162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3" name="正方形/長方形 82">
            <a:extLst>
              <a:ext uri="{FF2B5EF4-FFF2-40B4-BE49-F238E27FC236}">
                <a16:creationId xmlns:a16="http://schemas.microsoft.com/office/drawing/2014/main" id="{88EC619B-DFFC-FC6B-AF0C-1CEC1DD61456}"/>
              </a:ext>
            </a:extLst>
          </p:cNvPr>
          <p:cNvSpPr/>
          <p:nvPr/>
        </p:nvSpPr>
        <p:spPr>
          <a:xfrm>
            <a:off x="2165550" y="4859344"/>
            <a:ext cx="2886856" cy="1296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4" name="正方形/長方形 83">
            <a:extLst>
              <a:ext uri="{FF2B5EF4-FFF2-40B4-BE49-F238E27FC236}">
                <a16:creationId xmlns:a16="http://schemas.microsoft.com/office/drawing/2014/main" id="{47A06E21-B42A-F58F-5361-7AC6DE46453D}"/>
              </a:ext>
            </a:extLst>
          </p:cNvPr>
          <p:cNvSpPr/>
          <p:nvPr/>
        </p:nvSpPr>
        <p:spPr>
          <a:xfrm>
            <a:off x="2409622" y="5279716"/>
            <a:ext cx="2635052" cy="88096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5" name="正方形/長方形 84">
            <a:extLst>
              <a:ext uri="{FF2B5EF4-FFF2-40B4-BE49-F238E27FC236}">
                <a16:creationId xmlns:a16="http://schemas.microsoft.com/office/drawing/2014/main" id="{B07DED99-2C0C-49B0-D24C-D5F9B1501FDB}"/>
              </a:ext>
            </a:extLst>
          </p:cNvPr>
          <p:cNvSpPr/>
          <p:nvPr/>
        </p:nvSpPr>
        <p:spPr>
          <a:xfrm>
            <a:off x="2520292" y="4562486"/>
            <a:ext cx="1140254" cy="259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EC</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6" name="正方形/長方形 85">
            <a:extLst>
              <a:ext uri="{FF2B5EF4-FFF2-40B4-BE49-F238E27FC236}">
                <a16:creationId xmlns:a16="http://schemas.microsoft.com/office/drawing/2014/main" id="{3BC4F05D-D641-9539-C87F-0D91B16CD661}"/>
              </a:ext>
            </a:extLst>
          </p:cNvPr>
          <p:cNvSpPr/>
          <p:nvPr/>
        </p:nvSpPr>
        <p:spPr>
          <a:xfrm>
            <a:off x="2520292" y="4882537"/>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IDSA</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7" name="正方形/長方形 86">
            <a:extLst>
              <a:ext uri="{FF2B5EF4-FFF2-40B4-BE49-F238E27FC236}">
                <a16:creationId xmlns:a16="http://schemas.microsoft.com/office/drawing/2014/main" id="{07E041EB-8E76-C77A-7CD8-075ADB625060}"/>
              </a:ext>
            </a:extLst>
          </p:cNvPr>
          <p:cNvSpPr/>
          <p:nvPr/>
        </p:nvSpPr>
        <p:spPr>
          <a:xfrm>
            <a:off x="2520292" y="5346544"/>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Gaia-X</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8" name="正方形/長方形 87">
            <a:extLst>
              <a:ext uri="{FF2B5EF4-FFF2-40B4-BE49-F238E27FC236}">
                <a16:creationId xmlns:a16="http://schemas.microsoft.com/office/drawing/2014/main" id="{7198D6C6-F436-7B3E-5C8A-3E183EBD95D8}"/>
              </a:ext>
            </a:extLst>
          </p:cNvPr>
          <p:cNvSpPr/>
          <p:nvPr/>
        </p:nvSpPr>
        <p:spPr>
          <a:xfrm>
            <a:off x="341242" y="1953019"/>
            <a:ext cx="1454837" cy="28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a:ea typeface="Meiryo UI"/>
                <a:cs typeface="+mn-cs"/>
              </a:rPr>
              <a:t>機能レイヤ</a:t>
            </a:r>
          </a:p>
        </p:txBody>
      </p:sp>
      <p:sp>
        <p:nvSpPr>
          <p:cNvPr id="89" name="正方形/長方形 88">
            <a:extLst>
              <a:ext uri="{FF2B5EF4-FFF2-40B4-BE49-F238E27FC236}">
                <a16:creationId xmlns:a16="http://schemas.microsoft.com/office/drawing/2014/main" id="{6BCC1529-7A70-9218-75B4-86984C883F6A}"/>
              </a:ext>
            </a:extLst>
          </p:cNvPr>
          <p:cNvSpPr/>
          <p:nvPr/>
        </p:nvSpPr>
        <p:spPr>
          <a:xfrm>
            <a:off x="1842403" y="1948841"/>
            <a:ext cx="4076912" cy="28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a:ea typeface="Meiryo UI"/>
                <a:cs typeface="+mn-cs"/>
              </a:rPr>
              <a:t>組織</a:t>
            </a:r>
          </a:p>
        </p:txBody>
      </p:sp>
      <p:sp>
        <p:nvSpPr>
          <p:cNvPr id="90" name="テキスト ボックス 89">
            <a:extLst>
              <a:ext uri="{FF2B5EF4-FFF2-40B4-BE49-F238E27FC236}">
                <a16:creationId xmlns:a16="http://schemas.microsoft.com/office/drawing/2014/main" id="{1A6A6BE9-9CF6-1979-44E1-513FAB6C2AEF}"/>
              </a:ext>
            </a:extLst>
          </p:cNvPr>
          <p:cNvSpPr txBox="1"/>
          <p:nvPr/>
        </p:nvSpPr>
        <p:spPr>
          <a:xfrm>
            <a:off x="6256605" y="5260821"/>
            <a:ext cx="5771177" cy="1261884"/>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j-lt"/>
                <a:ea typeface="Meiryo UI"/>
                <a:cs typeface="+mn-cs"/>
              </a:rPr>
              <a:t>欧州委員会（</a:t>
            </a:r>
            <a:r>
              <a:rPr kumimoji="1" lang="en-US" altLang="ja-JP" sz="2000" b="1" i="0" u="none" strike="noStrike" kern="1200" cap="none" spc="0" normalizeH="0" baseline="0" noProof="0" dirty="0">
                <a:ln>
                  <a:noFill/>
                </a:ln>
                <a:effectLst/>
                <a:uLnTx/>
                <a:uFillTx/>
                <a:latin typeface="+mj-lt"/>
                <a:ea typeface="Meiryo UI"/>
                <a:cs typeface="+mn-cs"/>
              </a:rPr>
              <a:t>EC</a:t>
            </a:r>
            <a:r>
              <a:rPr kumimoji="1" lang="ja-JP" altLang="en-US" sz="2000" b="1" i="0" u="none" strike="noStrike" kern="1200" cap="none" spc="0" normalizeH="0" baseline="0" noProof="0" dirty="0">
                <a:ln>
                  <a:noFill/>
                </a:ln>
                <a:effectLst/>
                <a:uLnTx/>
                <a:uFillTx/>
                <a:latin typeface="+mj-lt"/>
                <a:ea typeface="Meiryo UI"/>
                <a:cs typeface="+mn-cs"/>
              </a:rPr>
              <a:t>）</a:t>
            </a:r>
            <a:r>
              <a:rPr lang="ja-JP" altLang="en-US" sz="2000" dirty="0">
                <a:latin typeface="+mj-lt"/>
                <a:ea typeface="Meiryo UI"/>
              </a:rPr>
              <a:t>　</a:t>
            </a:r>
            <a:r>
              <a:rPr lang="ja-JP" altLang="en-US" sz="1600" dirty="0">
                <a:latin typeface="+mj-lt"/>
                <a:ea typeface="Meiryo UI"/>
              </a:rPr>
              <a:t>データスペースの</a:t>
            </a:r>
            <a:r>
              <a:rPr kumimoji="1" lang="ja-JP" altLang="en-US" sz="1600" b="0" i="0" u="none" strike="noStrike" kern="1200" cap="none" spc="0" normalizeH="0" baseline="0" noProof="0" dirty="0">
                <a:ln>
                  <a:noFill/>
                </a:ln>
                <a:effectLst/>
                <a:uLnTx/>
                <a:uFillTx/>
                <a:latin typeface="+mj-lt"/>
                <a:ea typeface="Meiryo UI"/>
                <a:cs typeface="+mn-cs"/>
              </a:rPr>
              <a:t>基本パーツを作成</a:t>
            </a:r>
            <a:endParaRPr kumimoji="1" lang="en-US" altLang="ja-JP" sz="1600" b="0"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mj-lt"/>
                <a:ea typeface="Meiryo UI"/>
                <a:cs typeface="+mn-cs"/>
              </a:rPr>
              <a:t>IDSA</a:t>
            </a:r>
            <a:r>
              <a:rPr kumimoji="1" lang="ja-JP" altLang="en-US" sz="2000" b="1" i="0" u="none" strike="noStrike" kern="1200" cap="none" spc="0" normalizeH="0" baseline="0" noProof="0" dirty="0">
                <a:ln>
                  <a:noFill/>
                </a:ln>
                <a:effectLst/>
                <a:uLnTx/>
                <a:uFillTx/>
                <a:latin typeface="+mj-lt"/>
                <a:ea typeface="Meiryo UI"/>
                <a:cs typeface="+mn-cs"/>
              </a:rPr>
              <a:t>　　</a:t>
            </a:r>
            <a:r>
              <a:rPr lang="ja-JP" altLang="en-US" sz="1600" dirty="0">
                <a:latin typeface="+mj-lt"/>
                <a:ea typeface="Meiryo UI"/>
              </a:rPr>
              <a:t> </a:t>
            </a:r>
            <a:r>
              <a:rPr kumimoji="1" lang="en-US" altLang="ja-JP" sz="1600" b="0" i="0" u="none" strike="noStrike" kern="1200" cap="none" spc="0" normalizeH="0" baseline="0" noProof="0" dirty="0">
                <a:ln>
                  <a:noFill/>
                </a:ln>
                <a:effectLst/>
                <a:uLnTx/>
                <a:uFillTx/>
                <a:latin typeface="+mj-lt"/>
                <a:ea typeface="Meiryo UI"/>
                <a:cs typeface="+mn-cs"/>
              </a:rPr>
              <a:t>IDS</a:t>
            </a:r>
            <a:r>
              <a:rPr kumimoji="1" lang="ja-JP" altLang="en-US" sz="1600" b="0" i="0" u="none" strike="noStrike" kern="1200" cap="none" spc="0" normalizeH="0" baseline="0" noProof="0" dirty="0">
                <a:ln>
                  <a:noFill/>
                </a:ln>
                <a:effectLst/>
                <a:uLnTx/>
                <a:uFillTx/>
                <a:latin typeface="+mj-lt"/>
                <a:ea typeface="Meiryo UI"/>
                <a:cs typeface="+mn-cs"/>
              </a:rPr>
              <a:t>コネクタ</a:t>
            </a:r>
            <a:r>
              <a:rPr kumimoji="1" lang="en-US" altLang="ja-JP" sz="1200" b="0" i="0" u="none" strike="noStrike" kern="1200" cap="none" spc="0" normalizeH="0" baseline="0" noProof="0" dirty="0">
                <a:ln>
                  <a:noFill/>
                </a:ln>
                <a:effectLst/>
                <a:uLnTx/>
                <a:uFillTx/>
                <a:latin typeface="+mj-lt"/>
                <a:ea typeface="Meiryo UI"/>
                <a:cs typeface="+mn-cs"/>
              </a:rPr>
              <a:t>※</a:t>
            </a:r>
            <a:r>
              <a:rPr kumimoji="1" lang="ja-JP" altLang="en-US" sz="1600" b="0" i="0" u="none" strike="noStrike" kern="1200" cap="none" spc="0" normalizeH="0" baseline="0" noProof="0" dirty="0">
                <a:ln>
                  <a:noFill/>
                </a:ln>
                <a:effectLst/>
                <a:uLnTx/>
                <a:uFillTx/>
                <a:latin typeface="+mj-lt"/>
                <a:ea typeface="Meiryo UI"/>
                <a:cs typeface="+mn-cs"/>
              </a:rPr>
              <a:t>を作成</a:t>
            </a:r>
            <a:endParaRPr kumimoji="1" lang="en-US" altLang="ja-JP" sz="1600" b="0"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mj-lt"/>
                <a:ea typeface="Meiryo UI"/>
                <a:cs typeface="+mn-cs"/>
              </a:rPr>
              <a:t>Gaia-X</a:t>
            </a:r>
            <a:r>
              <a:rPr lang="ja-JP" altLang="en-US" sz="2000" b="1" dirty="0">
                <a:latin typeface="+mj-lt"/>
                <a:ea typeface="Meiryo UI"/>
              </a:rPr>
              <a:t> </a:t>
            </a:r>
            <a:r>
              <a:rPr kumimoji="1" lang="en-US" altLang="ja-JP" sz="1600" b="0" i="0" u="none" strike="noStrike" kern="1200" cap="none" spc="0" normalizeH="0" baseline="0" noProof="0" dirty="0">
                <a:ln>
                  <a:noFill/>
                </a:ln>
                <a:effectLst/>
                <a:uLnTx/>
                <a:uFillTx/>
                <a:latin typeface="+mj-lt"/>
                <a:ea typeface="Meiryo UI"/>
                <a:cs typeface="+mn-cs"/>
              </a:rPr>
              <a:t>IDS</a:t>
            </a:r>
            <a:r>
              <a:rPr kumimoji="1" lang="ja-JP" altLang="en-US" sz="1600" b="0" i="0" u="none" strike="noStrike" kern="1200" cap="none" spc="0" normalizeH="0" baseline="0" noProof="0" dirty="0">
                <a:ln>
                  <a:noFill/>
                </a:ln>
                <a:effectLst/>
                <a:uLnTx/>
                <a:uFillTx/>
                <a:latin typeface="+mj-lt"/>
                <a:ea typeface="Meiryo UI"/>
                <a:cs typeface="+mn-cs"/>
              </a:rPr>
              <a:t>コネクタをコア技術に</a:t>
            </a:r>
            <a:r>
              <a:rPr kumimoji="1" lang="en-US" altLang="ja-JP" sz="1600" b="0" i="0" u="none" strike="noStrike" kern="1200" cap="none" spc="0" normalizeH="0" baseline="0" noProof="0" dirty="0">
                <a:ln>
                  <a:noFill/>
                </a:ln>
                <a:effectLst/>
                <a:uLnTx/>
                <a:uFillTx/>
                <a:latin typeface="+mj-lt"/>
                <a:ea typeface="Meiryo UI"/>
                <a:cs typeface="+mn-cs"/>
              </a:rPr>
              <a:t>Eclipse</a:t>
            </a:r>
            <a:r>
              <a:rPr kumimoji="1" lang="ja-JP" altLang="en-US" sz="1600" b="0" i="0" u="none" strike="noStrike" kern="1200" cap="none" spc="0" normalizeH="0" baseline="0" noProof="0" dirty="0">
                <a:ln>
                  <a:noFill/>
                </a:ln>
                <a:effectLst/>
                <a:uLnTx/>
                <a:uFillTx/>
                <a:latin typeface="+mj-lt"/>
                <a:ea typeface="Meiryo UI"/>
                <a:cs typeface="+mn-cs"/>
              </a:rPr>
              <a:t>コネクタを開発し、</a:t>
            </a:r>
            <a:endParaRPr kumimoji="1" lang="en-US" altLang="ja-JP" sz="1600" b="0"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j-lt"/>
                <a:ea typeface="Meiryo UI"/>
              </a:rPr>
              <a:t>　　　　　　　 </a:t>
            </a:r>
            <a:r>
              <a:rPr lang="en-US" altLang="ja-JP" sz="1600" dirty="0">
                <a:latin typeface="+mj-lt"/>
                <a:ea typeface="Meiryo UI"/>
              </a:rPr>
              <a:t> </a:t>
            </a:r>
            <a:r>
              <a:rPr kumimoji="1" lang="en-US" altLang="ja-JP" sz="1600" b="0" i="0" u="none" strike="noStrike" kern="1200" cap="none" spc="0" normalizeH="0" baseline="0" noProof="0" dirty="0">
                <a:ln>
                  <a:noFill/>
                </a:ln>
                <a:effectLst/>
                <a:uLnTx/>
                <a:uFillTx/>
                <a:latin typeface="+mj-lt"/>
                <a:ea typeface="Meiryo UI"/>
                <a:cs typeface="+mn-cs"/>
              </a:rPr>
              <a:t>Catena-X</a:t>
            </a:r>
            <a:r>
              <a:rPr kumimoji="1" lang="ja-JP" altLang="en-US" sz="1600" b="0" i="0" u="none" strike="noStrike" kern="1200" cap="none" spc="0" normalizeH="0" baseline="0" noProof="0" dirty="0">
                <a:ln>
                  <a:noFill/>
                </a:ln>
                <a:effectLst/>
                <a:uLnTx/>
                <a:uFillTx/>
                <a:latin typeface="+mj-lt"/>
                <a:ea typeface="Meiryo UI"/>
                <a:cs typeface="+mn-cs"/>
              </a:rPr>
              <a:t>等のデータスペースで使用</a:t>
            </a:r>
            <a:endParaRPr kumimoji="1" lang="en-US" altLang="ja-JP" sz="1600" b="0" i="0" u="none" strike="noStrike" kern="1200" cap="none" spc="0" normalizeH="0" baseline="0" noProof="0" dirty="0">
              <a:ln>
                <a:noFill/>
              </a:ln>
              <a:effectLst/>
              <a:uLnTx/>
              <a:uFillTx/>
              <a:latin typeface="+mj-lt"/>
              <a:ea typeface="Meiryo UI"/>
              <a:cs typeface="+mn-cs"/>
            </a:endParaRPr>
          </a:p>
        </p:txBody>
      </p:sp>
      <p:sp>
        <p:nvSpPr>
          <p:cNvPr id="91" name="テキスト ボックス 90">
            <a:extLst>
              <a:ext uri="{FF2B5EF4-FFF2-40B4-BE49-F238E27FC236}">
                <a16:creationId xmlns:a16="http://schemas.microsoft.com/office/drawing/2014/main" id="{2858FA87-E1B0-BFDE-BE2E-BCC8D6E43F52}"/>
              </a:ext>
            </a:extLst>
          </p:cNvPr>
          <p:cNvSpPr txBox="1"/>
          <p:nvPr/>
        </p:nvSpPr>
        <p:spPr>
          <a:xfrm>
            <a:off x="338594" y="1271937"/>
            <a:ext cx="11680082"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en-US" altLang="ja-JP" sz="2400" b="0" i="0" u="none" strike="noStrike" kern="1200" cap="none" spc="0" normalizeH="0" baseline="0" noProof="0" dirty="0">
                <a:ln>
                  <a:noFill/>
                </a:ln>
                <a:solidFill>
                  <a:srgbClr val="222222"/>
                </a:solidFill>
                <a:effectLst/>
                <a:uLnTx/>
                <a:uFillTx/>
                <a:latin typeface="Meiryo UI"/>
                <a:ea typeface="Meiryo UI"/>
                <a:cs typeface="+mn-cs"/>
              </a:rPr>
              <a:t>EC</a:t>
            </a: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en-US" altLang="ja-JP" sz="2400" b="0" i="0" u="none" strike="noStrike" kern="1200" cap="none" spc="0" normalizeH="0" baseline="0" noProof="0" dirty="0">
                <a:ln>
                  <a:noFill/>
                </a:ln>
                <a:solidFill>
                  <a:srgbClr val="222222"/>
                </a:solidFill>
                <a:effectLst/>
                <a:uLnTx/>
                <a:uFillTx/>
                <a:latin typeface="Meiryo UI"/>
                <a:ea typeface="Meiryo UI"/>
                <a:cs typeface="+mn-cs"/>
              </a:rPr>
              <a:t>IDSA</a:t>
            </a: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en-US" altLang="ja-JP" sz="2400" b="0" i="0" u="none" strike="noStrike" kern="1200" cap="none" spc="0" normalizeH="0" baseline="0" noProof="0" dirty="0">
                <a:ln>
                  <a:noFill/>
                </a:ln>
                <a:solidFill>
                  <a:srgbClr val="222222"/>
                </a:solidFill>
                <a:effectLst/>
                <a:uLnTx/>
                <a:uFillTx/>
                <a:latin typeface="Meiryo UI"/>
                <a:ea typeface="Meiryo UI"/>
                <a:cs typeface="+mn-cs"/>
              </a:rPr>
              <a:t>Gaia-X</a:t>
            </a: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の</a:t>
            </a:r>
            <a:r>
              <a:rPr lang="ja-JP" altLang="en-US" sz="2400" dirty="0">
                <a:solidFill>
                  <a:srgbClr val="222222"/>
                </a:solidFill>
                <a:latin typeface="Meiryo UI"/>
                <a:ea typeface="Meiryo UI"/>
              </a:rPr>
              <a:t>各組織</a:t>
            </a:r>
            <a:r>
              <a:rPr kumimoji="1" lang="ja-JP" altLang="en-US" sz="2400" b="0" i="0" u="none" strike="noStrike" kern="1200" cap="none" spc="0" normalizeH="0" baseline="0" noProof="0" dirty="0">
                <a:ln>
                  <a:noFill/>
                </a:ln>
                <a:effectLst/>
                <a:uLnTx/>
                <a:uFillTx/>
                <a:latin typeface="Meiryo UI"/>
                <a:ea typeface="Meiryo UI"/>
                <a:cs typeface="+mn-cs"/>
              </a:rPr>
              <a:t>で設計方針を参照し、データスペース間の接続手順を統一</a:t>
            </a:r>
            <a:endParaRPr kumimoji="1" lang="en-US" altLang="ja-JP" sz="2400" b="0" i="0" u="none" strike="noStrike" kern="1200" cap="none" spc="0" normalizeH="0" baseline="0" noProof="0" dirty="0">
              <a:ln>
                <a:noFill/>
              </a:ln>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41BDBA24-1A8A-3FBD-0319-D64E1C519953}"/>
              </a:ext>
            </a:extLst>
          </p:cNvPr>
          <p:cNvSpPr/>
          <p:nvPr/>
        </p:nvSpPr>
        <p:spPr>
          <a:xfrm>
            <a:off x="2945671" y="5886216"/>
            <a:ext cx="2107028" cy="2722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Catena-X</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Omega-X</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など</a:t>
            </a:r>
          </a:p>
        </p:txBody>
      </p:sp>
      <p:cxnSp>
        <p:nvCxnSpPr>
          <p:cNvPr id="13" name="直線矢印コネクタ 12">
            <a:extLst>
              <a:ext uri="{FF2B5EF4-FFF2-40B4-BE49-F238E27FC236}">
                <a16:creationId xmlns:a16="http://schemas.microsoft.com/office/drawing/2014/main" id="{8C95D96D-A138-8104-3B7C-D962CD8BD25A}"/>
              </a:ext>
            </a:extLst>
          </p:cNvPr>
          <p:cNvCxnSpPr>
            <a:cxnSpLocks/>
            <a:stCxn id="55" idx="1"/>
            <a:endCxn id="15" idx="2"/>
          </p:cNvCxnSpPr>
          <p:nvPr/>
        </p:nvCxnSpPr>
        <p:spPr>
          <a:xfrm flipH="1" flipV="1">
            <a:off x="5317944" y="3892039"/>
            <a:ext cx="931925" cy="89524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16588E50-D155-66EC-50DE-ED08F50F6498}"/>
              </a:ext>
            </a:extLst>
          </p:cNvPr>
          <p:cNvCxnSpPr>
            <a:cxnSpLocks/>
            <a:stCxn id="90" idx="1"/>
            <a:endCxn id="16" idx="2"/>
          </p:cNvCxnSpPr>
          <p:nvPr/>
        </p:nvCxnSpPr>
        <p:spPr>
          <a:xfrm flipH="1" flipV="1">
            <a:off x="5288746" y="5349300"/>
            <a:ext cx="967859" cy="542463"/>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右大かっこ 14">
            <a:extLst>
              <a:ext uri="{FF2B5EF4-FFF2-40B4-BE49-F238E27FC236}">
                <a16:creationId xmlns:a16="http://schemas.microsoft.com/office/drawing/2014/main" id="{18BA3398-5B94-B6F2-EDAF-122235C96D88}"/>
              </a:ext>
            </a:extLst>
          </p:cNvPr>
          <p:cNvSpPr/>
          <p:nvPr/>
        </p:nvSpPr>
        <p:spPr>
          <a:xfrm>
            <a:off x="5019727" y="3328121"/>
            <a:ext cx="298217" cy="1127836"/>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23" name="直線矢印コネクタ 22">
            <a:extLst>
              <a:ext uri="{FF2B5EF4-FFF2-40B4-BE49-F238E27FC236}">
                <a16:creationId xmlns:a16="http://schemas.microsoft.com/office/drawing/2014/main" id="{FD3FE112-6A51-3CEB-CFB8-37B9AC1D876D}"/>
              </a:ext>
            </a:extLst>
          </p:cNvPr>
          <p:cNvCxnSpPr>
            <a:cxnSpLocks/>
            <a:stCxn id="2" idx="1"/>
            <a:endCxn id="158" idx="3"/>
          </p:cNvCxnSpPr>
          <p:nvPr/>
        </p:nvCxnSpPr>
        <p:spPr>
          <a:xfrm flipH="1" flipV="1">
            <a:off x="5045260" y="2512652"/>
            <a:ext cx="1214196" cy="1114669"/>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8B953EF3-6312-B410-6378-080DFD7F2883}"/>
              </a:ext>
            </a:extLst>
          </p:cNvPr>
          <p:cNvCxnSpPr>
            <a:cxnSpLocks/>
            <a:stCxn id="2" idx="1"/>
          </p:cNvCxnSpPr>
          <p:nvPr/>
        </p:nvCxnSpPr>
        <p:spPr>
          <a:xfrm flipH="1" flipV="1">
            <a:off x="4814281" y="3012693"/>
            <a:ext cx="1445175" cy="614628"/>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7" name="グループ化 46">
            <a:extLst>
              <a:ext uri="{FF2B5EF4-FFF2-40B4-BE49-F238E27FC236}">
                <a16:creationId xmlns:a16="http://schemas.microsoft.com/office/drawing/2014/main" id="{CBE976F2-5D32-0531-0400-339A76EAD874}"/>
              </a:ext>
            </a:extLst>
          </p:cNvPr>
          <p:cNvGrpSpPr/>
          <p:nvPr/>
        </p:nvGrpSpPr>
        <p:grpSpPr>
          <a:xfrm>
            <a:off x="3696577" y="3086080"/>
            <a:ext cx="653166" cy="282996"/>
            <a:chOff x="7867898" y="2971076"/>
            <a:chExt cx="1433583" cy="350030"/>
          </a:xfrm>
        </p:grpSpPr>
        <p:sp>
          <p:nvSpPr>
            <p:cNvPr id="35" name="矢印: 下 34">
              <a:extLst>
                <a:ext uri="{FF2B5EF4-FFF2-40B4-BE49-F238E27FC236}">
                  <a16:creationId xmlns:a16="http://schemas.microsoft.com/office/drawing/2014/main" id="{703DE95C-FDA6-8568-7BE0-B6963BA36EE3}"/>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3" name="正方形/長方形 42">
              <a:extLst>
                <a:ext uri="{FF2B5EF4-FFF2-40B4-BE49-F238E27FC236}">
                  <a16:creationId xmlns:a16="http://schemas.microsoft.com/office/drawing/2014/main" id="{CB91DD26-FC33-D18D-263A-255358B2AEB9}"/>
                </a:ext>
              </a:extLst>
            </p:cNvPr>
            <p:cNvSpPr/>
            <p:nvPr/>
          </p:nvSpPr>
          <p:spPr>
            <a:xfrm>
              <a:off x="8219147"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sp>
        <p:nvSpPr>
          <p:cNvPr id="16" name="右大かっこ 15">
            <a:extLst>
              <a:ext uri="{FF2B5EF4-FFF2-40B4-BE49-F238E27FC236}">
                <a16:creationId xmlns:a16="http://schemas.microsoft.com/office/drawing/2014/main" id="{5F84DA77-7324-075D-5B35-E9A74750ECDA}"/>
              </a:ext>
            </a:extLst>
          </p:cNvPr>
          <p:cNvSpPr/>
          <p:nvPr/>
        </p:nvSpPr>
        <p:spPr>
          <a:xfrm>
            <a:off x="5012073" y="4537916"/>
            <a:ext cx="276673" cy="1622768"/>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7" name="グループ化 6">
            <a:extLst>
              <a:ext uri="{FF2B5EF4-FFF2-40B4-BE49-F238E27FC236}">
                <a16:creationId xmlns:a16="http://schemas.microsoft.com/office/drawing/2014/main" id="{4AE74617-996A-E1F6-ABCC-65A4A3FEADCA}"/>
              </a:ext>
            </a:extLst>
          </p:cNvPr>
          <p:cNvGrpSpPr/>
          <p:nvPr/>
        </p:nvGrpSpPr>
        <p:grpSpPr>
          <a:xfrm>
            <a:off x="3703263" y="3471846"/>
            <a:ext cx="653166" cy="282996"/>
            <a:chOff x="7867898" y="2971076"/>
            <a:chExt cx="1433583" cy="350030"/>
          </a:xfrm>
        </p:grpSpPr>
        <p:sp>
          <p:nvSpPr>
            <p:cNvPr id="9" name="矢印: 下 8">
              <a:extLst>
                <a:ext uri="{FF2B5EF4-FFF2-40B4-BE49-F238E27FC236}">
                  <a16:creationId xmlns:a16="http://schemas.microsoft.com/office/drawing/2014/main" id="{D0C35747-E143-E6D4-5594-390E70426C54}"/>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EA46E376-62FD-698A-705F-1044621EF577}"/>
                </a:ext>
              </a:extLst>
            </p:cNvPr>
            <p:cNvSpPr/>
            <p:nvPr/>
          </p:nvSpPr>
          <p:spPr>
            <a:xfrm>
              <a:off x="8219147"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grpSp>
        <p:nvGrpSpPr>
          <p:cNvPr id="25" name="グループ化 24">
            <a:extLst>
              <a:ext uri="{FF2B5EF4-FFF2-40B4-BE49-F238E27FC236}">
                <a16:creationId xmlns:a16="http://schemas.microsoft.com/office/drawing/2014/main" id="{27CB68E1-C303-6F69-EF44-E4DF9377B4F2}"/>
              </a:ext>
            </a:extLst>
          </p:cNvPr>
          <p:cNvGrpSpPr/>
          <p:nvPr/>
        </p:nvGrpSpPr>
        <p:grpSpPr>
          <a:xfrm>
            <a:off x="3623225" y="4772922"/>
            <a:ext cx="653166" cy="282996"/>
            <a:chOff x="7867898" y="2971076"/>
            <a:chExt cx="1433583" cy="350030"/>
          </a:xfrm>
        </p:grpSpPr>
        <p:sp>
          <p:nvSpPr>
            <p:cNvPr id="26" name="矢印: 下 25">
              <a:extLst>
                <a:ext uri="{FF2B5EF4-FFF2-40B4-BE49-F238E27FC236}">
                  <a16:creationId xmlns:a16="http://schemas.microsoft.com/office/drawing/2014/main" id="{9A14A0E5-6708-5D32-8CB1-DCBCAA860CA7}"/>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B3CA44C9-5945-A7AA-66AF-E7A4EB212099}"/>
                </a:ext>
              </a:extLst>
            </p:cNvPr>
            <p:cNvSpPr/>
            <p:nvPr/>
          </p:nvSpPr>
          <p:spPr>
            <a:xfrm>
              <a:off x="8219146"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grpSp>
        <p:nvGrpSpPr>
          <p:cNvPr id="28" name="グループ化 27">
            <a:extLst>
              <a:ext uri="{FF2B5EF4-FFF2-40B4-BE49-F238E27FC236}">
                <a16:creationId xmlns:a16="http://schemas.microsoft.com/office/drawing/2014/main" id="{D18BF2D8-BFFD-F4FF-95F7-51D6173673AA}"/>
              </a:ext>
            </a:extLst>
          </p:cNvPr>
          <p:cNvGrpSpPr/>
          <p:nvPr/>
        </p:nvGrpSpPr>
        <p:grpSpPr>
          <a:xfrm>
            <a:off x="3629832" y="5254320"/>
            <a:ext cx="653166" cy="282996"/>
            <a:chOff x="7867898" y="2971076"/>
            <a:chExt cx="1433583" cy="350030"/>
          </a:xfrm>
        </p:grpSpPr>
        <p:sp>
          <p:nvSpPr>
            <p:cNvPr id="29" name="矢印: 下 28">
              <a:extLst>
                <a:ext uri="{FF2B5EF4-FFF2-40B4-BE49-F238E27FC236}">
                  <a16:creationId xmlns:a16="http://schemas.microsoft.com/office/drawing/2014/main" id="{247484F2-55F2-3F55-F7D9-BA149E5D6ACB}"/>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0" name="正方形/長方形 29">
              <a:extLst>
                <a:ext uri="{FF2B5EF4-FFF2-40B4-BE49-F238E27FC236}">
                  <a16:creationId xmlns:a16="http://schemas.microsoft.com/office/drawing/2014/main" id="{7A4D90BD-B42D-4DC6-0B7D-C2ED593BC7DB}"/>
                </a:ext>
              </a:extLst>
            </p:cNvPr>
            <p:cNvSpPr/>
            <p:nvPr/>
          </p:nvSpPr>
          <p:spPr>
            <a:xfrm>
              <a:off x="8219147"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sp>
        <p:nvSpPr>
          <p:cNvPr id="17" name="正方形/長方形 16">
            <a:extLst>
              <a:ext uri="{FF2B5EF4-FFF2-40B4-BE49-F238E27FC236}">
                <a16:creationId xmlns:a16="http://schemas.microsoft.com/office/drawing/2014/main" id="{8E7FB4B2-B36C-FEDA-9081-0563B398D9D9}"/>
              </a:ext>
            </a:extLst>
          </p:cNvPr>
          <p:cNvSpPr/>
          <p:nvPr/>
        </p:nvSpPr>
        <p:spPr>
          <a:xfrm>
            <a:off x="334963" y="6208803"/>
            <a:ext cx="1462558" cy="51678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デジタル基盤</a:t>
            </a:r>
          </a:p>
        </p:txBody>
      </p:sp>
      <p:sp>
        <p:nvSpPr>
          <p:cNvPr id="2" name="テキスト ボックス 1">
            <a:extLst>
              <a:ext uri="{FF2B5EF4-FFF2-40B4-BE49-F238E27FC236}">
                <a16:creationId xmlns:a16="http://schemas.microsoft.com/office/drawing/2014/main" id="{8689696E-D3DB-19C9-680D-9EB3676DCF6D}"/>
              </a:ext>
            </a:extLst>
          </p:cNvPr>
          <p:cNvSpPr txBox="1"/>
          <p:nvPr/>
        </p:nvSpPr>
        <p:spPr>
          <a:xfrm>
            <a:off x="6259456" y="2934823"/>
            <a:ext cx="5753260" cy="1384995"/>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j-lt"/>
                <a:ea typeface="Meiryo UI"/>
                <a:cs typeface="+mn-cs"/>
              </a:rPr>
              <a:t>      欧州委員会（</a:t>
            </a:r>
            <a:r>
              <a:rPr kumimoji="1" lang="en-US" altLang="ja-JP" sz="2000" b="1" i="0" u="none" strike="noStrike" kern="1200" cap="none" spc="0" normalizeH="0" baseline="0" noProof="0" dirty="0">
                <a:ln>
                  <a:noFill/>
                </a:ln>
                <a:effectLst/>
                <a:uLnTx/>
                <a:uFillTx/>
                <a:latin typeface="+mj-lt"/>
                <a:ea typeface="Meiryo UI"/>
                <a:cs typeface="+mn-cs"/>
              </a:rPr>
              <a:t>EC</a:t>
            </a:r>
            <a:r>
              <a:rPr kumimoji="1" lang="ja-JP" altLang="en-US" sz="2000" b="1" i="0" u="none" strike="noStrike" kern="1200" cap="none" spc="0" normalizeH="0" baseline="0" noProof="0" dirty="0">
                <a:ln>
                  <a:noFill/>
                </a:ln>
                <a:effectLst/>
                <a:uLnTx/>
                <a:uFillTx/>
                <a:latin typeface="+mj-lt"/>
                <a:ea typeface="Meiryo UI"/>
                <a:cs typeface="+mn-cs"/>
              </a:rPr>
              <a:t>）</a:t>
            </a:r>
            <a:endParaRPr kumimoji="1" lang="en-US" altLang="ja-JP" sz="2000" b="1"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a:t>
            </a:r>
            <a:r>
              <a:rPr kumimoji="1" lang="en-US" altLang="ja-JP" sz="1600" b="0" i="0" u="none" strike="noStrike" kern="1200" cap="none" spc="0" normalizeH="0" baseline="0" noProof="0" dirty="0">
                <a:ln>
                  <a:noFill/>
                </a:ln>
                <a:effectLst/>
                <a:uLnTx/>
                <a:uFillTx/>
                <a:latin typeface="+mn-ea"/>
                <a:cs typeface="+mn-cs"/>
              </a:rPr>
              <a:t>2018</a:t>
            </a:r>
            <a:r>
              <a:rPr kumimoji="1" lang="ja-JP" altLang="en-US" sz="1600" b="0" i="0" u="none" strike="noStrike" kern="1200" cap="none" spc="0" normalizeH="0" baseline="0" noProof="0" dirty="0">
                <a:ln>
                  <a:noFill/>
                </a:ln>
                <a:effectLst/>
                <a:uLnTx/>
                <a:uFillTx/>
                <a:latin typeface="+mn-ea"/>
                <a:cs typeface="+mn-cs"/>
              </a:rPr>
              <a:t>年　一般データ保護規則（</a:t>
            </a:r>
            <a:r>
              <a:rPr kumimoji="1" lang="en-US" altLang="ja-JP" sz="1600" b="0" i="0" u="none" strike="noStrike" kern="1200" cap="none" spc="0" normalizeH="0" baseline="0" noProof="0" dirty="0">
                <a:ln>
                  <a:noFill/>
                </a:ln>
                <a:effectLst/>
                <a:uLnTx/>
                <a:uFillTx/>
                <a:latin typeface="+mn-ea"/>
                <a:cs typeface="+mn-cs"/>
              </a:rPr>
              <a:t>GDPR</a:t>
            </a:r>
            <a:r>
              <a:rPr kumimoji="1" lang="ja-JP" altLang="en-US" sz="1600" b="0" i="0" u="none" strike="noStrike" kern="1200" cap="none" spc="0" normalizeH="0" baseline="0" noProof="0" dirty="0">
                <a:ln>
                  <a:noFill/>
                </a:ln>
                <a:effectLst/>
                <a:uLnTx/>
                <a:uFillTx/>
                <a:latin typeface="+mn-ea"/>
                <a:cs typeface="+mn-cs"/>
              </a:rPr>
              <a:t>）施行</a:t>
            </a:r>
            <a:endParaRPr kumimoji="1" lang="en-US" altLang="ja-JP" sz="16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a:t>
            </a:r>
            <a:r>
              <a:rPr kumimoji="1" lang="en-US" altLang="ja-JP" sz="1600" b="0" i="0" u="none" strike="noStrike" kern="1200" cap="none" spc="0" normalizeH="0" baseline="0" noProof="0" dirty="0">
                <a:ln>
                  <a:noFill/>
                </a:ln>
                <a:effectLst/>
                <a:uLnTx/>
                <a:uFillTx/>
                <a:latin typeface="+mn-ea"/>
                <a:cs typeface="+mn-cs"/>
              </a:rPr>
              <a:t>2020</a:t>
            </a:r>
            <a:r>
              <a:rPr kumimoji="1" lang="ja-JP" altLang="en-US" sz="1600" b="0" i="0" u="none" strike="noStrike" kern="1200" cap="none" spc="0" normalizeH="0" baseline="0" noProof="0" dirty="0">
                <a:ln>
                  <a:noFill/>
                </a:ln>
                <a:effectLst/>
                <a:uLnTx/>
                <a:uFillTx/>
                <a:latin typeface="+mn-ea"/>
                <a:cs typeface="+mn-cs"/>
              </a:rPr>
              <a:t>年　「欧州データ戦略」を発表</a:t>
            </a:r>
            <a:endParaRPr kumimoji="1" lang="en-US" altLang="ja-JP" sz="16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「欧州データスペース（</a:t>
            </a:r>
            <a:r>
              <a:rPr kumimoji="1" lang="en-US" altLang="ja-JP" sz="1600" b="0" i="0" u="none" strike="noStrike" kern="1200" cap="none" spc="0" normalizeH="0" baseline="0" noProof="0" dirty="0">
                <a:ln>
                  <a:noFill/>
                </a:ln>
                <a:effectLst/>
                <a:uLnTx/>
                <a:uFillTx/>
                <a:latin typeface="+mn-ea"/>
                <a:cs typeface="+mn-cs"/>
              </a:rPr>
              <a:t>European Data Spaces</a:t>
            </a:r>
            <a:r>
              <a:rPr kumimoji="1" lang="ja-JP" altLang="en-US" sz="1600" b="0" i="0" u="none" strike="noStrike" kern="1200" cap="none" spc="0" normalizeH="0" baseline="0" noProof="0" dirty="0">
                <a:ln>
                  <a:noFill/>
                </a:ln>
                <a:effectLst/>
                <a:uLnTx/>
                <a:uFillTx/>
                <a:latin typeface="+mn-ea"/>
                <a:cs typeface="+mn-cs"/>
              </a:rPr>
              <a:t>）」の</a:t>
            </a:r>
            <a:endParaRPr kumimoji="1" lang="en-US" altLang="ja-JP" sz="16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n-ea"/>
              </a:rPr>
              <a:t>    </a:t>
            </a:r>
            <a:r>
              <a:rPr kumimoji="1" lang="ja-JP" altLang="en-US" sz="1600" b="0" i="0" u="none" strike="noStrike" kern="1200" cap="none" spc="0" normalizeH="0" baseline="0" noProof="0" dirty="0">
                <a:ln>
                  <a:noFill/>
                </a:ln>
                <a:effectLst/>
                <a:uLnTx/>
                <a:uFillTx/>
                <a:latin typeface="+mn-ea"/>
                <a:cs typeface="+mn-cs"/>
              </a:rPr>
              <a:t>構築により、産業用データの有効活用を通じて</a:t>
            </a:r>
            <a:r>
              <a:rPr kumimoji="1" lang="en-US" altLang="ja-JP" sz="1600" b="0" i="0" u="none" strike="noStrike" kern="1200" cap="none" spc="0" normalizeH="0" baseline="0" noProof="0" dirty="0">
                <a:ln>
                  <a:noFill/>
                </a:ln>
                <a:effectLst/>
                <a:uLnTx/>
                <a:uFillTx/>
                <a:latin typeface="+mn-ea"/>
                <a:cs typeface="+mn-cs"/>
              </a:rPr>
              <a:t>EU</a:t>
            </a:r>
            <a:r>
              <a:rPr kumimoji="1" lang="ja-JP" altLang="en-US" sz="1600" b="0" i="0" u="none" strike="noStrike" kern="1200" cap="none" spc="0" normalizeH="0" baseline="0" noProof="0" dirty="0">
                <a:ln>
                  <a:noFill/>
                </a:ln>
                <a:effectLst/>
                <a:uLnTx/>
                <a:uFillTx/>
                <a:latin typeface="+mn-ea"/>
                <a:cs typeface="+mn-cs"/>
              </a:rPr>
              <a:t>発展を目指す</a:t>
            </a:r>
            <a:endParaRPr kumimoji="1" lang="en-US" altLang="ja-JP" sz="1600" b="0" i="0" u="none" strike="noStrike" kern="1200" cap="none" spc="0" normalizeH="0" baseline="0" noProof="0" dirty="0">
              <a:ln>
                <a:noFill/>
              </a:ln>
              <a:effectLst/>
              <a:uLnTx/>
              <a:uFillTx/>
              <a:latin typeface="+mn-ea"/>
              <a:cs typeface="+mn-cs"/>
            </a:endParaRPr>
          </a:p>
        </p:txBody>
      </p:sp>
      <p:sp>
        <p:nvSpPr>
          <p:cNvPr id="33" name="テキスト ボックス 32">
            <a:extLst>
              <a:ext uri="{FF2B5EF4-FFF2-40B4-BE49-F238E27FC236}">
                <a16:creationId xmlns:a16="http://schemas.microsoft.com/office/drawing/2014/main" id="{5839268B-804C-6879-2705-15F6AD5A04A8}"/>
              </a:ext>
            </a:extLst>
          </p:cNvPr>
          <p:cNvSpPr txBox="1"/>
          <p:nvPr/>
        </p:nvSpPr>
        <p:spPr>
          <a:xfrm>
            <a:off x="7293360" y="6549380"/>
            <a:ext cx="428549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j-lt"/>
                <a:ea typeface="Meiryo UI"/>
                <a:cs typeface="+mn-cs"/>
              </a:rPr>
              <a:t>※</a:t>
            </a:r>
            <a:r>
              <a:rPr kumimoji="1" lang="ja-JP" altLang="en-US" sz="1200" b="0" i="0" u="none" strike="noStrike" kern="1200" cap="none" spc="0" normalizeH="0" baseline="0" noProof="0" dirty="0">
                <a:ln>
                  <a:noFill/>
                </a:ln>
                <a:effectLst/>
                <a:uLnTx/>
                <a:uFillTx/>
                <a:latin typeface="+mj-lt"/>
                <a:ea typeface="Meiryo UI"/>
                <a:cs typeface="+mn-cs"/>
              </a:rPr>
              <a:t>コネクタ：データスペース間でデータ連携を行う仕組み</a:t>
            </a:r>
          </a:p>
        </p:txBody>
      </p:sp>
      <p:sp>
        <p:nvSpPr>
          <p:cNvPr id="34" name="スライド番号プレースホルダー 1">
            <a:extLst>
              <a:ext uri="{FF2B5EF4-FFF2-40B4-BE49-F238E27FC236}">
                <a16:creationId xmlns:a16="http://schemas.microsoft.com/office/drawing/2014/main" id="{7881A36D-F29F-9460-4EED-BC5745AF7CB1}"/>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12</a:t>
            </a:fld>
            <a:endParaRPr lang="ja-JP" altLang="en-US" dirty="0"/>
          </a:p>
        </p:txBody>
      </p:sp>
      <p:sp>
        <p:nvSpPr>
          <p:cNvPr id="45" name="テキスト ボックス 44">
            <a:extLst>
              <a:ext uri="{FF2B5EF4-FFF2-40B4-BE49-F238E27FC236}">
                <a16:creationId xmlns:a16="http://schemas.microsoft.com/office/drawing/2014/main" id="{D383C008-FFA3-7DC3-806F-0BB10B7EA321}"/>
              </a:ext>
            </a:extLst>
          </p:cNvPr>
          <p:cNvSpPr txBox="1"/>
          <p:nvPr/>
        </p:nvSpPr>
        <p:spPr>
          <a:xfrm>
            <a:off x="6259456" y="1926871"/>
            <a:ext cx="5729215" cy="892552"/>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mj-lt"/>
                <a:ea typeface="Meiryo UI"/>
                <a:cs typeface="+mn-cs"/>
              </a:rPr>
              <a:t>     DSSC</a:t>
            </a:r>
            <a:r>
              <a:rPr kumimoji="1" lang="en-US" altLang="ja-JP" sz="1600" b="1" i="0" u="none" strike="noStrike" kern="1200" cap="none" spc="0" normalizeH="0" baseline="0" noProof="0" dirty="0">
                <a:ln>
                  <a:noFill/>
                </a:ln>
                <a:effectLst/>
                <a:uLnTx/>
                <a:uFillTx/>
                <a:latin typeface="+mj-lt"/>
                <a:ea typeface="Meiryo UI"/>
                <a:cs typeface="+mn-cs"/>
              </a:rPr>
              <a:t>(</a:t>
            </a:r>
            <a:r>
              <a:rPr kumimoji="1" lang="en-US" altLang="ja-JP" sz="1600" b="1" i="0" u="none" strike="noStrike" kern="1200" cap="none" spc="0" normalizeH="0" baseline="0" noProof="0" dirty="0">
                <a:ln>
                  <a:noFill/>
                </a:ln>
                <a:effectLst/>
                <a:uLnTx/>
                <a:uFillTx/>
                <a:latin typeface="Meiryo UI"/>
                <a:ea typeface="Meiryo UI"/>
                <a:cs typeface="+mn-cs"/>
              </a:rPr>
              <a:t>Data Spaces Support Centre</a:t>
            </a:r>
            <a:r>
              <a:rPr kumimoji="1" lang="en-US" altLang="ja-JP" sz="1600" b="1" i="0" u="none" strike="noStrike" kern="1200" cap="none" spc="0" normalizeH="0" baseline="0" noProof="0" dirty="0">
                <a:ln>
                  <a:noFill/>
                </a:ln>
                <a:effectLst/>
                <a:uLnTx/>
                <a:uFillTx/>
                <a:latin typeface="+mj-lt"/>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eiryo UI"/>
              </a:rPr>
              <a:t>  </a:t>
            </a:r>
            <a:r>
              <a:rPr kumimoji="1" lang="ja-JP" altLang="en-US" sz="1600" b="0" i="0" u="none" strike="noStrike" kern="1200" cap="none" spc="0" normalizeH="0" baseline="0" noProof="0" dirty="0">
                <a:ln>
                  <a:noFill/>
                </a:ln>
                <a:effectLst/>
                <a:uLnTx/>
                <a:uFillTx/>
                <a:latin typeface="Meiryo UI"/>
                <a:ea typeface="Meiryo UI"/>
                <a:cs typeface="+mn-cs"/>
              </a:rPr>
              <a:t>レイヤ縦断でデータスペース参加者の支援を行う組織</a:t>
            </a:r>
            <a:endParaRPr kumimoji="1" lang="en-US" altLang="ja-JP" sz="1600" b="0" i="0" u="none" strike="noStrike" kern="1200" cap="none" spc="0" normalizeH="0" baseline="0" noProof="0" dirty="0">
              <a:ln>
                <a:noFill/>
              </a:ln>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cs typeface="+mn-cs"/>
              </a:rPr>
              <a:t>（</a:t>
            </a:r>
            <a:r>
              <a:rPr kumimoji="1" lang="en-US" altLang="ja-JP" sz="1600" b="0" i="0" u="none" strike="noStrike" kern="1200" cap="none" spc="0" normalizeH="0" baseline="0" noProof="0" dirty="0">
                <a:ln>
                  <a:noFill/>
                </a:ln>
                <a:effectLst/>
                <a:uLnTx/>
                <a:uFillTx/>
                <a:latin typeface="Meiryo UI"/>
                <a:ea typeface="Meiryo UI"/>
                <a:cs typeface="+mn-cs"/>
              </a:rPr>
              <a:t>EU</a:t>
            </a:r>
            <a:r>
              <a:rPr kumimoji="1" lang="ja-JP" altLang="en-US" sz="1600" b="0" i="0" u="none" strike="noStrike" kern="1200" cap="none" spc="0" normalizeH="0" baseline="0" noProof="0" dirty="0">
                <a:ln>
                  <a:noFill/>
                </a:ln>
                <a:effectLst/>
                <a:uLnTx/>
                <a:uFillTx/>
                <a:latin typeface="Meiryo UI"/>
                <a:ea typeface="Meiryo UI"/>
                <a:cs typeface="+mn-cs"/>
              </a:rPr>
              <a:t>、</a:t>
            </a:r>
            <a:r>
              <a:rPr kumimoji="1" lang="en-US" altLang="ja-JP" sz="1600" b="0" i="0" u="none" strike="noStrike" kern="1200" cap="none" spc="0" normalizeH="0" baseline="0" noProof="0" dirty="0">
                <a:ln>
                  <a:noFill/>
                </a:ln>
                <a:effectLst/>
                <a:uLnTx/>
                <a:uFillTx/>
                <a:latin typeface="Meiryo UI"/>
                <a:ea typeface="Meiryo UI"/>
                <a:cs typeface="+mn-cs"/>
              </a:rPr>
              <a:t>ISDA</a:t>
            </a:r>
            <a:r>
              <a:rPr kumimoji="1" lang="ja-JP" altLang="en-US" sz="1600" b="0" i="0" u="none" strike="noStrike" kern="1200" cap="none" spc="0" normalizeH="0" baseline="0" noProof="0" dirty="0">
                <a:ln>
                  <a:noFill/>
                </a:ln>
                <a:effectLst/>
                <a:uLnTx/>
                <a:uFillTx/>
                <a:latin typeface="Meiryo UI"/>
                <a:ea typeface="Meiryo UI"/>
                <a:cs typeface="+mn-cs"/>
              </a:rPr>
              <a:t>、</a:t>
            </a:r>
            <a:r>
              <a:rPr kumimoji="1" lang="en-US" altLang="ja-JP" sz="1600" b="0" i="0" u="none" strike="noStrike" kern="1200" cap="none" spc="0" normalizeH="0" baseline="0" noProof="0" dirty="0">
                <a:ln>
                  <a:noFill/>
                </a:ln>
                <a:effectLst/>
                <a:uLnTx/>
                <a:uFillTx/>
                <a:latin typeface="Meiryo UI"/>
                <a:ea typeface="Meiryo UI"/>
                <a:cs typeface="+mn-cs"/>
              </a:rPr>
              <a:t>Gaia-X</a:t>
            </a:r>
            <a:r>
              <a:rPr kumimoji="1" lang="ja-JP" altLang="en-US" sz="1600" b="0" i="0" u="none" strike="noStrike" kern="1200" cap="none" spc="0" normalizeH="0" baseline="0" noProof="0" dirty="0">
                <a:ln>
                  <a:noFill/>
                </a:ln>
                <a:effectLst/>
                <a:uLnTx/>
                <a:uFillTx/>
                <a:latin typeface="Meiryo UI"/>
                <a:ea typeface="Meiryo UI"/>
                <a:cs typeface="+mn-cs"/>
              </a:rPr>
              <a:t> 、</a:t>
            </a:r>
            <a:r>
              <a:rPr kumimoji="1" lang="en-US" altLang="ja-JP" sz="1600" b="0" i="0" u="none" strike="noStrike" kern="1200" cap="none" spc="0" normalizeH="0" baseline="0" noProof="0" dirty="0">
                <a:ln>
                  <a:noFill/>
                </a:ln>
                <a:effectLst/>
                <a:uLnTx/>
                <a:uFillTx/>
                <a:latin typeface="Meiryo UI"/>
                <a:ea typeface="Meiryo UI"/>
                <a:cs typeface="+mn-cs"/>
              </a:rPr>
              <a:t>FIWARE</a:t>
            </a:r>
            <a:r>
              <a:rPr kumimoji="1" lang="ja-JP" altLang="en-US" sz="1600" b="0" i="0" u="none" strike="noStrike" kern="1200" cap="none" spc="0" normalizeH="0" baseline="0" noProof="0" dirty="0">
                <a:ln>
                  <a:noFill/>
                </a:ln>
                <a:effectLst/>
                <a:uLnTx/>
                <a:uFillTx/>
                <a:latin typeface="Meiryo UI"/>
                <a:ea typeface="Meiryo UI"/>
                <a:cs typeface="+mn-cs"/>
              </a:rPr>
              <a:t>が共同出資</a:t>
            </a:r>
            <a:r>
              <a:rPr kumimoji="1" lang="en-US" altLang="ja-JP" sz="1600" b="0" i="0" u="none" strike="noStrike" kern="1200" cap="none" spc="0" normalizeH="0" baseline="0" noProof="0" dirty="0">
                <a:ln>
                  <a:noFill/>
                </a:ln>
                <a:effectLst/>
                <a:uLnTx/>
                <a:uFillTx/>
                <a:latin typeface="Meiryo UI"/>
                <a:ea typeface="Meiryo UI"/>
                <a:cs typeface="+mn-cs"/>
              </a:rPr>
              <a:t>) </a:t>
            </a:r>
            <a:endParaRPr kumimoji="1" lang="en-US" altLang="ja-JP" sz="1600" b="0" i="0" u="none" strike="noStrike" kern="1200" cap="none" spc="0" normalizeH="0" baseline="0" noProof="0" dirty="0">
              <a:ln>
                <a:noFill/>
              </a:ln>
              <a:effectLst/>
              <a:uLnTx/>
              <a:uFillTx/>
              <a:latin typeface="+mn-ea"/>
              <a:cs typeface="+mn-cs"/>
            </a:endParaRPr>
          </a:p>
        </p:txBody>
      </p:sp>
      <p:cxnSp>
        <p:nvCxnSpPr>
          <p:cNvPr id="46" name="直線矢印コネクタ 45">
            <a:extLst>
              <a:ext uri="{FF2B5EF4-FFF2-40B4-BE49-F238E27FC236}">
                <a16:creationId xmlns:a16="http://schemas.microsoft.com/office/drawing/2014/main" id="{AFE8C9CE-E6C9-3DC8-C3BD-888244B5DAC1}"/>
              </a:ext>
            </a:extLst>
          </p:cNvPr>
          <p:cNvCxnSpPr>
            <a:cxnSpLocks/>
            <a:stCxn id="45" idx="1"/>
          </p:cNvCxnSpPr>
          <p:nvPr/>
        </p:nvCxnSpPr>
        <p:spPr>
          <a:xfrm flipH="1">
            <a:off x="5932544" y="2373147"/>
            <a:ext cx="326912" cy="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EDB5CB2C-D043-CAD0-2BF7-0CC794BBF2D8}"/>
              </a:ext>
            </a:extLst>
          </p:cNvPr>
          <p:cNvGrpSpPr/>
          <p:nvPr/>
        </p:nvGrpSpPr>
        <p:grpSpPr>
          <a:xfrm>
            <a:off x="3301568" y="5636646"/>
            <a:ext cx="1406039" cy="282996"/>
            <a:chOff x="7381133" y="2971076"/>
            <a:chExt cx="3086004" cy="350030"/>
          </a:xfrm>
        </p:grpSpPr>
        <p:sp>
          <p:nvSpPr>
            <p:cNvPr id="61" name="矢印: 下 60">
              <a:extLst>
                <a:ext uri="{FF2B5EF4-FFF2-40B4-BE49-F238E27FC236}">
                  <a16:creationId xmlns:a16="http://schemas.microsoft.com/office/drawing/2014/main" id="{444F9D05-2C69-8D7F-04C3-31FA3DC0A54A}"/>
                </a:ext>
              </a:extLst>
            </p:cNvPr>
            <p:cNvSpPr/>
            <p:nvPr/>
          </p:nvSpPr>
          <p:spPr>
            <a:xfrm>
              <a:off x="7381133" y="2971076"/>
              <a:ext cx="3086004"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2" name="正方形/長方形 61">
              <a:extLst>
                <a:ext uri="{FF2B5EF4-FFF2-40B4-BE49-F238E27FC236}">
                  <a16:creationId xmlns:a16="http://schemas.microsoft.com/office/drawing/2014/main" id="{39BCE75C-295E-F124-9AC7-0CC835037543}"/>
                </a:ext>
              </a:extLst>
            </p:cNvPr>
            <p:cNvSpPr/>
            <p:nvPr/>
          </p:nvSpPr>
          <p:spPr>
            <a:xfrm>
              <a:off x="8219144" y="2980659"/>
              <a:ext cx="1455823" cy="336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コネクタ使用</a:t>
              </a:r>
            </a:p>
          </p:txBody>
        </p:sp>
      </p:grpSp>
      <p:pic>
        <p:nvPicPr>
          <p:cNvPr id="76" name="Picture 2" descr="EU 旗 欧州連合 vector de Stock | Adobe Stock">
            <a:extLst>
              <a:ext uri="{FF2B5EF4-FFF2-40B4-BE49-F238E27FC236}">
                <a16:creationId xmlns:a16="http://schemas.microsoft.com/office/drawing/2014/main" id="{7D0B79A8-CDC3-4A4C-A1E4-E9AB88A469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56" b="90000" l="5709" r="92265">
                        <a14:foregroundMark x1="8471" y1="11389" x2="8471" y2="11389"/>
                        <a14:foregroundMark x1="45488" y1="6111" x2="45488" y2="6111"/>
                        <a14:foregroundMark x1="92449" y1="53333" x2="92449" y2="53333"/>
                        <a14:foregroundMark x1="5709" y1="89722" x2="5709" y2="89722"/>
                      </a14:backgroundRemoval>
                    </a14:imgEffect>
                  </a14:imgLayer>
                </a14:imgProps>
              </a:ext>
              <a:ext uri="{28A0092B-C50C-407E-A947-70E740481C1C}">
                <a14:useLocalDpi xmlns:a14="http://schemas.microsoft.com/office/drawing/2010/main" val="0"/>
              </a:ext>
            </a:extLst>
          </a:blip>
          <a:srcRect/>
          <a:stretch>
            <a:fillRect/>
          </a:stretch>
        </p:blipFill>
        <p:spPr bwMode="auto">
          <a:xfrm>
            <a:off x="6316425" y="2998117"/>
            <a:ext cx="514869" cy="341349"/>
          </a:xfrm>
          <a:prstGeom prst="rect">
            <a:avLst/>
          </a:prstGeom>
          <a:noFill/>
          <a:extLst>
            <a:ext uri="{909E8E84-426E-40DD-AFC4-6F175D3DCCD1}">
              <a14:hiddenFill xmlns:a14="http://schemas.microsoft.com/office/drawing/2010/main">
                <a:solidFill>
                  <a:srgbClr val="FFFFFF"/>
                </a:solidFill>
              </a14:hiddenFill>
            </a:ext>
          </a:extLst>
        </p:spPr>
      </p:pic>
      <p:pic>
        <p:nvPicPr>
          <p:cNvPr id="92" name="図 91">
            <a:extLst>
              <a:ext uri="{FF2B5EF4-FFF2-40B4-BE49-F238E27FC236}">
                <a16:creationId xmlns:a16="http://schemas.microsoft.com/office/drawing/2014/main" id="{F99836FB-28D1-56EE-340A-B69CF494D1FB}"/>
              </a:ext>
            </a:extLst>
          </p:cNvPr>
          <p:cNvPicPr>
            <a:picLocks noChangeAspect="1"/>
          </p:cNvPicPr>
          <p:nvPr/>
        </p:nvPicPr>
        <p:blipFill>
          <a:blip r:embed="rId5"/>
          <a:stretch>
            <a:fillRect/>
          </a:stretch>
        </p:blipFill>
        <p:spPr>
          <a:xfrm>
            <a:off x="6362850" y="1993975"/>
            <a:ext cx="376258" cy="299638"/>
          </a:xfrm>
          <a:prstGeom prst="rect">
            <a:avLst/>
          </a:prstGeom>
        </p:spPr>
      </p:pic>
      <p:pic>
        <p:nvPicPr>
          <p:cNvPr id="94" name="図 93">
            <a:extLst>
              <a:ext uri="{FF2B5EF4-FFF2-40B4-BE49-F238E27FC236}">
                <a16:creationId xmlns:a16="http://schemas.microsoft.com/office/drawing/2014/main" id="{1A80DF2C-F41E-4C3F-5049-85163DBC7619}"/>
              </a:ext>
            </a:extLst>
          </p:cNvPr>
          <p:cNvPicPr>
            <a:picLocks noChangeAspect="1"/>
          </p:cNvPicPr>
          <p:nvPr/>
        </p:nvPicPr>
        <p:blipFill>
          <a:blip r:embed="rId6"/>
          <a:stretch>
            <a:fillRect/>
          </a:stretch>
        </p:blipFill>
        <p:spPr>
          <a:xfrm>
            <a:off x="6322499" y="4494837"/>
            <a:ext cx="914119" cy="305852"/>
          </a:xfrm>
          <a:prstGeom prst="rect">
            <a:avLst/>
          </a:prstGeom>
        </p:spPr>
      </p:pic>
      <p:pic>
        <p:nvPicPr>
          <p:cNvPr id="96" name="図 95">
            <a:extLst>
              <a:ext uri="{FF2B5EF4-FFF2-40B4-BE49-F238E27FC236}">
                <a16:creationId xmlns:a16="http://schemas.microsoft.com/office/drawing/2014/main" id="{8023A6B2-F37D-4C4A-0011-E817EFC40FB0}"/>
              </a:ext>
            </a:extLst>
          </p:cNvPr>
          <p:cNvPicPr>
            <a:picLocks noChangeAspect="1"/>
          </p:cNvPicPr>
          <p:nvPr/>
        </p:nvPicPr>
        <p:blipFill>
          <a:blip r:embed="rId7"/>
          <a:stretch>
            <a:fillRect/>
          </a:stretch>
        </p:blipFill>
        <p:spPr>
          <a:xfrm>
            <a:off x="6697648" y="4765185"/>
            <a:ext cx="534321" cy="305852"/>
          </a:xfrm>
          <a:prstGeom prst="rect">
            <a:avLst/>
          </a:prstGeom>
        </p:spPr>
      </p:pic>
    </p:spTree>
    <p:extLst>
      <p:ext uri="{BB962C8B-B14F-4D97-AF65-F5344CB8AC3E}">
        <p14:creationId xmlns:p14="http://schemas.microsoft.com/office/powerpoint/2010/main" val="17454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69638B4-CACF-DB43-1D49-D802E224F441}"/>
              </a:ext>
            </a:extLst>
          </p:cNvPr>
          <p:cNvSpPr>
            <a:spLocks noGrp="1"/>
          </p:cNvSpPr>
          <p:nvPr>
            <p:ph type="title"/>
          </p:nvPr>
        </p:nvSpPr>
        <p:spPr>
          <a:xfrm>
            <a:off x="671342" y="215139"/>
            <a:ext cx="10004278" cy="676276"/>
          </a:xfrm>
        </p:spPr>
        <p:txBody>
          <a:bodyPr/>
          <a:lstStyle/>
          <a:p>
            <a:r>
              <a:rPr kumimoji="1" lang="ja-JP" altLang="en-US" noProof="1"/>
              <a:t>国内のデータスペース構築の役割分担</a:t>
            </a:r>
            <a:endParaRPr kumimoji="1" lang="ja-JP" altLang="en-US" dirty="0"/>
          </a:p>
        </p:txBody>
      </p:sp>
      <p:sp>
        <p:nvSpPr>
          <p:cNvPr id="14" name="テキスト ボックス 13">
            <a:extLst>
              <a:ext uri="{FF2B5EF4-FFF2-40B4-BE49-F238E27FC236}">
                <a16:creationId xmlns:a16="http://schemas.microsoft.com/office/drawing/2014/main" id="{BF77850E-A799-8D33-94D4-957EE1DDABC4}"/>
              </a:ext>
            </a:extLst>
          </p:cNvPr>
          <p:cNvSpPr txBox="1"/>
          <p:nvPr/>
        </p:nvSpPr>
        <p:spPr>
          <a:xfrm>
            <a:off x="7220243" y="3327487"/>
            <a:ext cx="4125865" cy="2616101"/>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1">
                <a:ln>
                  <a:noFill/>
                </a:ln>
                <a:solidFill>
                  <a:prstClr val="black"/>
                </a:solidFill>
                <a:effectLst/>
                <a:uLnTx/>
                <a:uFillTx/>
                <a:latin typeface="Meiryo UI"/>
                <a:ea typeface="Meiryo UI"/>
                <a:cs typeface="+mn-cs"/>
              </a:rPr>
              <a:t>One</a:t>
            </a:r>
            <a:r>
              <a:rPr kumimoji="1" lang="ja-JP" altLang="en-US" sz="2000" b="1" i="0" u="none" strike="noStrike" kern="1200" cap="none" spc="0" normalizeH="0" baseline="0" noProof="1">
                <a:ln>
                  <a:noFill/>
                </a:ln>
                <a:solidFill>
                  <a:prstClr val="black"/>
                </a:solidFill>
                <a:effectLst/>
                <a:uLnTx/>
                <a:uFillTx/>
                <a:latin typeface="Meiryo UI"/>
                <a:ea typeface="Meiryo UI"/>
                <a:cs typeface="+mn-cs"/>
              </a:rPr>
              <a:t> </a:t>
            </a:r>
            <a:r>
              <a:rPr kumimoji="1" lang="en-US" altLang="ja-JP" sz="2000" b="1" i="0" u="none" strike="noStrike" kern="1200" cap="none" spc="0" normalizeH="0" baseline="0" noProof="1">
                <a:ln>
                  <a:noFill/>
                </a:ln>
                <a:solidFill>
                  <a:prstClr val="black"/>
                </a:solidFill>
                <a:effectLst/>
                <a:uLnTx/>
                <a:uFillTx/>
                <a:latin typeface="Meiryo UI"/>
                <a:ea typeface="Meiryo UI"/>
                <a:cs typeface="+mn-cs"/>
              </a:rPr>
              <a:t>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・経済産業省</a:t>
            </a:r>
            <a:endParaRPr kumimoji="1" lang="en-US" altLang="ja-JP" sz="16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noProof="1">
                <a:solidFill>
                  <a:prstClr val="black"/>
                </a:solidFill>
                <a:latin typeface="Meiryo UI"/>
                <a:ea typeface="Meiryo UI"/>
              </a:rPr>
              <a:t>・デジタル庁</a:t>
            </a:r>
            <a:endParaRPr lang="en-US" altLang="ja-JP" sz="16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noProof="1">
                <a:solidFill>
                  <a:prstClr val="black"/>
                </a:solidFill>
                <a:latin typeface="Meiryo UI"/>
                <a:ea typeface="Meiryo UI"/>
              </a:rPr>
              <a:t>・関係府省</a:t>
            </a:r>
            <a:endParaRPr lang="en-US" altLang="ja-JP" sz="16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noProof="1">
                <a:solidFill>
                  <a:prstClr val="black"/>
                </a:solidFill>
                <a:latin typeface="Meiryo UI"/>
                <a:ea typeface="Meiryo UI"/>
              </a:rPr>
              <a:t>・情報処理推進機構（</a:t>
            </a:r>
            <a:r>
              <a:rPr lang="en-US" altLang="ja-JP" sz="1600" noProof="1">
                <a:solidFill>
                  <a:prstClr val="black"/>
                </a:solidFill>
                <a:latin typeface="Meiryo UI"/>
                <a:ea typeface="Meiryo UI"/>
              </a:rPr>
              <a:t>IPA)</a:t>
            </a:r>
            <a:r>
              <a:rPr lang="en-US" altLang="ja-JP" sz="1200" noProof="1">
                <a:solidFill>
                  <a:prstClr val="black"/>
                </a:solidFill>
                <a:latin typeface="Meiryo UI"/>
                <a:ea typeface="Meiryo UI"/>
              </a:rPr>
              <a:t> ※</a:t>
            </a:r>
          </a:p>
          <a:p>
            <a:pPr>
              <a:defRPr/>
            </a:pP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・国立印刷局</a:t>
            </a:r>
            <a:r>
              <a:rPr lang="en-US" altLang="ja-JP" sz="1200" noProof="1">
                <a:solidFill>
                  <a:prstClr val="black"/>
                </a:solidFill>
                <a:latin typeface="Meiryo UI"/>
                <a:ea typeface="Meiryo UI"/>
              </a:rPr>
              <a:t>※</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a:defRPr/>
            </a:pPr>
            <a:r>
              <a:rPr lang="ja-JP" altLang="en-US" sz="1600" noProof="1">
                <a:solidFill>
                  <a:prstClr val="black"/>
                </a:solidFill>
                <a:latin typeface="Meiryo UI"/>
                <a:ea typeface="Meiryo UI"/>
              </a:rPr>
              <a:t>・地方公共団体情報システム機構（</a:t>
            </a:r>
            <a:r>
              <a:rPr lang="en-US" altLang="ja-JP" sz="1600" noProof="1">
                <a:solidFill>
                  <a:prstClr val="black"/>
                </a:solidFill>
                <a:latin typeface="Meiryo UI"/>
                <a:ea typeface="Meiryo UI"/>
              </a:rPr>
              <a:t>J-LIS</a:t>
            </a:r>
            <a:r>
              <a:rPr lang="ja-JP" altLang="en-US" sz="1600" noProof="1">
                <a:solidFill>
                  <a:prstClr val="black"/>
                </a:solidFill>
                <a:latin typeface="Meiryo UI"/>
                <a:ea typeface="Meiryo UI"/>
              </a:rPr>
              <a:t>）</a:t>
            </a:r>
            <a:r>
              <a:rPr lang="en-US" altLang="ja-JP" sz="1200" noProof="1">
                <a:solidFill>
                  <a:prstClr val="black"/>
                </a:solidFill>
                <a:latin typeface="Meiryo UI"/>
                <a:ea typeface="Meiryo UI"/>
              </a:rPr>
              <a:t>※</a:t>
            </a:r>
          </a:p>
          <a:p>
            <a:pPr>
              <a:defRPr/>
            </a:pPr>
            <a:r>
              <a:rPr lang="ja-JP" altLang="en-US" sz="1600" noProof="1">
                <a:solidFill>
                  <a:prstClr val="black"/>
                </a:solidFill>
                <a:latin typeface="Meiryo UI"/>
                <a:ea typeface="Meiryo UI"/>
              </a:rPr>
              <a:t>・情報通信研究機構（</a:t>
            </a:r>
            <a:r>
              <a:rPr lang="en-US" altLang="ja-JP" sz="1600" noProof="1">
                <a:solidFill>
                  <a:prstClr val="black"/>
                </a:solidFill>
                <a:latin typeface="Meiryo UI"/>
                <a:ea typeface="Meiryo UI"/>
              </a:rPr>
              <a:t>NICT</a:t>
            </a:r>
            <a:r>
              <a:rPr lang="ja-JP" altLang="en-US" sz="1600" noProof="1">
                <a:solidFill>
                  <a:prstClr val="black"/>
                </a:solidFill>
                <a:latin typeface="Meiryo UI"/>
                <a:ea typeface="Meiryo UI"/>
              </a:rPr>
              <a:t>）</a:t>
            </a:r>
            <a:r>
              <a:rPr lang="en-US" altLang="ja-JP" sz="1200" noProof="1">
                <a:solidFill>
                  <a:prstClr val="black"/>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cs typeface="+mn-cs"/>
              </a:rPr>
              <a:t>・データ社会推進協議会（</a:t>
            </a:r>
            <a:r>
              <a:rPr kumimoji="1" lang="en-US" altLang="ja-JP" sz="1600" b="0" i="0" u="none" strike="noStrike" kern="1200" cap="none" spc="0" normalizeH="0" baseline="0" noProof="0" dirty="0">
                <a:ln>
                  <a:noFill/>
                </a:ln>
                <a:effectLst/>
                <a:uLnTx/>
                <a:uFillTx/>
                <a:latin typeface="Meiryo UI"/>
                <a:ea typeface="Meiryo UI"/>
                <a:cs typeface="+mn-cs"/>
              </a:rPr>
              <a:t>DSA</a:t>
            </a:r>
            <a:r>
              <a:rPr kumimoji="1" lang="ja-JP" altLang="en-US" sz="1600" b="0" i="0" u="none" strike="noStrike" kern="1200" cap="none" spc="0" normalizeH="0" baseline="0" noProof="0" dirty="0">
                <a:ln>
                  <a:noFill/>
                </a:ln>
                <a:effectLst/>
                <a:uLnTx/>
                <a:uFillTx/>
                <a:latin typeface="Meiryo UI"/>
                <a:ea typeface="Meiryo UI"/>
                <a:cs typeface="+mn-cs"/>
              </a:rPr>
              <a:t>）</a:t>
            </a:r>
            <a:endParaRPr kumimoji="1" lang="en-US" altLang="ja-JP" sz="1600" b="0" i="0" u="none" strike="noStrike" kern="1200" cap="none" spc="0" normalizeH="0" baseline="0" noProof="0" dirty="0">
              <a:ln>
                <a:noFill/>
              </a:ln>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a:ea typeface="Meiryo UI"/>
              </a:rPr>
              <a:t>　　・・・</a:t>
            </a:r>
            <a:endParaRPr kumimoji="1" lang="en-US" altLang="ja-JP" sz="1600" b="0" i="0" u="none" strike="noStrike" kern="1200" cap="none" spc="0" normalizeH="0" baseline="0" noProof="0" dirty="0">
              <a:ln>
                <a:noFill/>
              </a:ln>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7C14561E-BA65-F004-DEF3-9F2F6778F678}"/>
              </a:ext>
            </a:extLst>
          </p:cNvPr>
          <p:cNvSpPr txBox="1"/>
          <p:nvPr/>
        </p:nvSpPr>
        <p:spPr>
          <a:xfrm>
            <a:off x="327834" y="1274565"/>
            <a:ext cx="11584608"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a:ea typeface="Meiryo UI"/>
                <a:cs typeface="+mn-cs"/>
              </a:rPr>
              <a:t>■関係府省庁、</a:t>
            </a:r>
            <a:r>
              <a:rPr kumimoji="1" lang="en-US" altLang="ja-JP" sz="2400" b="0" i="0" u="none" strike="noStrike" kern="1200" cap="none" spc="0" normalizeH="0" baseline="0" noProof="0" dirty="0">
                <a:ln>
                  <a:noFill/>
                </a:ln>
                <a:effectLst/>
                <a:uLnTx/>
                <a:uFillTx/>
                <a:latin typeface="Meiryo UI"/>
                <a:ea typeface="Meiryo UI"/>
                <a:cs typeface="+mn-cs"/>
              </a:rPr>
              <a:t>DSA</a:t>
            </a:r>
            <a:r>
              <a:rPr kumimoji="1" lang="ja-JP" altLang="en-US" sz="2400" b="0" i="0" u="none" strike="noStrike" kern="1200" cap="none" spc="0" normalizeH="0" baseline="0" noProof="0" dirty="0">
                <a:ln>
                  <a:noFill/>
                </a:ln>
                <a:effectLst/>
                <a:uLnTx/>
                <a:uFillTx/>
                <a:latin typeface="Meiryo UI"/>
                <a:ea typeface="Meiryo UI"/>
                <a:cs typeface="+mn-cs"/>
              </a:rPr>
              <a:t>、</a:t>
            </a:r>
            <a:r>
              <a:rPr kumimoji="1" lang="en-US" altLang="ja-JP" sz="2400" b="0" i="0" u="none" strike="noStrike" kern="1200" cap="none" spc="0" normalizeH="0" baseline="0" noProof="0" dirty="0">
                <a:ln>
                  <a:noFill/>
                </a:ln>
                <a:effectLst/>
                <a:uLnTx/>
                <a:uFillTx/>
                <a:latin typeface="Meiryo UI"/>
                <a:ea typeface="Meiryo UI"/>
                <a:cs typeface="+mn-cs"/>
              </a:rPr>
              <a:t>IPA</a:t>
            </a:r>
            <a:r>
              <a:rPr kumimoji="1" lang="ja-JP" altLang="en-US" sz="2400" b="0" i="0" u="none" strike="noStrike" kern="1200" cap="none" spc="0" normalizeH="0" baseline="0" noProof="0" dirty="0">
                <a:ln>
                  <a:noFill/>
                </a:ln>
                <a:effectLst/>
                <a:uLnTx/>
                <a:uFillTx/>
                <a:latin typeface="Meiryo UI"/>
                <a:ea typeface="Meiryo UI"/>
                <a:cs typeface="+mn-cs"/>
              </a:rPr>
              <a:t>が「</a:t>
            </a:r>
            <a:r>
              <a:rPr kumimoji="1" lang="en-US" altLang="ja-JP" sz="2400" b="0" i="0" u="none" strike="noStrike" kern="1200" cap="none" spc="0" normalizeH="0" baseline="0" noProof="0" dirty="0">
                <a:ln>
                  <a:noFill/>
                </a:ln>
                <a:effectLst/>
                <a:uLnTx/>
                <a:uFillTx/>
                <a:latin typeface="Meiryo UI"/>
                <a:ea typeface="Meiryo UI"/>
                <a:cs typeface="+mn-cs"/>
              </a:rPr>
              <a:t>One Team</a:t>
            </a:r>
            <a:r>
              <a:rPr kumimoji="1" lang="ja-JP" altLang="en-US" sz="2400" b="0" i="0" u="none" strike="noStrike" kern="1200" cap="none" spc="0" normalizeH="0" baseline="0" noProof="0" dirty="0">
                <a:ln>
                  <a:noFill/>
                </a:ln>
                <a:effectLst/>
                <a:uLnTx/>
                <a:uFillTx/>
                <a:latin typeface="Meiryo UI"/>
                <a:ea typeface="Meiryo UI"/>
                <a:cs typeface="+mn-cs"/>
              </a:rPr>
              <a:t>」でデータスぺースの推進をする</a:t>
            </a:r>
          </a:p>
        </p:txBody>
      </p:sp>
      <p:sp>
        <p:nvSpPr>
          <p:cNvPr id="117" name="正方形/長方形 116">
            <a:extLst>
              <a:ext uri="{FF2B5EF4-FFF2-40B4-BE49-F238E27FC236}">
                <a16:creationId xmlns:a16="http://schemas.microsoft.com/office/drawing/2014/main" id="{F9D58460-2694-8D4B-B7C6-9F4D0BB643D9}"/>
              </a:ext>
            </a:extLst>
          </p:cNvPr>
          <p:cNvSpPr/>
          <p:nvPr/>
        </p:nvSpPr>
        <p:spPr>
          <a:xfrm>
            <a:off x="774167" y="3700721"/>
            <a:ext cx="5321833" cy="2047207"/>
          </a:xfrm>
          <a:prstGeom prst="rect">
            <a:avLst/>
          </a:prstGeom>
          <a:solidFill>
            <a:srgbClr val="FFFFFF">
              <a:lumMod val="85000"/>
            </a:srgbClr>
          </a:solidFill>
          <a:ln w="25400" cap="flat" cmpd="sng" algn="ctr">
            <a:solidFill>
              <a:srgbClr val="24235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dirty="0">
              <a:ln>
                <a:noFill/>
              </a:ln>
              <a:solidFill>
                <a:srgbClr val="000000"/>
              </a:solidFill>
              <a:effectLst/>
              <a:uLnTx/>
              <a:uFillTx/>
              <a:latin typeface="Meiryo UI"/>
              <a:ea typeface="Meiryo UI"/>
              <a:cs typeface="+mn-cs"/>
            </a:endParaRPr>
          </a:p>
        </p:txBody>
      </p:sp>
      <p:sp>
        <p:nvSpPr>
          <p:cNvPr id="118" name="正方形/長方形 117">
            <a:extLst>
              <a:ext uri="{FF2B5EF4-FFF2-40B4-BE49-F238E27FC236}">
                <a16:creationId xmlns:a16="http://schemas.microsoft.com/office/drawing/2014/main" id="{A3198B0D-EB95-B1AF-3D20-33D40A1D56F8}"/>
              </a:ext>
            </a:extLst>
          </p:cNvPr>
          <p:cNvSpPr/>
          <p:nvPr/>
        </p:nvSpPr>
        <p:spPr>
          <a:xfrm>
            <a:off x="1375774" y="2363941"/>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24235C"/>
                </a:solidFill>
                <a:effectLst/>
                <a:uLnTx/>
                <a:uFillTx/>
                <a:latin typeface="Meiryo UI"/>
                <a:ea typeface="Meiryo UI"/>
                <a:cs typeface="+mn-cs"/>
              </a:rPr>
              <a:t>法的なルール、組織</a:t>
            </a:r>
          </a:p>
        </p:txBody>
      </p:sp>
      <p:sp>
        <p:nvSpPr>
          <p:cNvPr id="119" name="正方形/長方形 118">
            <a:extLst>
              <a:ext uri="{FF2B5EF4-FFF2-40B4-BE49-F238E27FC236}">
                <a16:creationId xmlns:a16="http://schemas.microsoft.com/office/drawing/2014/main" id="{64946DA1-9AE5-4B2A-53D1-2F7005596CC4}"/>
              </a:ext>
            </a:extLst>
          </p:cNvPr>
          <p:cNvSpPr/>
          <p:nvPr/>
        </p:nvSpPr>
        <p:spPr>
          <a:xfrm>
            <a:off x="1384739" y="5841858"/>
            <a:ext cx="3832517" cy="400110"/>
          </a:xfrm>
          <a:prstGeom prst="rect">
            <a:avLst/>
          </a:prstGeom>
          <a:solidFill>
            <a:srgbClr val="7F99E5"/>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データ</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0" name="正方形/長方形 119">
            <a:extLst>
              <a:ext uri="{FF2B5EF4-FFF2-40B4-BE49-F238E27FC236}">
                <a16:creationId xmlns:a16="http://schemas.microsoft.com/office/drawing/2014/main" id="{9A1464B6-B11C-6FAE-425E-0F772B0EE6B0}"/>
              </a:ext>
            </a:extLst>
          </p:cNvPr>
          <p:cNvSpPr/>
          <p:nvPr/>
        </p:nvSpPr>
        <p:spPr>
          <a:xfrm>
            <a:off x="845892" y="3755681"/>
            <a:ext cx="5168436" cy="350514"/>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1">
                <a:ln>
                  <a:noFill/>
                </a:ln>
                <a:solidFill>
                  <a:srgbClr val="24235C"/>
                </a:solidFill>
                <a:effectLst/>
                <a:uLnTx/>
                <a:uFillTx/>
                <a:latin typeface="Meiryo UI"/>
                <a:ea typeface="Meiryo UI"/>
                <a:cs typeface="+mn-cs"/>
              </a:rPr>
              <a:t>デジタル</a:t>
            </a:r>
            <a:r>
              <a:rPr kumimoji="0" lang="ja-JP" altLang="en-US" sz="2000" b="0" i="0" u="none" strike="noStrike" kern="0" cap="none" spc="0" normalizeH="0" baseline="0" noProof="1">
                <a:ln>
                  <a:noFill/>
                </a:ln>
                <a:solidFill>
                  <a:srgbClr val="24235C"/>
                </a:solidFill>
                <a:effectLst/>
                <a:uLnTx/>
                <a:uFillTx/>
                <a:latin typeface="Meiryo UI"/>
                <a:ea typeface="Meiryo UI"/>
                <a:cs typeface="+mn-cs"/>
              </a:rPr>
              <a:t>基盤</a:t>
            </a:r>
            <a:r>
              <a:rPr kumimoji="0" lang="en-US" altLang="ja-JP" sz="2000" b="0" i="0" u="none" strike="noStrike" kern="0" cap="none" spc="0" normalizeH="0" baseline="0" noProof="1">
                <a:ln>
                  <a:noFill/>
                </a:ln>
                <a:solidFill>
                  <a:srgbClr val="24235C"/>
                </a:solidFill>
                <a:effectLst/>
                <a:uLnTx/>
                <a:uFillTx/>
                <a:latin typeface="Meiryo UI"/>
                <a:ea typeface="Meiryo UI"/>
                <a:cs typeface="+mn-cs"/>
              </a:rPr>
              <a:t>(</a:t>
            </a:r>
            <a:r>
              <a:rPr kumimoji="0" lang="ja-JP" altLang="en-US" sz="2000" b="0" i="0" u="none" strike="noStrike" kern="0" cap="none" spc="0" normalizeH="0" baseline="0" noProof="1">
                <a:ln>
                  <a:noFill/>
                </a:ln>
                <a:solidFill>
                  <a:srgbClr val="24235C"/>
                </a:solidFill>
                <a:effectLst/>
                <a:uLnTx/>
                <a:uFillTx/>
                <a:latin typeface="Meiryo UI"/>
                <a:ea typeface="Meiryo UI"/>
                <a:cs typeface="+mn-cs"/>
              </a:rPr>
              <a:t>フレームワーク、プラットフォーム</a:t>
            </a:r>
            <a:r>
              <a:rPr kumimoji="0" lang="en-US" altLang="ja-JP" sz="2000" b="0" i="0" u="none" strike="noStrike" kern="0" cap="none" spc="0" normalizeH="0" baseline="0" noProof="1">
                <a:ln>
                  <a:noFill/>
                </a:ln>
                <a:solidFill>
                  <a:srgbClr val="24235C"/>
                </a:solidFill>
                <a:effectLst/>
                <a:uLnTx/>
                <a:uFillTx/>
                <a:latin typeface="Meiryo UI"/>
                <a:ea typeface="Meiryo UI"/>
                <a:cs typeface="+mn-cs"/>
              </a:rPr>
              <a:t>)</a:t>
            </a:r>
          </a:p>
        </p:txBody>
      </p:sp>
      <p:sp>
        <p:nvSpPr>
          <p:cNvPr id="121" name="正方形/長方形 120">
            <a:extLst>
              <a:ext uri="{FF2B5EF4-FFF2-40B4-BE49-F238E27FC236}">
                <a16:creationId xmlns:a16="http://schemas.microsoft.com/office/drawing/2014/main" id="{D42B5C85-FF09-B975-67EA-485E219301CB}"/>
              </a:ext>
            </a:extLst>
          </p:cNvPr>
          <p:cNvSpPr/>
          <p:nvPr/>
        </p:nvSpPr>
        <p:spPr>
          <a:xfrm>
            <a:off x="1375774" y="1923428"/>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24235C"/>
                </a:solidFill>
                <a:effectLst/>
                <a:uLnTx/>
                <a:uFillTx/>
                <a:latin typeface="Meiryo UI"/>
                <a:ea typeface="Meiryo UI"/>
                <a:cs typeface="+mn-cs"/>
              </a:rPr>
              <a:t>政策戦略</a:t>
            </a:r>
            <a:endParaRPr kumimoji="0" lang="ja-JP" altLang="en-US" sz="1800" b="0" i="0" u="none" strike="noStrike" kern="0" cap="none" spc="0" normalizeH="0" baseline="0" noProof="0" dirty="0">
              <a:ln>
                <a:noFill/>
              </a:ln>
              <a:solidFill>
                <a:srgbClr val="24235C"/>
              </a:solidFill>
              <a:effectLst/>
              <a:uLnTx/>
              <a:uFillTx/>
              <a:latin typeface="Meiryo UI"/>
              <a:ea typeface="Meiryo UI"/>
              <a:cs typeface="+mn-cs"/>
            </a:endParaRPr>
          </a:p>
        </p:txBody>
      </p:sp>
      <p:sp>
        <p:nvSpPr>
          <p:cNvPr id="128" name="テキスト ボックス 127">
            <a:extLst>
              <a:ext uri="{FF2B5EF4-FFF2-40B4-BE49-F238E27FC236}">
                <a16:creationId xmlns:a16="http://schemas.microsoft.com/office/drawing/2014/main" id="{21A25065-54F1-0361-0EEE-D8C978897A85}"/>
              </a:ext>
            </a:extLst>
          </p:cNvPr>
          <p:cNvSpPr txBox="1"/>
          <p:nvPr/>
        </p:nvSpPr>
        <p:spPr>
          <a:xfrm>
            <a:off x="3451915" y="1985373"/>
            <a:ext cx="101502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ビジョン、スコープ</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29" name="正方形/長方形 128">
            <a:extLst>
              <a:ext uri="{FF2B5EF4-FFF2-40B4-BE49-F238E27FC236}">
                <a16:creationId xmlns:a16="http://schemas.microsoft.com/office/drawing/2014/main" id="{2430A3A8-F296-250F-6EA9-CF6F149F4CEF}"/>
              </a:ext>
            </a:extLst>
          </p:cNvPr>
          <p:cNvSpPr/>
          <p:nvPr/>
        </p:nvSpPr>
        <p:spPr>
          <a:xfrm>
            <a:off x="1375774" y="3237347"/>
            <a:ext cx="3832517" cy="349546"/>
          </a:xfrm>
          <a:prstGeom prst="rect">
            <a:avLst/>
          </a:prstGeom>
          <a:solidFill>
            <a:srgbClr val="7F99E5"/>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データスペース</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30" name="正方形/長方形 129">
            <a:extLst>
              <a:ext uri="{FF2B5EF4-FFF2-40B4-BE49-F238E27FC236}">
                <a16:creationId xmlns:a16="http://schemas.microsoft.com/office/drawing/2014/main" id="{0F247F9B-6577-24D2-D077-EA7F3BA3E8B1}"/>
              </a:ext>
            </a:extLst>
          </p:cNvPr>
          <p:cNvSpPr/>
          <p:nvPr/>
        </p:nvSpPr>
        <p:spPr>
          <a:xfrm>
            <a:off x="1384739" y="6377824"/>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24235C"/>
                </a:solidFill>
                <a:effectLst/>
                <a:uLnTx/>
                <a:uFillTx/>
                <a:latin typeface="Meiryo UI"/>
                <a:ea typeface="Meiryo UI"/>
                <a:cs typeface="+mn-cs"/>
              </a:rPr>
              <a:t>アセット </a:t>
            </a:r>
            <a:r>
              <a:rPr kumimoji="0" lang="en-US" altLang="ja-JP" sz="1800" b="0" i="0" u="none" strike="noStrike" kern="0" cap="none" spc="0" normalizeH="0" baseline="0" noProof="1">
                <a:ln>
                  <a:noFill/>
                </a:ln>
                <a:solidFill>
                  <a:srgbClr val="24235C"/>
                </a:solidFill>
                <a:effectLst/>
                <a:uLnTx/>
                <a:uFillTx/>
                <a:latin typeface="Meiryo UI"/>
                <a:ea typeface="Meiryo UI"/>
                <a:cs typeface="+mn-cs"/>
              </a:rPr>
              <a:t>(</a:t>
            </a:r>
            <a:r>
              <a:rPr kumimoji="0" lang="ja-JP" altLang="en-US" sz="1800" b="0" i="0" u="none" strike="noStrike" kern="0" cap="none" spc="0" normalizeH="0" baseline="0" noProof="1">
                <a:ln>
                  <a:noFill/>
                </a:ln>
                <a:solidFill>
                  <a:srgbClr val="24235C"/>
                </a:solidFill>
                <a:effectLst/>
                <a:uLnTx/>
                <a:uFillTx/>
                <a:latin typeface="Meiryo UI"/>
                <a:ea typeface="Meiryo UI"/>
                <a:cs typeface="+mn-cs"/>
              </a:rPr>
              <a:t>機器・システム</a:t>
            </a:r>
            <a:r>
              <a:rPr kumimoji="0" lang="en-US" altLang="ja-JP" sz="1800" b="0" i="0" u="none" strike="noStrike" kern="0" cap="none" spc="0" normalizeH="0" baseline="0" noProof="1">
                <a:ln>
                  <a:noFill/>
                </a:ln>
                <a:solidFill>
                  <a:srgbClr val="24235C"/>
                </a:solidFill>
                <a:effectLst/>
                <a:uLnTx/>
                <a:uFillTx/>
                <a:latin typeface="Meiryo UI"/>
                <a:ea typeface="Meiryo UI"/>
                <a:cs typeface="+mn-cs"/>
              </a:rPr>
              <a:t>)</a:t>
            </a:r>
            <a:endParaRPr kumimoji="0" lang="ja-JP" altLang="en-US" sz="1800" b="0" i="0" u="none" strike="noStrike" kern="0" cap="none" spc="0" normalizeH="0" baseline="0" noProof="0" dirty="0">
              <a:ln>
                <a:noFill/>
              </a:ln>
              <a:solidFill>
                <a:srgbClr val="24235C"/>
              </a:solidFill>
              <a:effectLst/>
              <a:uLnTx/>
              <a:uFillTx/>
              <a:latin typeface="Meiryo UI"/>
              <a:ea typeface="Meiryo UI"/>
              <a:cs typeface="+mn-cs"/>
            </a:endParaRPr>
          </a:p>
        </p:txBody>
      </p:sp>
      <p:sp>
        <p:nvSpPr>
          <p:cNvPr id="131" name="テキスト ボックス 130">
            <a:extLst>
              <a:ext uri="{FF2B5EF4-FFF2-40B4-BE49-F238E27FC236}">
                <a16:creationId xmlns:a16="http://schemas.microsoft.com/office/drawing/2014/main" id="{B2474CE9-77F3-4B29-7868-ACAA26C26240}"/>
              </a:ext>
            </a:extLst>
          </p:cNvPr>
          <p:cNvSpPr txBox="1"/>
          <p:nvPr/>
        </p:nvSpPr>
        <p:spPr>
          <a:xfrm>
            <a:off x="3649257" y="6357474"/>
            <a:ext cx="13949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1">
                <a:ln>
                  <a:noFill/>
                </a:ln>
                <a:solidFill>
                  <a:srgbClr val="24235C"/>
                </a:solidFill>
                <a:effectLst/>
                <a:uLnTx/>
                <a:uFillTx/>
                <a:latin typeface="Meiryo UI"/>
                <a:ea typeface="Meiryo UI"/>
                <a:cs typeface="+mn-cs"/>
              </a:rPr>
              <a:t>IoT</a:t>
            </a: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センサー、</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ハードウェア、ネットワーク</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32" name="テキスト ボックス 131">
            <a:extLst>
              <a:ext uri="{FF2B5EF4-FFF2-40B4-BE49-F238E27FC236}">
                <a16:creationId xmlns:a16="http://schemas.microsoft.com/office/drawing/2014/main" id="{ADA8E128-BAA4-06F8-D3BA-84EA43C5540C}"/>
              </a:ext>
            </a:extLst>
          </p:cNvPr>
          <p:cNvSpPr txBox="1"/>
          <p:nvPr/>
        </p:nvSpPr>
        <p:spPr>
          <a:xfrm>
            <a:off x="3841989" y="5841274"/>
            <a:ext cx="102303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ベース・レジストリ</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オープンデータ</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p:txBody>
      </p:sp>
      <p:sp>
        <p:nvSpPr>
          <p:cNvPr id="133" name="正方形/長方形 132">
            <a:extLst>
              <a:ext uri="{FF2B5EF4-FFF2-40B4-BE49-F238E27FC236}">
                <a16:creationId xmlns:a16="http://schemas.microsoft.com/office/drawing/2014/main" id="{3FF14090-0305-4E3E-2CC1-F788D04F634E}"/>
              </a:ext>
            </a:extLst>
          </p:cNvPr>
          <p:cNvSpPr/>
          <p:nvPr/>
        </p:nvSpPr>
        <p:spPr>
          <a:xfrm>
            <a:off x="1375774" y="2804454"/>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24235C"/>
                </a:solidFill>
                <a:effectLst/>
                <a:uLnTx/>
                <a:uFillTx/>
                <a:latin typeface="Meiryo UI"/>
                <a:ea typeface="Meiryo UI"/>
                <a:cs typeface="+mn-cs"/>
              </a:rPr>
              <a:t>ビジネス、機能</a:t>
            </a:r>
          </a:p>
        </p:txBody>
      </p:sp>
      <p:sp>
        <p:nvSpPr>
          <p:cNvPr id="134" name="テキスト ボックス 133">
            <a:extLst>
              <a:ext uri="{FF2B5EF4-FFF2-40B4-BE49-F238E27FC236}">
                <a16:creationId xmlns:a16="http://schemas.microsoft.com/office/drawing/2014/main" id="{E857CC29-2DC5-361D-05AE-1BAD991909F3}"/>
              </a:ext>
            </a:extLst>
          </p:cNvPr>
          <p:cNvSpPr txBox="1"/>
          <p:nvPr/>
        </p:nvSpPr>
        <p:spPr>
          <a:xfrm>
            <a:off x="3433013" y="2785104"/>
            <a:ext cx="12923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データスペースを使った</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サービス、ソリューション</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35" name="テキスト ボックス 134">
            <a:extLst>
              <a:ext uri="{FF2B5EF4-FFF2-40B4-BE49-F238E27FC236}">
                <a16:creationId xmlns:a16="http://schemas.microsoft.com/office/drawing/2014/main" id="{2AE0E146-D62C-99A4-3CD6-D09421B4451B}"/>
              </a:ext>
            </a:extLst>
          </p:cNvPr>
          <p:cNvSpPr txBox="1"/>
          <p:nvPr/>
        </p:nvSpPr>
        <p:spPr>
          <a:xfrm>
            <a:off x="3445488" y="2342672"/>
            <a:ext cx="13805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法律、規則、実施機関</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運営組織</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36" name="テキスト ボックス 135">
            <a:extLst>
              <a:ext uri="{FF2B5EF4-FFF2-40B4-BE49-F238E27FC236}">
                <a16:creationId xmlns:a16="http://schemas.microsoft.com/office/drawing/2014/main" id="{EB67CE35-AE78-CFB1-9071-CCB1B7BC5702}"/>
              </a:ext>
            </a:extLst>
          </p:cNvPr>
          <p:cNvSpPr txBox="1"/>
          <p:nvPr/>
        </p:nvSpPr>
        <p:spPr>
          <a:xfrm>
            <a:off x="3029974" y="3206203"/>
            <a:ext cx="182293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noProof="1">
                <a:solidFill>
                  <a:srgbClr val="FFFFFF"/>
                </a:solidFill>
                <a:latin typeface="Meiryo UI"/>
                <a:ea typeface="Meiryo UI"/>
              </a:rPr>
              <a:t>業界・分野横断の</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データスペース</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noProof="1">
                <a:solidFill>
                  <a:srgbClr val="FFFFFF"/>
                </a:solidFill>
                <a:latin typeface="Meiryo UI"/>
                <a:ea typeface="Meiryo UI"/>
              </a:rPr>
              <a:t>業界</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・分野ごとのデータスペース</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37" name="正方形/長方形 136">
            <a:extLst>
              <a:ext uri="{FF2B5EF4-FFF2-40B4-BE49-F238E27FC236}">
                <a16:creationId xmlns:a16="http://schemas.microsoft.com/office/drawing/2014/main" id="{470A83AE-04BA-5B97-ADF5-6522AF1A2D7E}"/>
              </a:ext>
            </a:extLst>
          </p:cNvPr>
          <p:cNvSpPr/>
          <p:nvPr/>
        </p:nvSpPr>
        <p:spPr>
          <a:xfrm>
            <a:off x="4081277" y="4162881"/>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開発環境</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38" name="正方形/長方形 137">
            <a:extLst>
              <a:ext uri="{FF2B5EF4-FFF2-40B4-BE49-F238E27FC236}">
                <a16:creationId xmlns:a16="http://schemas.microsoft.com/office/drawing/2014/main" id="{C4406964-4A59-0664-FF07-1C6AAAB0BEFB}"/>
              </a:ext>
            </a:extLst>
          </p:cNvPr>
          <p:cNvSpPr/>
          <p:nvPr/>
        </p:nvSpPr>
        <p:spPr>
          <a:xfrm>
            <a:off x="4081276" y="4662387"/>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データ活用</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39" name="正方形/長方形 138">
            <a:extLst>
              <a:ext uri="{FF2B5EF4-FFF2-40B4-BE49-F238E27FC236}">
                <a16:creationId xmlns:a16="http://schemas.microsoft.com/office/drawing/2014/main" id="{4D636689-1D19-2753-B0AB-AEA0840E97A5}"/>
              </a:ext>
            </a:extLst>
          </p:cNvPr>
          <p:cNvSpPr/>
          <p:nvPr/>
        </p:nvSpPr>
        <p:spPr>
          <a:xfrm>
            <a:off x="4081275" y="5164194"/>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ガイドライン</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22" name="正方形/長方形 121">
            <a:extLst>
              <a:ext uri="{FF2B5EF4-FFF2-40B4-BE49-F238E27FC236}">
                <a16:creationId xmlns:a16="http://schemas.microsoft.com/office/drawing/2014/main" id="{6E92939D-0CFD-B840-485E-BC81EC6E2038}"/>
              </a:ext>
            </a:extLst>
          </p:cNvPr>
          <p:cNvSpPr/>
          <p:nvPr/>
        </p:nvSpPr>
        <p:spPr>
          <a:xfrm>
            <a:off x="891680" y="4168187"/>
            <a:ext cx="3026505"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共通サービス</a:t>
            </a: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・ツール</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24" name="正方形/長方形 123">
            <a:extLst>
              <a:ext uri="{FF2B5EF4-FFF2-40B4-BE49-F238E27FC236}">
                <a16:creationId xmlns:a16="http://schemas.microsoft.com/office/drawing/2014/main" id="{3D6665EE-396B-9430-0D2A-8F5C2B192C3A}"/>
              </a:ext>
            </a:extLst>
          </p:cNvPr>
          <p:cNvSpPr/>
          <p:nvPr/>
        </p:nvSpPr>
        <p:spPr>
          <a:xfrm>
            <a:off x="891680" y="4662387"/>
            <a:ext cx="303493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共通機能</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5" name="テキスト ボックス 124">
            <a:extLst>
              <a:ext uri="{FF2B5EF4-FFF2-40B4-BE49-F238E27FC236}">
                <a16:creationId xmlns:a16="http://schemas.microsoft.com/office/drawing/2014/main" id="{ADDB5E0E-3FCD-F030-E51F-C88A4A90120F}"/>
              </a:ext>
            </a:extLst>
          </p:cNvPr>
          <p:cNvSpPr txBox="1"/>
          <p:nvPr/>
        </p:nvSpPr>
        <p:spPr>
          <a:xfrm>
            <a:off x="3086920" y="4637105"/>
            <a:ext cx="8611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コネクタ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アクセス制御</a:t>
            </a:r>
          </a:p>
        </p:txBody>
      </p:sp>
      <p:sp>
        <p:nvSpPr>
          <p:cNvPr id="126" name="テキスト ボックス 125">
            <a:extLst>
              <a:ext uri="{FF2B5EF4-FFF2-40B4-BE49-F238E27FC236}">
                <a16:creationId xmlns:a16="http://schemas.microsoft.com/office/drawing/2014/main" id="{472061A6-AF1B-1ED2-ECAF-5D1E6796A1F1}"/>
              </a:ext>
            </a:extLst>
          </p:cNvPr>
          <p:cNvSpPr txBox="1"/>
          <p:nvPr/>
        </p:nvSpPr>
        <p:spPr>
          <a:xfrm>
            <a:off x="3060122" y="4152893"/>
            <a:ext cx="85311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データ</a:t>
            </a: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カタログ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辞書、</a:t>
            </a: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ID</a:t>
            </a:r>
          </a:p>
        </p:txBody>
      </p:sp>
      <p:sp>
        <p:nvSpPr>
          <p:cNvPr id="123" name="正方形/長方形 122">
            <a:extLst>
              <a:ext uri="{FF2B5EF4-FFF2-40B4-BE49-F238E27FC236}">
                <a16:creationId xmlns:a16="http://schemas.microsoft.com/office/drawing/2014/main" id="{646802E9-0C48-232A-E97C-A03140A49844}"/>
              </a:ext>
            </a:extLst>
          </p:cNvPr>
          <p:cNvSpPr/>
          <p:nvPr/>
        </p:nvSpPr>
        <p:spPr>
          <a:xfrm>
            <a:off x="891680" y="5167741"/>
            <a:ext cx="303493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参照</a:t>
            </a: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モデル</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7" name="テキスト ボックス 126">
            <a:extLst>
              <a:ext uri="{FF2B5EF4-FFF2-40B4-BE49-F238E27FC236}">
                <a16:creationId xmlns:a16="http://schemas.microsoft.com/office/drawing/2014/main" id="{C268B4E7-A3AD-5BC7-DEF4-69DE24EE07DD}"/>
              </a:ext>
            </a:extLst>
          </p:cNvPr>
          <p:cNvSpPr txBox="1"/>
          <p:nvPr/>
        </p:nvSpPr>
        <p:spPr>
          <a:xfrm>
            <a:off x="2879121" y="5162420"/>
            <a:ext cx="11272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技術的なルール</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データモデル、語彙</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p:txBody>
      </p:sp>
      <p:sp>
        <p:nvSpPr>
          <p:cNvPr id="3" name="スライド番号プレースホルダー 1">
            <a:extLst>
              <a:ext uri="{FF2B5EF4-FFF2-40B4-BE49-F238E27FC236}">
                <a16:creationId xmlns:a16="http://schemas.microsoft.com/office/drawing/2014/main" id="{105D8E46-7435-6992-42B8-408318BF49E8}"/>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13</a:t>
            </a:fld>
            <a:endParaRPr lang="ja-JP" altLang="en-US" dirty="0"/>
          </a:p>
        </p:txBody>
      </p:sp>
      <p:sp>
        <p:nvSpPr>
          <p:cNvPr id="2" name="テキスト ボックス 1">
            <a:extLst>
              <a:ext uri="{FF2B5EF4-FFF2-40B4-BE49-F238E27FC236}">
                <a16:creationId xmlns:a16="http://schemas.microsoft.com/office/drawing/2014/main" id="{8001F525-BED1-959E-E8C0-8D667A818D74}"/>
              </a:ext>
            </a:extLst>
          </p:cNvPr>
          <p:cNvSpPr txBox="1"/>
          <p:nvPr/>
        </p:nvSpPr>
        <p:spPr>
          <a:xfrm>
            <a:off x="7220243" y="6041329"/>
            <a:ext cx="3881191" cy="276999"/>
          </a:xfrm>
          <a:prstGeom prst="rect">
            <a:avLst/>
          </a:prstGeom>
          <a:noFill/>
        </p:spPr>
        <p:txBody>
          <a:bodyPr wrap="none" rtlCol="0">
            <a:spAutoFit/>
          </a:bodyPr>
          <a:lstStyle/>
          <a:p>
            <a:r>
              <a:rPr kumimoji="1" lang="en-US" altLang="ja-JP" sz="1200" dirty="0"/>
              <a:t>※</a:t>
            </a:r>
            <a:r>
              <a:rPr kumimoji="1" lang="ja-JP" altLang="en-US" sz="1200" dirty="0"/>
              <a:t>デジタル社会の実現に向けた重点計画で連携強化と記載</a:t>
            </a:r>
          </a:p>
        </p:txBody>
      </p:sp>
      <p:cxnSp>
        <p:nvCxnSpPr>
          <p:cNvPr id="5" name="直線コネクタ 4">
            <a:extLst>
              <a:ext uri="{FF2B5EF4-FFF2-40B4-BE49-F238E27FC236}">
                <a16:creationId xmlns:a16="http://schemas.microsoft.com/office/drawing/2014/main" id="{9B8429F3-9F55-C97B-F444-05755BD69F09}"/>
              </a:ext>
            </a:extLst>
          </p:cNvPr>
          <p:cNvCxnSpPr/>
          <p:nvPr/>
        </p:nvCxnSpPr>
        <p:spPr>
          <a:xfrm>
            <a:off x="5235394" y="1923428"/>
            <a:ext cx="2002987" cy="1404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55D61D50-9FAC-F11C-D2F7-EDA23ACE0BBE}"/>
              </a:ext>
            </a:extLst>
          </p:cNvPr>
          <p:cNvCxnSpPr>
            <a:cxnSpLocks/>
          </p:cNvCxnSpPr>
          <p:nvPr/>
        </p:nvCxnSpPr>
        <p:spPr>
          <a:xfrm flipV="1">
            <a:off x="5217256" y="5943588"/>
            <a:ext cx="2002987" cy="7837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51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6453" y="207074"/>
            <a:ext cx="8063871" cy="676276"/>
          </a:xfrm>
        </p:spPr>
        <p:txBody>
          <a:bodyPr/>
          <a:lstStyle/>
          <a:p>
            <a:r>
              <a:rPr lang="ja-JP" altLang="en-US" dirty="0"/>
              <a:t>データスペースの対象領域</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graphicFrame>
        <p:nvGraphicFramePr>
          <p:cNvPr id="10" name="表 9">
            <a:extLst>
              <a:ext uri="{FF2B5EF4-FFF2-40B4-BE49-F238E27FC236}">
                <a16:creationId xmlns:a16="http://schemas.microsoft.com/office/drawing/2014/main" id="{FEA45388-31FA-2D72-41D6-32A25BAB5BDF}"/>
              </a:ext>
            </a:extLst>
          </p:cNvPr>
          <p:cNvGraphicFramePr>
            <a:graphicFrameLocks noGrp="1"/>
          </p:cNvGraphicFramePr>
          <p:nvPr>
            <p:extLst>
              <p:ext uri="{D42A27DB-BD31-4B8C-83A1-F6EECF244321}">
                <p14:modId xmlns:p14="http://schemas.microsoft.com/office/powerpoint/2010/main" val="168843438"/>
              </p:ext>
            </p:extLst>
          </p:nvPr>
        </p:nvGraphicFramePr>
        <p:xfrm>
          <a:off x="5715000" y="1514759"/>
          <a:ext cx="6212265" cy="4821330"/>
        </p:xfrm>
        <a:graphic>
          <a:graphicData uri="http://schemas.openxmlformats.org/drawingml/2006/table">
            <a:tbl>
              <a:tblPr/>
              <a:tblGrid>
                <a:gridCol w="2479249">
                  <a:extLst>
                    <a:ext uri="{9D8B030D-6E8A-4147-A177-3AD203B41FA5}">
                      <a16:colId xmlns:a16="http://schemas.microsoft.com/office/drawing/2014/main" val="2062081457"/>
                    </a:ext>
                  </a:extLst>
                </a:gridCol>
                <a:gridCol w="1858107">
                  <a:extLst>
                    <a:ext uri="{9D8B030D-6E8A-4147-A177-3AD203B41FA5}">
                      <a16:colId xmlns:a16="http://schemas.microsoft.com/office/drawing/2014/main" val="2495105063"/>
                    </a:ext>
                  </a:extLst>
                </a:gridCol>
                <a:gridCol w="1874909">
                  <a:extLst>
                    <a:ext uri="{9D8B030D-6E8A-4147-A177-3AD203B41FA5}">
                      <a16:colId xmlns:a16="http://schemas.microsoft.com/office/drawing/2014/main" val="3863403908"/>
                    </a:ext>
                  </a:extLst>
                </a:gridCol>
              </a:tblGrid>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u="none" strike="noStrike" dirty="0">
                          <a:solidFill>
                            <a:schemeClr val="bg1"/>
                          </a:solidFill>
                          <a:effectLst/>
                          <a:latin typeface="+mn-ea"/>
                          <a:ea typeface="+mn-ea"/>
                        </a:rPr>
                        <a:t>日本標準産業　大分類　</a:t>
                      </a:r>
                      <a:endParaRPr lang="ja-JP" altLang="en-US" sz="1200" b="0" i="0" u="none" strike="noStrike" dirty="0">
                        <a:solidFill>
                          <a:schemeClr val="bg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u="none" strike="noStrike" dirty="0">
                          <a:solidFill>
                            <a:schemeClr val="bg1"/>
                          </a:solidFill>
                          <a:effectLst/>
                          <a:latin typeface="+mn-ea"/>
                          <a:ea typeface="+mn-ea"/>
                        </a:rPr>
                        <a:t>EU</a:t>
                      </a:r>
                      <a:endParaRPr lang="ja-JP" altLang="en-US" sz="1200" b="0" i="0" u="none" strike="noStrike" dirty="0">
                        <a:solidFill>
                          <a:schemeClr val="bg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i="0" u="none" strike="noStrike" dirty="0">
                          <a:solidFill>
                            <a:schemeClr val="bg1"/>
                          </a:solidFill>
                          <a:effectLst/>
                          <a:latin typeface="+mn-ea"/>
                          <a:ea typeface="+mn-ea"/>
                        </a:rPr>
                        <a:t>日本</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41667929"/>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A </a:t>
                      </a:r>
                      <a:r>
                        <a:rPr lang="ja-JP" altLang="en-US" sz="1200" u="none" strike="noStrike" dirty="0">
                          <a:effectLst/>
                          <a:latin typeface="+mn-ea"/>
                          <a:ea typeface="+mn-ea"/>
                        </a:rPr>
                        <a:t>農業，林業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農業</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u="none" strike="noStrike" kern="1200" dirty="0">
                          <a:solidFill>
                            <a:schemeClr val="tx1"/>
                          </a:solidFill>
                          <a:effectLst/>
                          <a:latin typeface="+mn-ea"/>
                          <a:ea typeface="Meiryo UI"/>
                          <a:cs typeface="+mn-cs"/>
                        </a:rPr>
                        <a:t>準公共（農業）</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5863906"/>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B </a:t>
                      </a:r>
                      <a:r>
                        <a:rPr lang="ja-JP" altLang="en-US" sz="1200" u="none" strike="noStrike" dirty="0">
                          <a:effectLst/>
                          <a:latin typeface="+mn-ea"/>
                          <a:ea typeface="+mn-ea"/>
                        </a:rPr>
                        <a:t>漁業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漁業</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93578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C </a:t>
                      </a:r>
                      <a:r>
                        <a:rPr lang="zh-TW" altLang="en-US" sz="1200" u="none" strike="noStrike" dirty="0">
                          <a:effectLst/>
                          <a:latin typeface="+mn-ea"/>
                          <a:ea typeface="+mn-ea"/>
                        </a:rPr>
                        <a:t>鉱業，採石業，砂利採取業 </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2892669"/>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D </a:t>
                      </a:r>
                      <a:r>
                        <a:rPr lang="ja-JP" altLang="en-US" sz="1200" u="none" strike="noStrike" dirty="0">
                          <a:effectLst/>
                          <a:latin typeface="+mn-ea"/>
                          <a:ea typeface="+mn-ea"/>
                        </a:rPr>
                        <a:t>建設業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建設</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スマートビル、地下埋設物</a:t>
                      </a:r>
                      <a:endParaRPr lang="en-US" altLang="ja-JP" sz="1200" b="0" u="none" strike="noStrike" dirty="0">
                        <a:solidFill>
                          <a:schemeClr val="tx1"/>
                        </a:solidFill>
                        <a:effectLst/>
                        <a:latin typeface="+mn-ea"/>
                        <a:ea typeface="+mn-ea"/>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n-ea"/>
                          <a:ea typeface="Meiryo UI"/>
                          <a:cs typeface="+mn-cs"/>
                        </a:rPr>
                        <a:t>国土交通</a:t>
                      </a:r>
                      <a:r>
                        <a:rPr kumimoji="1" lang="en-US" altLang="ja-JP" sz="1200" b="0" i="0" u="none" strike="noStrike" kern="1200" dirty="0">
                          <a:solidFill>
                            <a:schemeClr val="tx1"/>
                          </a:solidFill>
                          <a:effectLst/>
                          <a:latin typeface="+mn-ea"/>
                          <a:ea typeface="Meiryo UI"/>
                          <a:cs typeface="+mn-cs"/>
                        </a:rPr>
                        <a:t>PF</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8843352"/>
                  </a:ext>
                </a:extLst>
              </a:tr>
              <a:tr h="258030">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solidFill>
                            <a:schemeClr val="tx1"/>
                          </a:solidFill>
                          <a:effectLst/>
                          <a:latin typeface="+mn-ea"/>
                          <a:ea typeface="+mn-ea"/>
                        </a:rPr>
                        <a:t>E </a:t>
                      </a:r>
                      <a:r>
                        <a:rPr lang="ja-JP" altLang="en-US" sz="1200" u="none" strike="noStrike" dirty="0">
                          <a:solidFill>
                            <a:schemeClr val="tx1"/>
                          </a:solidFill>
                          <a:effectLst/>
                          <a:latin typeface="+mn-ea"/>
                          <a:ea typeface="+mn-ea"/>
                        </a:rPr>
                        <a:t>製造業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産業・工業、</a:t>
                      </a:r>
                      <a:r>
                        <a:rPr lang="ja-JP" altLang="en-US" sz="1200" b="0" i="0" u="none" strike="noStrike" dirty="0">
                          <a:solidFill>
                            <a:schemeClr val="tx1"/>
                          </a:solidFill>
                          <a:effectLst/>
                          <a:latin typeface="+mn-ea"/>
                          <a:ea typeface="+mn-ea"/>
                        </a:rPr>
                        <a:t>モビリティ</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企業間取引、蓄電池</a:t>
                      </a:r>
                      <a:endParaRPr lang="en-US" altLang="ja-JP" sz="1200" b="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782994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F </a:t>
                      </a:r>
                      <a:r>
                        <a:rPr lang="ja-JP" altLang="en-US" sz="1200" u="none" strike="noStrike" dirty="0">
                          <a:effectLst/>
                          <a:latin typeface="+mn-ea"/>
                          <a:ea typeface="+mn-ea"/>
                        </a:rPr>
                        <a:t>電気・ガス・熱供給・水道業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エネルギ</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i="0" u="none" strike="noStrike" dirty="0">
                          <a:solidFill>
                            <a:schemeClr val="tx1"/>
                          </a:solidFill>
                          <a:effectLst/>
                          <a:latin typeface="+mn-ea"/>
                          <a:ea typeface="+mn-ea"/>
                        </a:rPr>
                        <a:t>水道</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6875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G </a:t>
                      </a:r>
                      <a:r>
                        <a:rPr lang="ja-JP" altLang="en-US" sz="1200" u="none" strike="noStrike" dirty="0">
                          <a:effectLst/>
                          <a:latin typeface="+mn-ea"/>
                          <a:ea typeface="+mn-ea"/>
                        </a:rPr>
                        <a:t>情報通信業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メディア</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95078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H </a:t>
                      </a:r>
                      <a:r>
                        <a:rPr lang="zh-TW" altLang="en-US" sz="1200" u="none" strike="noStrike" dirty="0">
                          <a:effectLst/>
                          <a:latin typeface="+mn-ea"/>
                          <a:ea typeface="+mn-ea"/>
                        </a:rPr>
                        <a:t>運輸業，郵便業</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US" altLang="ja-JP" sz="1200" b="0" u="none" strike="noStrike" kern="1200" dirty="0">
                          <a:solidFill>
                            <a:schemeClr val="tx1"/>
                          </a:solidFill>
                          <a:effectLst/>
                          <a:latin typeface="+mn-ea"/>
                          <a:ea typeface="Meiryo UI"/>
                          <a:cs typeface="+mn-cs"/>
                        </a:rPr>
                        <a:t>EDS</a:t>
                      </a:r>
                      <a:r>
                        <a:rPr kumimoji="1" lang="ja-JP" altLang="en-US" sz="1200" b="0" u="none" strike="noStrike" kern="1200" dirty="0">
                          <a:solidFill>
                            <a:schemeClr val="tx1"/>
                          </a:solidFill>
                          <a:effectLst/>
                          <a:latin typeface="+mn-ea"/>
                          <a:ea typeface="Meiryo UI"/>
                          <a:cs typeface="+mn-cs"/>
                        </a:rPr>
                        <a:t>鉄道、モビリティ、</a:t>
                      </a:r>
                      <a:endParaRPr kumimoji="1" lang="en-US" altLang="ja-JP" sz="1200" b="0" u="none" strike="noStrike" kern="1200" dirty="0">
                        <a:solidFill>
                          <a:schemeClr val="tx1"/>
                        </a:solidFill>
                        <a:effectLst/>
                        <a:latin typeface="+mn-ea"/>
                        <a:ea typeface="Meiryo UI"/>
                        <a:cs typeface="+mn-cs"/>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u="none" strike="noStrike" kern="1200" dirty="0">
                          <a:solidFill>
                            <a:schemeClr val="tx1"/>
                          </a:solidFill>
                          <a:effectLst/>
                          <a:latin typeface="+mn-ea"/>
                          <a:ea typeface="Meiryo UI"/>
                          <a:cs typeface="+mn-cs"/>
                        </a:rPr>
                        <a:t>航空、</a:t>
                      </a:r>
                      <a:r>
                        <a:rPr lang="ja-JP" altLang="en-US" sz="1200" b="0" u="none" strike="noStrike" dirty="0">
                          <a:solidFill>
                            <a:schemeClr val="tx1"/>
                          </a:solidFill>
                          <a:effectLst/>
                          <a:latin typeface="+mn-ea"/>
                          <a:ea typeface="+mn-ea"/>
                        </a:rPr>
                        <a:t>海運</a:t>
                      </a:r>
                      <a:endParaRPr lang="en-US" altLang="ja-JP" sz="1200" b="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自律移動ロボット</a:t>
                      </a:r>
                      <a:endParaRPr lang="en-US" altLang="ja-JP" sz="1200" b="0" u="none" strike="noStrike" dirty="0">
                        <a:solidFill>
                          <a:schemeClr val="tx1"/>
                        </a:solidFill>
                        <a:effectLst/>
                        <a:latin typeface="+mn-ea"/>
                        <a:ea typeface="+mn-ea"/>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u="none" strike="noStrike" kern="1200" dirty="0">
                          <a:solidFill>
                            <a:schemeClr val="tx1"/>
                          </a:solidFill>
                          <a:effectLst/>
                          <a:latin typeface="+mn-ea"/>
                          <a:ea typeface="Meiryo UI"/>
                          <a:cs typeface="+mn-cs"/>
                        </a:rPr>
                        <a:t>モビリティ（サービス）</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095561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I </a:t>
                      </a:r>
                      <a:r>
                        <a:rPr lang="ja-JP" altLang="en-US" sz="1200" u="none" strike="noStrike" dirty="0">
                          <a:effectLst/>
                          <a:latin typeface="+mn-ea"/>
                          <a:ea typeface="+mn-ea"/>
                        </a:rPr>
                        <a:t>卸売業，小売業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165544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J </a:t>
                      </a:r>
                      <a:r>
                        <a:rPr lang="zh-TW" altLang="en-US" sz="1200" u="none" strike="noStrike" dirty="0">
                          <a:effectLst/>
                          <a:latin typeface="+mn-ea"/>
                          <a:ea typeface="+mn-ea"/>
                        </a:rPr>
                        <a:t>金融業，保険業 </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金融</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金融</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274829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K </a:t>
                      </a:r>
                      <a:r>
                        <a:rPr lang="zh-TW" altLang="en-US" sz="1200" u="none" strike="noStrike" dirty="0">
                          <a:effectLst/>
                          <a:latin typeface="+mn-ea"/>
                          <a:ea typeface="+mn-ea"/>
                        </a:rPr>
                        <a:t>不動産業，物品賃貸業 </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n-ea"/>
                          <a:ea typeface="Meiryo UI"/>
                          <a:cs typeface="+mn-cs"/>
                        </a:rPr>
                        <a:t>国土交通</a:t>
                      </a:r>
                      <a:r>
                        <a:rPr kumimoji="1" lang="en-US" altLang="ja-JP" sz="1200" b="0" i="0" u="none" strike="noStrike" kern="1200" dirty="0">
                          <a:solidFill>
                            <a:schemeClr val="tx1"/>
                          </a:solidFill>
                          <a:effectLst/>
                          <a:latin typeface="+mn-ea"/>
                          <a:ea typeface="Meiryo UI"/>
                          <a:cs typeface="+mn-cs"/>
                        </a:rPr>
                        <a:t>PF</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984573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L </a:t>
                      </a:r>
                      <a:r>
                        <a:rPr lang="ja-JP" altLang="en-US" sz="1200" u="none" strike="noStrike" dirty="0">
                          <a:effectLst/>
                          <a:latin typeface="+mn-ea"/>
                          <a:ea typeface="+mn-ea"/>
                        </a:rPr>
                        <a:t>学術研究，専門・技術サービス業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i="0" u="none" strike="noStrike" dirty="0">
                          <a:solidFill>
                            <a:schemeClr val="tx1"/>
                          </a:solidFill>
                          <a:effectLst/>
                          <a:latin typeface="+mn-ea"/>
                          <a:ea typeface="+mn-ea"/>
                        </a:rPr>
                        <a:t>文化遺産</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837920"/>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M </a:t>
                      </a:r>
                      <a:r>
                        <a:rPr lang="ja-JP" altLang="en-US" sz="1200" u="none" strike="noStrike" dirty="0">
                          <a:effectLst/>
                          <a:latin typeface="+mn-ea"/>
                          <a:ea typeface="+mn-ea"/>
                        </a:rPr>
                        <a:t>宿泊業，飲食サービス業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ツーリズム</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7847578"/>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N </a:t>
                      </a:r>
                      <a:r>
                        <a:rPr lang="ja-JP" altLang="en-US" sz="1200" u="none" strike="noStrike" dirty="0">
                          <a:effectLst/>
                          <a:latin typeface="+mn-ea"/>
                          <a:ea typeface="+mn-ea"/>
                        </a:rPr>
                        <a:t>生活関連サービス業，娯楽業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ツーリズム</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ap="flat" cmpd="sng" algn="ctr">
                      <a:solidFill>
                        <a:srgbClr val="2423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897397"/>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O </a:t>
                      </a:r>
                      <a:r>
                        <a:rPr lang="ja-JP" altLang="en-US" sz="1200" u="none" strike="noStrike" dirty="0">
                          <a:effectLst/>
                          <a:latin typeface="+mn-ea"/>
                          <a:ea typeface="+mn-ea"/>
                        </a:rPr>
                        <a:t>教育，学習支援業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i="0" u="none" strike="noStrike" dirty="0">
                          <a:solidFill>
                            <a:schemeClr val="tx1"/>
                          </a:solidFill>
                          <a:effectLst/>
                          <a:latin typeface="+mn-ea"/>
                          <a:ea typeface="+mn-ea"/>
                        </a:rPr>
                        <a:t>スキル</a:t>
                      </a: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準公共（教育）</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7920954"/>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P </a:t>
                      </a:r>
                      <a:r>
                        <a:rPr lang="ja-JP" altLang="en-US" sz="1200" u="none" strike="noStrike" dirty="0">
                          <a:effectLst/>
                          <a:latin typeface="+mn-ea"/>
                          <a:ea typeface="+mn-ea"/>
                        </a:rPr>
                        <a:t>医療，福祉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ヘルス</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準公共（医療）</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6120504"/>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Q </a:t>
                      </a:r>
                      <a:r>
                        <a:rPr lang="ja-JP" altLang="en-US" sz="1200" u="none" strike="noStrike" dirty="0">
                          <a:effectLst/>
                          <a:latin typeface="+mn-ea"/>
                          <a:ea typeface="+mn-ea"/>
                        </a:rPr>
                        <a:t>複合サービス事業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スマートコミュニティ</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準公共（スマートシティ）</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3301497"/>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R </a:t>
                      </a:r>
                      <a:r>
                        <a:rPr lang="ja-JP" altLang="en-US" sz="1200" u="none" strike="noStrike" dirty="0">
                          <a:effectLst/>
                          <a:latin typeface="+mn-ea"/>
                          <a:ea typeface="+mn-ea"/>
                        </a:rPr>
                        <a:t>サービス業（他に分類されないもの）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ap="flat" cmpd="sng" algn="ctr">
                      <a:solidFill>
                        <a:srgbClr val="24235C"/>
                      </a:solidFill>
                      <a:prstDash val="solid"/>
                      <a:round/>
                      <a:headEnd type="none" w="med" len="med"/>
                      <a:tailEnd type="none" w="med" len="med"/>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541548"/>
                  </a:ext>
                </a:extLst>
              </a:tr>
              <a:tr h="317998">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S </a:t>
                      </a:r>
                      <a:r>
                        <a:rPr lang="ja-JP" altLang="en-US" sz="1200" u="none" strike="noStrike" dirty="0">
                          <a:effectLst/>
                          <a:latin typeface="+mn-ea"/>
                          <a:ea typeface="+mn-ea"/>
                        </a:rPr>
                        <a:t>公務（他に分類されるものを除く）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行政、</a:t>
                      </a:r>
                      <a:endParaRPr lang="en-US" altLang="ja-JP" sz="1200" b="0" u="none" strike="noStrike" dirty="0">
                        <a:solidFill>
                          <a:schemeClr val="tx1"/>
                        </a:solidFill>
                        <a:effectLst/>
                        <a:latin typeface="+mn-ea"/>
                        <a:ea typeface="+mn-ea"/>
                      </a:endParaRPr>
                    </a:p>
                    <a:p>
                      <a:pPr algn="l" fontAlgn="b"/>
                      <a:r>
                        <a:rPr lang="ja-JP" altLang="en-US" sz="1200" b="0" u="none" strike="noStrike" dirty="0">
                          <a:solidFill>
                            <a:schemeClr val="tx1"/>
                          </a:solidFill>
                          <a:effectLst/>
                          <a:latin typeface="+mn-ea"/>
                          <a:ea typeface="+mn-ea"/>
                        </a:rPr>
                        <a:t>行政</a:t>
                      </a:r>
                      <a:r>
                        <a:rPr lang="en-US" altLang="ja-JP" sz="1200" b="0" u="none" strike="noStrike" dirty="0">
                          <a:solidFill>
                            <a:schemeClr val="tx1"/>
                          </a:solidFill>
                          <a:effectLst/>
                          <a:latin typeface="+mn-ea"/>
                          <a:ea typeface="+mn-ea"/>
                        </a:rPr>
                        <a:t>(</a:t>
                      </a:r>
                      <a:r>
                        <a:rPr lang="ja-JP" altLang="en-US" sz="1200" b="0" u="none" strike="noStrike" dirty="0">
                          <a:solidFill>
                            <a:schemeClr val="tx1"/>
                          </a:solidFill>
                          <a:effectLst/>
                          <a:latin typeface="+mn-ea"/>
                          <a:ea typeface="+mn-ea"/>
                        </a:rPr>
                        <a:t>法、調達、安全</a:t>
                      </a:r>
                      <a:r>
                        <a:rPr lang="en-US" altLang="ja-JP" sz="1200" b="0" u="none" strike="noStrike" dirty="0">
                          <a:solidFill>
                            <a:schemeClr val="tx1"/>
                          </a:solidFill>
                          <a:effectLst/>
                          <a:latin typeface="+mn-ea"/>
                          <a:ea typeface="+mn-ea"/>
                        </a:rPr>
                        <a:t>)</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公的個人認証</a:t>
                      </a:r>
                      <a:endParaRPr lang="en-US" altLang="ja-JP" sz="1200" b="0" u="none" strike="noStrike" dirty="0">
                        <a:solidFill>
                          <a:schemeClr val="tx1"/>
                        </a:solidFill>
                        <a:effectLst/>
                        <a:latin typeface="+mn-ea"/>
                        <a:ea typeface="+mn-ea"/>
                      </a:endParaRPr>
                    </a:p>
                    <a:p>
                      <a:pPr algn="l" fontAlgn="b"/>
                      <a:r>
                        <a:rPr kumimoji="1" lang="ja-JP" altLang="en-US" sz="1200" b="0" u="none" strike="noStrike" kern="1200" dirty="0">
                          <a:solidFill>
                            <a:schemeClr val="tx1"/>
                          </a:solidFill>
                          <a:effectLst/>
                          <a:latin typeface="+mn-ea"/>
                          <a:ea typeface="Meiryo UI"/>
                          <a:cs typeface="+mn-cs"/>
                        </a:rPr>
                        <a:t>公共サービスメッシュ</a:t>
                      </a:r>
                      <a:endParaRPr kumimoji="1" lang="en-US" altLang="ja-JP" sz="1200" b="0" u="none" strike="noStrike" kern="1200" dirty="0">
                        <a:solidFill>
                          <a:schemeClr val="tx1"/>
                        </a:solidFill>
                        <a:effectLst/>
                        <a:latin typeface="+mn-ea"/>
                        <a:ea typeface="Meiryo UI"/>
                        <a:cs typeface="+mn-cs"/>
                      </a:endParaRPr>
                    </a:p>
                    <a:p>
                      <a:pPr algn="l" fontAlgn="b"/>
                      <a:r>
                        <a:rPr kumimoji="1" lang="ja-JP" altLang="en-US" sz="1200" b="0" i="0" u="none" strike="noStrike" kern="1200" dirty="0">
                          <a:solidFill>
                            <a:schemeClr val="tx1"/>
                          </a:solidFill>
                          <a:effectLst/>
                          <a:latin typeface="+mn-ea"/>
                          <a:ea typeface="Meiryo UI"/>
                          <a:cs typeface="+mn-cs"/>
                        </a:rPr>
                        <a:t>準公共（防災）</a:t>
                      </a:r>
                      <a:endParaRPr kumimoji="1" lang="en-US" altLang="ja-JP"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3270023"/>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T </a:t>
                      </a:r>
                      <a:r>
                        <a:rPr lang="ja-JP" altLang="en-US" sz="1200" u="none" strike="noStrike" dirty="0">
                          <a:effectLst/>
                          <a:latin typeface="+mn-ea"/>
                          <a:ea typeface="+mn-ea"/>
                        </a:rPr>
                        <a:t>分類不能の産業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グリーンディール</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CFP</a:t>
                      </a:r>
                      <a:r>
                        <a:rPr lang="ja-JP" altLang="en-US" sz="1200" b="0" u="none" strike="noStrike" dirty="0">
                          <a:solidFill>
                            <a:schemeClr val="tx1"/>
                          </a:solidFill>
                          <a:effectLst/>
                          <a:latin typeface="+mn-ea"/>
                          <a:ea typeface="+mn-ea"/>
                        </a:rPr>
                        <a:t>　カーボンフットプリント</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135855"/>
                  </a:ext>
                </a:extLst>
              </a:tr>
            </a:tbl>
          </a:graphicData>
        </a:graphic>
      </p:graphicFrame>
      <p:sp>
        <p:nvSpPr>
          <p:cNvPr id="13" name="テキスト ボックス 12">
            <a:extLst>
              <a:ext uri="{FF2B5EF4-FFF2-40B4-BE49-F238E27FC236}">
                <a16:creationId xmlns:a16="http://schemas.microsoft.com/office/drawing/2014/main" id="{931B9DAD-D4B8-0209-DF96-99B9AFABCA92}"/>
              </a:ext>
            </a:extLst>
          </p:cNvPr>
          <p:cNvSpPr txBox="1"/>
          <p:nvPr/>
        </p:nvSpPr>
        <p:spPr>
          <a:xfrm>
            <a:off x="332565" y="1280191"/>
            <a:ext cx="538243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■社会の幅広い分野でデータスペースが</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推進されている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■日本は、データスペースと呼んでいないが、</a:t>
            </a: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準公共プロジェクトなどデータスペースに</a:t>
            </a: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類似の取り組みが数多く行われている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C1A0445D-811D-7474-D868-48BC772669EC}"/>
              </a:ext>
            </a:extLst>
          </p:cNvPr>
          <p:cNvSpPr txBox="1"/>
          <p:nvPr/>
        </p:nvSpPr>
        <p:spPr>
          <a:xfrm>
            <a:off x="7567749" y="6336089"/>
            <a:ext cx="378822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EDS:</a:t>
            </a:r>
            <a:r>
              <a:rPr lang="ja-JP" altLang="en-US" sz="1100" noProof="1">
                <a:solidFill>
                  <a:prstClr val="black"/>
                </a:solidFill>
                <a:latin typeface="Meiryo UI"/>
                <a:ea typeface="Meiryo UI"/>
              </a:rPr>
              <a:t>欧州のデータ戦略で推進される</a:t>
            </a: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Europe</a:t>
            </a:r>
            <a:r>
              <a:rPr kumimoji="1" lang="ja-JP" altLang="en-US" sz="1100" b="0" i="0" u="none" strike="noStrike" kern="1200" cap="none" spc="0" normalizeH="0" baseline="0" noProof="1">
                <a:ln>
                  <a:noFill/>
                </a:ln>
                <a:solidFill>
                  <a:prstClr val="black"/>
                </a:solidFill>
                <a:effectLst/>
                <a:uLnTx/>
                <a:uFillTx/>
                <a:latin typeface="Meiryo UI"/>
                <a:ea typeface="Meiryo UI"/>
                <a:cs typeface="+mn-cs"/>
              </a:rPr>
              <a:t> </a:t>
            </a: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Data</a:t>
            </a:r>
            <a:r>
              <a:rPr kumimoji="1" lang="ja-JP" altLang="en-US" sz="1100" b="0" i="0" u="none" strike="noStrike" kern="1200" cap="none" spc="0" normalizeH="0" baseline="0" noProof="1">
                <a:ln>
                  <a:noFill/>
                </a:ln>
                <a:solidFill>
                  <a:prstClr val="black"/>
                </a:solidFill>
                <a:effectLst/>
                <a:uLnTx/>
                <a:uFillTx/>
                <a:latin typeface="Meiryo UI"/>
                <a:ea typeface="Meiryo UI"/>
                <a:cs typeface="+mn-cs"/>
              </a:rPr>
              <a:t> </a:t>
            </a: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Space</a:t>
            </a: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5F75FECF-DC2B-4E52-31D3-3017C6B9B692}"/>
              </a:ext>
            </a:extLst>
          </p:cNvPr>
          <p:cNvSpPr txBox="1"/>
          <p:nvPr/>
        </p:nvSpPr>
        <p:spPr>
          <a:xfrm>
            <a:off x="567023" y="2318017"/>
            <a:ext cx="491937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各分野で、単独もしくは複数のプロジェクトが進められており、機能や地域を限定したデータスペースも多い。</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98154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233702"/>
            <a:ext cx="10732181" cy="676276"/>
          </a:xfrm>
        </p:spPr>
        <p:txBody>
          <a:bodyPr/>
          <a:lstStyle/>
          <a:p>
            <a:r>
              <a:rPr kumimoji="1" lang="ja-JP" altLang="en-US" dirty="0"/>
              <a:t>国内事例① スーパーシティ構想</a:t>
            </a:r>
            <a:r>
              <a:rPr kumimoji="1" lang="en-US" altLang="ja-JP" sz="2800" dirty="0"/>
              <a:t>(</a:t>
            </a:r>
            <a:r>
              <a:rPr kumimoji="1" lang="ja-JP" altLang="en-US" sz="2800" dirty="0"/>
              <a:t>大阪府</a:t>
            </a:r>
            <a:r>
              <a:rPr kumimoji="1" lang="en-US" altLang="ja-JP" sz="2800" dirty="0"/>
              <a:t>)</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335845" y="2349501"/>
            <a:ext cx="5602376"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背景</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b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b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大阪府内の市町村間での財政・人材・ノウハウ等の制約から</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データ利活用に対する取組格差が存在した。</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全ての府民が先進的なデジタルサービスを享受できる社会を目指す</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取組</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2022</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年度より大阪府が主体となり、</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ID</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共有を可能にする</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ルール等を作成</a:t>
            </a:r>
            <a:endParaRPr lang="en-US" altLang="ja-JP" sz="1600" kern="0" dirty="0">
              <a:solidFill>
                <a:prstClr val="black"/>
              </a:solidFill>
              <a:latin typeface="MeiryoUI"/>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・デジタル基盤の構築とサービスの提供を開始。</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・必要な人に、必要なタイミングで、多様なデジタルサービスを</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提供できるよう環境整備を</a:t>
            </a:r>
            <a:r>
              <a:rPr lang="ja-JP" altLang="en-US" sz="1600" kern="0" dirty="0">
                <a:solidFill>
                  <a:prstClr val="black"/>
                </a:solidFill>
                <a:latin typeface="MeiryoUI"/>
              </a:rPr>
              <a:t>実施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8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効果</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・大阪府のデジタル基盤の整備</a:t>
            </a:r>
            <a:endParaRPr lang="en-US" altLang="ja-JP" sz="1600" kern="0" dirty="0">
              <a:solidFill>
                <a:prstClr val="black"/>
              </a:solidFill>
              <a:latin typeface="MeiryoUI"/>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→今までバラバラだったり分断されたデータやサービスを</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大阪府内の</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43</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市町村にて共同利用可能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ID</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共有化</a:t>
            </a:r>
            <a:endParaRPr lang="en-US" altLang="ja-JP" sz="1600" kern="0" dirty="0">
              <a:solidFill>
                <a:prstClr val="black"/>
              </a:solidFill>
              <a:latin typeface="MeiryoUI"/>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→サービス同士の連携が可能になり、</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パーソナライズされたサービスを提供可能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業務のデジタル化が進むことで業務効率が向上</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6" y="2667911"/>
            <a:ext cx="5739959"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①ビジネススピードの向上</a:t>
            </a:r>
            <a:endParaRPr kumimoji="1" lang="ja-JP" altLang="en-US"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③マーケティング</a:t>
            </a:r>
            <a:r>
              <a:rPr kumimoji="1" lang="ja-JP" altLang="en-US" sz="1000" b="1" i="0" u="none" strike="noStrike" kern="1200" cap="none" spc="0" normalizeH="0" baseline="0" noProof="0" dirty="0">
                <a:ln>
                  <a:noFill/>
                </a:ln>
                <a:solidFill>
                  <a:prstClr val="white">
                    <a:lumMod val="65000"/>
                  </a:prstClr>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⑤データセキュリティの向上、サイバー攻撃対策</a:t>
            </a:r>
          </a:p>
        </p:txBody>
      </p:sp>
      <p:pic>
        <p:nvPicPr>
          <p:cNvPr id="53" name="図 52">
            <a:extLst>
              <a:ext uri="{FF2B5EF4-FFF2-40B4-BE49-F238E27FC236}">
                <a16:creationId xmlns:a16="http://schemas.microsoft.com/office/drawing/2014/main" id="{3DFF7F4F-68DD-4011-A831-5142818106DD}"/>
              </a:ext>
            </a:extLst>
          </p:cNvPr>
          <p:cNvPicPr>
            <a:picLocks noChangeAspect="1"/>
          </p:cNvPicPr>
          <p:nvPr/>
        </p:nvPicPr>
        <p:blipFill>
          <a:blip r:embed="rId3"/>
          <a:stretch>
            <a:fillRect/>
          </a:stretch>
        </p:blipFill>
        <p:spPr>
          <a:xfrm>
            <a:off x="6380771" y="4310393"/>
            <a:ext cx="4896988" cy="2233853"/>
          </a:xfrm>
          <a:prstGeom prst="rect">
            <a:avLst/>
          </a:prstGeom>
        </p:spPr>
      </p:pic>
      <p:sp>
        <p:nvSpPr>
          <p:cNvPr id="54" name="四角形: 角を丸くする 53">
            <a:extLst>
              <a:ext uri="{FF2B5EF4-FFF2-40B4-BE49-F238E27FC236}">
                <a16:creationId xmlns:a16="http://schemas.microsoft.com/office/drawing/2014/main" id="{6D15E403-98DD-CD1B-4639-0892F76E2293}"/>
              </a:ext>
            </a:extLst>
          </p:cNvPr>
          <p:cNvSpPr/>
          <p:nvPr/>
        </p:nvSpPr>
        <p:spPr>
          <a:xfrm>
            <a:off x="7616965" y="4249380"/>
            <a:ext cx="2558881" cy="597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四角形: 角を丸くする 54">
            <a:extLst>
              <a:ext uri="{FF2B5EF4-FFF2-40B4-BE49-F238E27FC236}">
                <a16:creationId xmlns:a16="http://schemas.microsoft.com/office/drawing/2014/main" id="{F2D90C51-9C83-86EC-B4DF-9CA90F7F10E3}"/>
              </a:ext>
            </a:extLst>
          </p:cNvPr>
          <p:cNvSpPr/>
          <p:nvPr/>
        </p:nvSpPr>
        <p:spPr>
          <a:xfrm>
            <a:off x="7518473" y="4913532"/>
            <a:ext cx="972896" cy="4792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268B046A-CEF1-0251-F750-E51ABE3765F0}"/>
              </a:ext>
            </a:extLst>
          </p:cNvPr>
          <p:cNvSpPr/>
          <p:nvPr/>
        </p:nvSpPr>
        <p:spPr>
          <a:xfrm>
            <a:off x="6114631" y="4169328"/>
            <a:ext cx="5739959" cy="2483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0FAA2AB7-B284-38CB-FF02-04E9785F09C0}"/>
              </a:ext>
            </a:extLst>
          </p:cNvPr>
          <p:cNvSpPr txBox="1"/>
          <p:nvPr/>
        </p:nvSpPr>
        <p:spPr>
          <a:xfrm>
            <a:off x="6114631" y="3832259"/>
            <a:ext cx="27302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本事例のフォーカスポイント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96000" y="2351535"/>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106163" y="2667911"/>
            <a:ext cx="2749992" cy="105012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④平等で格差の少ない社会</a:t>
            </a:r>
          </a:p>
        </p:txBody>
      </p:sp>
      <p:sp>
        <p:nvSpPr>
          <p:cNvPr id="14" name="四角形: 角を丸くする 13">
            <a:extLst>
              <a:ext uri="{FF2B5EF4-FFF2-40B4-BE49-F238E27FC236}">
                <a16:creationId xmlns:a16="http://schemas.microsoft.com/office/drawing/2014/main" id="{E64BE31B-C8F9-6A85-A9F3-4062A52934F7}"/>
              </a:ext>
            </a:extLst>
          </p:cNvPr>
          <p:cNvSpPr/>
          <p:nvPr/>
        </p:nvSpPr>
        <p:spPr>
          <a:xfrm>
            <a:off x="335845" y="1282606"/>
            <a:ext cx="11520310" cy="978575"/>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24235C"/>
                </a:solidFill>
              </a:rPr>
              <a:t>　　</a:t>
            </a:r>
            <a:r>
              <a:rPr kumimoji="1" lang="ja-JP" altLang="en-US" sz="2400" b="1" dirty="0">
                <a:solidFill>
                  <a:srgbClr val="24235C"/>
                </a:solidFill>
              </a:rPr>
              <a:t>データスペースの着眼点</a:t>
            </a:r>
            <a:endParaRPr kumimoji="1" lang="en-US" altLang="ja-JP" sz="2400" b="1" dirty="0">
              <a:solidFill>
                <a:srgbClr val="24235C"/>
              </a:solidFill>
            </a:endParaRPr>
          </a:p>
          <a:p>
            <a:r>
              <a:rPr kumimoji="1" lang="ja-JP" altLang="en-US" sz="2000" dirty="0"/>
              <a:t>　　　　・大阪府内の行政デジタル格差を解消する産学官連携</a:t>
            </a:r>
            <a:r>
              <a:rPr kumimoji="1" lang="ja-JP" altLang="en-US" sz="2000" dirty="0">
                <a:solidFill>
                  <a:srgbClr val="C00000"/>
                </a:solidFill>
              </a:rPr>
              <a:t>デジタル基盤を構築</a:t>
            </a:r>
          </a:p>
          <a:p>
            <a:r>
              <a:rPr kumimoji="1" lang="ja-JP" altLang="en-US" sz="2000" dirty="0"/>
              <a:t>　　　　・カタログの利用により大阪府の</a:t>
            </a:r>
            <a:r>
              <a:rPr kumimoji="1" lang="ja-JP" altLang="en-US" sz="2000" dirty="0">
                <a:solidFill>
                  <a:srgbClr val="C00000"/>
                </a:solidFill>
              </a:rPr>
              <a:t>オープンデータを活用したサービス提供</a:t>
            </a:r>
            <a:r>
              <a:rPr kumimoji="1" lang="ja-JP" altLang="en-US" sz="2000" dirty="0"/>
              <a:t>が可能</a:t>
            </a:r>
          </a:p>
        </p:txBody>
      </p:sp>
      <p:pic>
        <p:nvPicPr>
          <p:cNvPr id="10" name="グラフィックス 9" descr="右向き指示マーク 単色塗りつぶし">
            <a:extLst>
              <a:ext uri="{FF2B5EF4-FFF2-40B4-BE49-F238E27FC236}">
                <a16:creationId xmlns:a16="http://schemas.microsoft.com/office/drawing/2014/main" id="{17626D7A-A4E8-301F-56B5-61CF113F9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153974">
            <a:off x="401760" y="1369552"/>
            <a:ext cx="514104" cy="514104"/>
          </a:xfrm>
          <a:prstGeom prst="rect">
            <a:avLst/>
          </a:prstGeom>
        </p:spPr>
      </p:pic>
      <p:grpSp>
        <p:nvGrpSpPr>
          <p:cNvPr id="3" name="グループ化 2">
            <a:extLst>
              <a:ext uri="{FF2B5EF4-FFF2-40B4-BE49-F238E27FC236}">
                <a16:creationId xmlns:a16="http://schemas.microsoft.com/office/drawing/2014/main" id="{FD435191-5697-AE7B-32F1-AE5B60E8A8BF}"/>
              </a:ext>
            </a:extLst>
          </p:cNvPr>
          <p:cNvGrpSpPr/>
          <p:nvPr/>
        </p:nvGrpSpPr>
        <p:grpSpPr>
          <a:xfrm>
            <a:off x="6591675" y="4692482"/>
            <a:ext cx="448459" cy="443102"/>
            <a:chOff x="5253553" y="3550319"/>
            <a:chExt cx="529152" cy="563880"/>
          </a:xfrm>
        </p:grpSpPr>
        <p:sp>
          <p:nvSpPr>
            <p:cNvPr id="6" name="正方形/長方形 5">
              <a:extLst>
                <a:ext uri="{FF2B5EF4-FFF2-40B4-BE49-F238E27FC236}">
                  <a16:creationId xmlns:a16="http://schemas.microsoft.com/office/drawing/2014/main" id="{E350FFEF-0017-3C98-02C3-89044FC8868E}"/>
                </a:ext>
              </a:extLst>
            </p:cNvPr>
            <p:cNvSpPr/>
            <p:nvPr/>
          </p:nvSpPr>
          <p:spPr>
            <a:xfrm>
              <a:off x="5257131" y="3550319"/>
              <a:ext cx="512342"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グラフィックス 6" descr="オフィス ワーカー (男性) 単色塗りつぶし">
              <a:extLst>
                <a:ext uri="{FF2B5EF4-FFF2-40B4-BE49-F238E27FC236}">
                  <a16:creationId xmlns:a16="http://schemas.microsoft.com/office/drawing/2014/main" id="{25178185-90AE-A439-FDDF-CBA7883D27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3553" y="3567683"/>
              <a:ext cx="529152" cy="529152"/>
            </a:xfrm>
            <a:prstGeom prst="rect">
              <a:avLst/>
            </a:prstGeom>
          </p:spPr>
        </p:pic>
      </p:grpSp>
      <p:grpSp>
        <p:nvGrpSpPr>
          <p:cNvPr id="8" name="グループ化 7">
            <a:extLst>
              <a:ext uri="{FF2B5EF4-FFF2-40B4-BE49-F238E27FC236}">
                <a16:creationId xmlns:a16="http://schemas.microsoft.com/office/drawing/2014/main" id="{9AAA9598-2697-4237-55C9-B94E0B61ECED}"/>
              </a:ext>
            </a:extLst>
          </p:cNvPr>
          <p:cNvGrpSpPr/>
          <p:nvPr/>
        </p:nvGrpSpPr>
        <p:grpSpPr>
          <a:xfrm>
            <a:off x="10670628" y="4717559"/>
            <a:ext cx="434212" cy="443102"/>
            <a:chOff x="9484786" y="1476340"/>
            <a:chExt cx="434212" cy="443102"/>
          </a:xfrm>
        </p:grpSpPr>
        <p:sp>
          <p:nvSpPr>
            <p:cNvPr id="11" name="正方形/長方形 10">
              <a:extLst>
                <a:ext uri="{FF2B5EF4-FFF2-40B4-BE49-F238E27FC236}">
                  <a16:creationId xmlns:a16="http://schemas.microsoft.com/office/drawing/2014/main" id="{F32007DC-DDEE-A3AC-954E-EDFBD45B3AE0}"/>
                </a:ext>
              </a:extLst>
            </p:cNvPr>
            <p:cNvSpPr/>
            <p:nvPr/>
          </p:nvSpPr>
          <p:spPr>
            <a:xfrm>
              <a:off x="9484786" y="1476340"/>
              <a:ext cx="434212" cy="443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グラフィックス 11" descr="オフィス ワーカー (女性) 単色塗りつぶし">
              <a:extLst>
                <a:ext uri="{FF2B5EF4-FFF2-40B4-BE49-F238E27FC236}">
                  <a16:creationId xmlns:a16="http://schemas.microsoft.com/office/drawing/2014/main" id="{A6D9F686-E458-7EB8-9709-28C077F372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84786" y="1485230"/>
              <a:ext cx="434212" cy="434212"/>
            </a:xfrm>
            <a:prstGeom prst="rect">
              <a:avLst/>
            </a:prstGeom>
          </p:spPr>
        </p:pic>
      </p:grpSp>
    </p:spTree>
    <p:extLst>
      <p:ext uri="{BB962C8B-B14F-4D97-AF65-F5344CB8AC3E}">
        <p14:creationId xmlns:p14="http://schemas.microsoft.com/office/powerpoint/2010/main" val="2560742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233702"/>
            <a:ext cx="10732181" cy="676276"/>
          </a:xfrm>
        </p:spPr>
        <p:txBody>
          <a:bodyPr/>
          <a:lstStyle/>
          <a:p>
            <a:r>
              <a:rPr kumimoji="1" lang="ja-JP" altLang="en-US" dirty="0"/>
              <a:t>国内事例② マーケティング最適化</a:t>
            </a:r>
            <a:r>
              <a:rPr kumimoji="1" lang="en-US" altLang="ja-JP" sz="2800" dirty="0"/>
              <a:t>(</a:t>
            </a:r>
            <a:r>
              <a:rPr lang="ja-JP" altLang="en-US" sz="2800" dirty="0"/>
              <a:t>札幌市</a:t>
            </a:r>
            <a:r>
              <a:rPr kumimoji="1" lang="en-US" altLang="ja-JP" sz="2800" dirty="0"/>
              <a:t>)</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335845" y="2349501"/>
            <a:ext cx="5602376"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背景</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b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b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札幌圏域の官民データを協調して利活用する</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官民連携デジタル基盤を構築しており、</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データ利活用の本格的な推進を検討</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取組</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・不動産ディベロッパーや飲食店が札幌市以外の</a:t>
            </a:r>
            <a:r>
              <a:rPr lang="ja-JP" altLang="en-US" sz="1600" kern="0" dirty="0">
                <a:solidFill>
                  <a:prstClr val="black"/>
                </a:solidFill>
                <a:latin typeface="MeiryoUI"/>
              </a:rPr>
              <a:t>「</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気象データ」や</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「イベントデータ」などの外部データを組み合わせ、マーケティングや</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業務の最適化を確認。</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・札幌市デジタル基盤に</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CADDE</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コネクタを接続した実証実験を実施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効果</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・マーケティングや業務の最適化の実現</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・外部データ利用時にコネクタを利用することで</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データ連携用インターフェイス機能の個別開発が不要</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6" y="2667911"/>
            <a:ext cx="5739959"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a:t>
            </a: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①ビジネススピードの向上</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③マーケティング</a:t>
            </a:r>
            <a:r>
              <a:rPr kumimoji="1" lang="ja-JP" altLang="en-US" sz="1000" b="1" i="0" u="none" strike="noStrike" kern="1200" cap="none" spc="0" normalizeH="0" baseline="0" noProof="0" dirty="0">
                <a:ln>
                  <a:noFill/>
                </a:ln>
                <a:solidFill>
                  <a:schemeClr val="tx1"/>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⑤データセキュリティの向上、サイバー攻撃対策</a:t>
            </a:r>
          </a:p>
        </p:txBody>
      </p:sp>
      <p:pic>
        <p:nvPicPr>
          <p:cNvPr id="53" name="図 52">
            <a:extLst>
              <a:ext uri="{FF2B5EF4-FFF2-40B4-BE49-F238E27FC236}">
                <a16:creationId xmlns:a16="http://schemas.microsoft.com/office/drawing/2014/main" id="{3DFF7F4F-68DD-4011-A831-5142818106DD}"/>
              </a:ext>
            </a:extLst>
          </p:cNvPr>
          <p:cNvPicPr>
            <a:picLocks noChangeAspect="1"/>
          </p:cNvPicPr>
          <p:nvPr/>
        </p:nvPicPr>
        <p:blipFill>
          <a:blip r:embed="rId3"/>
          <a:stretch>
            <a:fillRect/>
          </a:stretch>
        </p:blipFill>
        <p:spPr>
          <a:xfrm>
            <a:off x="6380771" y="4310393"/>
            <a:ext cx="4896988" cy="2233853"/>
          </a:xfrm>
          <a:prstGeom prst="rect">
            <a:avLst/>
          </a:prstGeom>
        </p:spPr>
      </p:pic>
      <p:sp>
        <p:nvSpPr>
          <p:cNvPr id="54" name="四角形: 角を丸くする 53">
            <a:extLst>
              <a:ext uri="{FF2B5EF4-FFF2-40B4-BE49-F238E27FC236}">
                <a16:creationId xmlns:a16="http://schemas.microsoft.com/office/drawing/2014/main" id="{6D15E403-98DD-CD1B-4639-0892F76E2293}"/>
              </a:ext>
            </a:extLst>
          </p:cNvPr>
          <p:cNvSpPr/>
          <p:nvPr/>
        </p:nvSpPr>
        <p:spPr>
          <a:xfrm>
            <a:off x="7616965" y="4249380"/>
            <a:ext cx="2558881" cy="597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四角形: 角を丸くする 54">
            <a:extLst>
              <a:ext uri="{FF2B5EF4-FFF2-40B4-BE49-F238E27FC236}">
                <a16:creationId xmlns:a16="http://schemas.microsoft.com/office/drawing/2014/main" id="{F2D90C51-9C83-86EC-B4DF-9CA90F7F10E3}"/>
              </a:ext>
            </a:extLst>
          </p:cNvPr>
          <p:cNvSpPr/>
          <p:nvPr/>
        </p:nvSpPr>
        <p:spPr>
          <a:xfrm>
            <a:off x="7518473" y="4913532"/>
            <a:ext cx="972896" cy="4792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268B046A-CEF1-0251-F750-E51ABE3765F0}"/>
              </a:ext>
            </a:extLst>
          </p:cNvPr>
          <p:cNvSpPr/>
          <p:nvPr/>
        </p:nvSpPr>
        <p:spPr>
          <a:xfrm>
            <a:off x="6114631" y="4169328"/>
            <a:ext cx="5739959" cy="2483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0FAA2AB7-B284-38CB-FF02-04E9785F09C0}"/>
              </a:ext>
            </a:extLst>
          </p:cNvPr>
          <p:cNvSpPr txBox="1"/>
          <p:nvPr/>
        </p:nvSpPr>
        <p:spPr>
          <a:xfrm>
            <a:off x="6114631" y="3832259"/>
            <a:ext cx="27302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本事例のフォーカスポイント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96000" y="2351535"/>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106163" y="2667911"/>
            <a:ext cx="2749992" cy="105012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schemeClr val="bg1">
                  <a:lumMod val="75000"/>
                </a:scheme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④平等で格差の少ない社会</a:t>
            </a:r>
          </a:p>
        </p:txBody>
      </p:sp>
      <p:sp>
        <p:nvSpPr>
          <p:cNvPr id="14" name="四角形: 角を丸くする 13">
            <a:extLst>
              <a:ext uri="{FF2B5EF4-FFF2-40B4-BE49-F238E27FC236}">
                <a16:creationId xmlns:a16="http://schemas.microsoft.com/office/drawing/2014/main" id="{E64BE31B-C8F9-6A85-A9F3-4062A52934F7}"/>
              </a:ext>
            </a:extLst>
          </p:cNvPr>
          <p:cNvSpPr/>
          <p:nvPr/>
        </p:nvSpPr>
        <p:spPr>
          <a:xfrm>
            <a:off x="335845" y="1282606"/>
            <a:ext cx="11520310" cy="978575"/>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24235C"/>
                </a:solidFill>
              </a:rPr>
              <a:t>　　</a:t>
            </a:r>
            <a:r>
              <a:rPr kumimoji="1" lang="ja-JP" altLang="en-US" sz="2400" b="1" dirty="0">
                <a:solidFill>
                  <a:srgbClr val="24235C"/>
                </a:solidFill>
              </a:rPr>
              <a:t>データスペースの着眼点</a:t>
            </a:r>
            <a:endParaRPr kumimoji="1" lang="en-US" altLang="ja-JP" sz="2400" b="1" dirty="0">
              <a:solidFill>
                <a:srgbClr val="24235C"/>
              </a:solidFill>
            </a:endParaRPr>
          </a:p>
          <a:p>
            <a:r>
              <a:rPr kumimoji="1" lang="ja-JP" altLang="en-US" sz="2000" dirty="0"/>
              <a:t>　　　　・課題解決の実証実験結果を反映した官民連携</a:t>
            </a:r>
            <a:r>
              <a:rPr kumimoji="1" lang="ja-JP" altLang="en-US" sz="2000" dirty="0">
                <a:solidFill>
                  <a:srgbClr val="C00000"/>
                </a:solidFill>
              </a:rPr>
              <a:t>デジタル基盤を構築</a:t>
            </a:r>
          </a:p>
          <a:p>
            <a:r>
              <a:rPr kumimoji="1" lang="ja-JP" altLang="en-US" sz="2000" dirty="0"/>
              <a:t>　　　　・</a:t>
            </a:r>
            <a:r>
              <a:rPr kumimoji="1" lang="ja-JP" altLang="en-US" sz="2000" dirty="0">
                <a:solidFill>
                  <a:srgbClr val="C00000"/>
                </a:solidFill>
              </a:rPr>
              <a:t>札幌市のオープンデータと他社提供のオープンデータを組み合わせ</a:t>
            </a:r>
            <a:r>
              <a:rPr kumimoji="1" lang="ja-JP" altLang="en-US" sz="2000" dirty="0">
                <a:solidFill>
                  <a:schemeClr val="bg1"/>
                </a:solidFill>
              </a:rPr>
              <a:t>て</a:t>
            </a:r>
            <a:r>
              <a:rPr kumimoji="1" lang="ja-JP" altLang="en-US" sz="2000" dirty="0"/>
              <a:t>新ビジネスを創出の可能性</a:t>
            </a:r>
          </a:p>
        </p:txBody>
      </p:sp>
      <p:pic>
        <p:nvPicPr>
          <p:cNvPr id="10" name="グラフィックス 9" descr="右向き指示マーク 単色塗りつぶし">
            <a:extLst>
              <a:ext uri="{FF2B5EF4-FFF2-40B4-BE49-F238E27FC236}">
                <a16:creationId xmlns:a16="http://schemas.microsoft.com/office/drawing/2014/main" id="{17626D7A-A4E8-301F-56B5-61CF113F9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153974">
            <a:off x="401760" y="1369552"/>
            <a:ext cx="514104" cy="514104"/>
          </a:xfrm>
          <a:prstGeom prst="rect">
            <a:avLst/>
          </a:prstGeom>
        </p:spPr>
      </p:pic>
      <p:sp>
        <p:nvSpPr>
          <p:cNvPr id="3" name="四角形: 角を丸くする 2">
            <a:extLst>
              <a:ext uri="{FF2B5EF4-FFF2-40B4-BE49-F238E27FC236}">
                <a16:creationId xmlns:a16="http://schemas.microsoft.com/office/drawing/2014/main" id="{39DD5B3B-9DCC-BE5C-4570-A121B7055243}"/>
              </a:ext>
            </a:extLst>
          </p:cNvPr>
          <p:cNvSpPr/>
          <p:nvPr/>
        </p:nvSpPr>
        <p:spPr>
          <a:xfrm>
            <a:off x="7533120" y="5459531"/>
            <a:ext cx="2844800" cy="66379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6" name="グループ化 5">
            <a:extLst>
              <a:ext uri="{FF2B5EF4-FFF2-40B4-BE49-F238E27FC236}">
                <a16:creationId xmlns:a16="http://schemas.microsoft.com/office/drawing/2014/main" id="{12437819-78AB-A91D-9075-51A860A2A628}"/>
              </a:ext>
            </a:extLst>
          </p:cNvPr>
          <p:cNvGrpSpPr/>
          <p:nvPr/>
        </p:nvGrpSpPr>
        <p:grpSpPr>
          <a:xfrm>
            <a:off x="6591675" y="4692482"/>
            <a:ext cx="448459" cy="443102"/>
            <a:chOff x="5253553" y="3550319"/>
            <a:chExt cx="529152" cy="563880"/>
          </a:xfrm>
        </p:grpSpPr>
        <p:sp>
          <p:nvSpPr>
            <p:cNvPr id="7" name="正方形/長方形 6">
              <a:extLst>
                <a:ext uri="{FF2B5EF4-FFF2-40B4-BE49-F238E27FC236}">
                  <a16:creationId xmlns:a16="http://schemas.microsoft.com/office/drawing/2014/main" id="{9795A4F2-375D-1580-D8F4-7DF470773905}"/>
                </a:ext>
              </a:extLst>
            </p:cNvPr>
            <p:cNvSpPr/>
            <p:nvPr/>
          </p:nvSpPr>
          <p:spPr>
            <a:xfrm>
              <a:off x="5257131" y="3550319"/>
              <a:ext cx="512342"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グラフィックス 7" descr="オフィス ワーカー (男性) 単色塗りつぶし">
              <a:extLst>
                <a:ext uri="{FF2B5EF4-FFF2-40B4-BE49-F238E27FC236}">
                  <a16:creationId xmlns:a16="http://schemas.microsoft.com/office/drawing/2014/main" id="{49112AFF-EDB0-50A6-8DCA-408571B9D1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3553" y="3567683"/>
              <a:ext cx="529152" cy="529152"/>
            </a:xfrm>
            <a:prstGeom prst="rect">
              <a:avLst/>
            </a:prstGeom>
          </p:spPr>
        </p:pic>
      </p:grpSp>
      <p:grpSp>
        <p:nvGrpSpPr>
          <p:cNvPr id="11" name="グループ化 10">
            <a:extLst>
              <a:ext uri="{FF2B5EF4-FFF2-40B4-BE49-F238E27FC236}">
                <a16:creationId xmlns:a16="http://schemas.microsoft.com/office/drawing/2014/main" id="{C94B2491-C994-A903-4E4D-BC36200C06E7}"/>
              </a:ext>
            </a:extLst>
          </p:cNvPr>
          <p:cNvGrpSpPr/>
          <p:nvPr/>
        </p:nvGrpSpPr>
        <p:grpSpPr>
          <a:xfrm>
            <a:off x="10670628" y="4717559"/>
            <a:ext cx="434212" cy="443102"/>
            <a:chOff x="9484786" y="1476340"/>
            <a:chExt cx="434212" cy="443102"/>
          </a:xfrm>
        </p:grpSpPr>
        <p:sp>
          <p:nvSpPr>
            <p:cNvPr id="12" name="正方形/長方形 11">
              <a:extLst>
                <a:ext uri="{FF2B5EF4-FFF2-40B4-BE49-F238E27FC236}">
                  <a16:creationId xmlns:a16="http://schemas.microsoft.com/office/drawing/2014/main" id="{4210A528-3222-5AA8-3DB5-F8CC95928D16}"/>
                </a:ext>
              </a:extLst>
            </p:cNvPr>
            <p:cNvSpPr/>
            <p:nvPr/>
          </p:nvSpPr>
          <p:spPr>
            <a:xfrm>
              <a:off x="9484786" y="1476340"/>
              <a:ext cx="434212" cy="443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グラフィックス 12" descr="オフィス ワーカー (女性) 単色塗りつぶし">
              <a:extLst>
                <a:ext uri="{FF2B5EF4-FFF2-40B4-BE49-F238E27FC236}">
                  <a16:creationId xmlns:a16="http://schemas.microsoft.com/office/drawing/2014/main" id="{FA826744-10CF-26F2-4AC7-3930755983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84786" y="1485230"/>
              <a:ext cx="434212" cy="434212"/>
            </a:xfrm>
            <a:prstGeom prst="rect">
              <a:avLst/>
            </a:prstGeom>
          </p:spPr>
        </p:pic>
      </p:grpSp>
    </p:spTree>
    <p:extLst>
      <p:ext uri="{BB962C8B-B14F-4D97-AF65-F5344CB8AC3E}">
        <p14:creationId xmlns:p14="http://schemas.microsoft.com/office/powerpoint/2010/main" val="23434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a:extLst>
              <a:ext uri="{FF2B5EF4-FFF2-40B4-BE49-F238E27FC236}">
                <a16:creationId xmlns:a16="http://schemas.microsoft.com/office/drawing/2014/main" id="{7ED7F608-32DC-B07E-4BB8-CE1C2CD8FFE0}"/>
              </a:ext>
            </a:extLst>
          </p:cNvPr>
          <p:cNvSpPr/>
          <p:nvPr/>
        </p:nvSpPr>
        <p:spPr>
          <a:xfrm>
            <a:off x="6810458" y="1989138"/>
            <a:ext cx="5038429" cy="2268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29934"/>
            <a:ext cx="8063871" cy="676276"/>
          </a:xfrm>
        </p:spPr>
        <p:txBody>
          <a:bodyPr/>
          <a:lstStyle/>
          <a:p>
            <a:r>
              <a:rPr lang="ja-JP" altLang="en-US" dirty="0"/>
              <a:t>想定ケース　マーケティングの強化</a:t>
            </a:r>
          </a:p>
        </p:txBody>
      </p:sp>
      <p:sp>
        <p:nvSpPr>
          <p:cNvPr id="3" name="テキスト ボックス 2">
            <a:extLst>
              <a:ext uri="{FF2B5EF4-FFF2-40B4-BE49-F238E27FC236}">
                <a16:creationId xmlns:a16="http://schemas.microsoft.com/office/drawing/2014/main" id="{09309347-78AB-1C27-E31F-EB3DEF87313E}"/>
              </a:ext>
            </a:extLst>
          </p:cNvPr>
          <p:cNvSpPr txBox="1"/>
          <p:nvPr/>
        </p:nvSpPr>
        <p:spPr>
          <a:xfrm>
            <a:off x="342583" y="1276555"/>
            <a:ext cx="78087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927E25AE-A74B-86ED-5D08-1158F29CAB45}"/>
              </a:ext>
            </a:extLst>
          </p:cNvPr>
          <p:cNvSpPr txBox="1"/>
          <p:nvPr/>
        </p:nvSpPr>
        <p:spPr>
          <a:xfrm>
            <a:off x="341729" y="2006947"/>
            <a:ext cx="5622729"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FujitsuInfinityPro-Regular"/>
                <a:ea typeface="Meiryo UI"/>
                <a:cs typeface="+mn-cs"/>
              </a:rPr>
              <a:t>・従来、製造元がキャッチアップできなかった消費情報データを元に</a:t>
            </a:r>
            <a:endParaRPr kumimoji="1" lang="en-US" altLang="ja-JP" sz="1400" b="0" i="0" u="none" strike="noStrike" kern="1200" cap="none" spc="0" normalizeH="0" baseline="0" noProof="0" dirty="0">
              <a:ln>
                <a:noFill/>
              </a:ln>
              <a:solidFill>
                <a:srgbClr val="000000"/>
              </a:solidFill>
              <a:effectLst/>
              <a:uLnTx/>
              <a:uFillTx/>
              <a:latin typeface="FujitsuInfinityPro-Regular"/>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FujitsuInfinityPro-Regular"/>
                <a:ea typeface="Meiryo UI"/>
                <a:cs typeface="+mn-cs"/>
              </a:rPr>
              <a:t>　マーケティング戦略の改善につなげたい</a:t>
            </a:r>
            <a:endParaRPr kumimoji="1" lang="en-US" altLang="ja-JP" sz="1400" b="0" i="0" u="none" strike="noStrike" kern="1200" cap="none" spc="0" normalizeH="0" baseline="0" noProof="0" dirty="0">
              <a:ln>
                <a:noFill/>
              </a:ln>
              <a:solidFill>
                <a:srgbClr val="000000"/>
              </a:solidFill>
              <a:effectLst/>
              <a:uLnTx/>
              <a:uFillTx/>
              <a:latin typeface="FujitsuInfinityPro-Regular"/>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・従来、提供先が不明のため、提供を拒否していた店舗側も</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信頼性が確保できるため、データを提供できる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・製造元：消費者のニーズがキャッチアップできる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→マーケティング戦略の改善につながる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・販売店舗：価値を見出せていなかったデータがビジネス価値価値を生む</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 name="グラフィックス 12" descr="生産 枠線">
            <a:extLst>
              <a:ext uri="{FF2B5EF4-FFF2-40B4-BE49-F238E27FC236}">
                <a16:creationId xmlns:a16="http://schemas.microsoft.com/office/drawing/2014/main" id="{1B928B74-1984-414E-5042-FD0A65802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7346" y="2288322"/>
            <a:ext cx="522313" cy="522313"/>
          </a:xfrm>
          <a:prstGeom prst="rect">
            <a:avLst/>
          </a:prstGeom>
        </p:spPr>
      </p:pic>
      <p:pic>
        <p:nvPicPr>
          <p:cNvPr id="15" name="グラフィックス 14" descr="男性のプロフィール 枠線">
            <a:extLst>
              <a:ext uri="{FF2B5EF4-FFF2-40B4-BE49-F238E27FC236}">
                <a16:creationId xmlns:a16="http://schemas.microsoft.com/office/drawing/2014/main" id="{A7398B6D-F1F4-4E01-FE73-DD44D7F7ED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3565" y="2352949"/>
            <a:ext cx="461665" cy="461665"/>
          </a:xfrm>
          <a:prstGeom prst="rect">
            <a:avLst/>
          </a:prstGeom>
        </p:spPr>
      </p:pic>
      <p:pic>
        <p:nvPicPr>
          <p:cNvPr id="17" name="グラフィックス 16" descr="女性のプロフィール 枠線">
            <a:extLst>
              <a:ext uri="{FF2B5EF4-FFF2-40B4-BE49-F238E27FC236}">
                <a16:creationId xmlns:a16="http://schemas.microsoft.com/office/drawing/2014/main" id="{CD2FE1DE-92E9-20ED-80B1-6EC50E83EE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9180" y="2499981"/>
            <a:ext cx="461665" cy="461665"/>
          </a:xfrm>
          <a:prstGeom prst="rect">
            <a:avLst/>
          </a:prstGeom>
        </p:spPr>
      </p:pic>
      <p:pic>
        <p:nvPicPr>
          <p:cNvPr id="19" name="グラフィックス 18" descr="オフィス ワーカー (男性) 枠線">
            <a:extLst>
              <a:ext uri="{FF2B5EF4-FFF2-40B4-BE49-F238E27FC236}">
                <a16:creationId xmlns:a16="http://schemas.microsoft.com/office/drawing/2014/main" id="{337A5FDC-1176-3CBA-749A-4D26746444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34151" y="2437468"/>
            <a:ext cx="475813" cy="475813"/>
          </a:xfrm>
          <a:prstGeom prst="rect">
            <a:avLst/>
          </a:prstGeom>
        </p:spPr>
      </p:pic>
      <p:pic>
        <p:nvPicPr>
          <p:cNvPr id="21" name="グラフィックス 20" descr="食品用の袋 枠線">
            <a:extLst>
              <a:ext uri="{FF2B5EF4-FFF2-40B4-BE49-F238E27FC236}">
                <a16:creationId xmlns:a16="http://schemas.microsoft.com/office/drawing/2014/main" id="{E2F14149-E3A9-C714-2C2D-519DC0991F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2007" y="2420123"/>
            <a:ext cx="352756" cy="352756"/>
          </a:xfrm>
          <a:prstGeom prst="rect">
            <a:avLst/>
          </a:prstGeom>
        </p:spPr>
      </p:pic>
      <p:pic>
        <p:nvPicPr>
          <p:cNvPr id="23" name="グラフィックス 22" descr="倉庫 枠線">
            <a:extLst>
              <a:ext uri="{FF2B5EF4-FFF2-40B4-BE49-F238E27FC236}">
                <a16:creationId xmlns:a16="http://schemas.microsoft.com/office/drawing/2014/main" id="{672FE23E-033B-2A40-938B-932DE59BFD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41110" y="2280983"/>
            <a:ext cx="536721" cy="536721"/>
          </a:xfrm>
          <a:prstGeom prst="rect">
            <a:avLst/>
          </a:prstGeom>
        </p:spPr>
      </p:pic>
      <p:pic>
        <p:nvPicPr>
          <p:cNvPr id="25" name="グラフィックス 24" descr="農産物 枠線">
            <a:extLst>
              <a:ext uri="{FF2B5EF4-FFF2-40B4-BE49-F238E27FC236}">
                <a16:creationId xmlns:a16="http://schemas.microsoft.com/office/drawing/2014/main" id="{709F2AC0-6900-C958-C396-7B33255956B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31081" y="2486347"/>
            <a:ext cx="352756" cy="352756"/>
          </a:xfrm>
          <a:prstGeom prst="rect">
            <a:avLst/>
          </a:prstGeom>
        </p:spPr>
      </p:pic>
      <p:cxnSp>
        <p:nvCxnSpPr>
          <p:cNvPr id="27" name="直線矢印コネクタ 26">
            <a:extLst>
              <a:ext uri="{FF2B5EF4-FFF2-40B4-BE49-F238E27FC236}">
                <a16:creationId xmlns:a16="http://schemas.microsoft.com/office/drawing/2014/main" id="{6191F1F8-B611-9F8D-D12F-774B15837AB3}"/>
              </a:ext>
            </a:extLst>
          </p:cNvPr>
          <p:cNvCxnSpPr>
            <a:cxnSpLocks/>
            <a:stCxn id="13" idx="3"/>
            <a:endCxn id="23" idx="1"/>
          </p:cNvCxnSpPr>
          <p:nvPr/>
        </p:nvCxnSpPr>
        <p:spPr>
          <a:xfrm flipV="1">
            <a:off x="7699659" y="2549344"/>
            <a:ext cx="541451" cy="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51729344-15E6-20DE-ECC7-B2E5A6F49CCB}"/>
              </a:ext>
            </a:extLst>
          </p:cNvPr>
          <p:cNvCxnSpPr/>
          <p:nvPr/>
        </p:nvCxnSpPr>
        <p:spPr>
          <a:xfrm flipV="1">
            <a:off x="8874629" y="2534431"/>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08371D24-7244-3616-73BD-6A0A3A42A797}"/>
              </a:ext>
            </a:extLst>
          </p:cNvPr>
          <p:cNvCxnSpPr/>
          <p:nvPr/>
        </p:nvCxnSpPr>
        <p:spPr>
          <a:xfrm flipV="1">
            <a:off x="9912725" y="2527663"/>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214BC9FC-04A1-FDC6-D439-6FFEEA7C687F}"/>
              </a:ext>
            </a:extLst>
          </p:cNvPr>
          <p:cNvSpPr txBox="1"/>
          <p:nvPr/>
        </p:nvSpPr>
        <p:spPr>
          <a:xfrm>
            <a:off x="7015167" y="2753862"/>
            <a:ext cx="10047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0C81491A-AFB4-E83C-C1C5-CE588A97D5EB}"/>
              </a:ext>
            </a:extLst>
          </p:cNvPr>
          <p:cNvSpPr txBox="1"/>
          <p:nvPr/>
        </p:nvSpPr>
        <p:spPr>
          <a:xfrm>
            <a:off x="8253369" y="2781273"/>
            <a:ext cx="5785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427834AA-9F3B-B978-A682-DDEE7CE68748}"/>
              </a:ext>
            </a:extLst>
          </p:cNvPr>
          <p:cNvSpPr txBox="1"/>
          <p:nvPr/>
        </p:nvSpPr>
        <p:spPr>
          <a:xfrm>
            <a:off x="8961778" y="2784715"/>
            <a:ext cx="14730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多数の販売店舗</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3" name="グラフィックス 32" descr="農産物 枠線">
            <a:extLst>
              <a:ext uri="{FF2B5EF4-FFF2-40B4-BE49-F238E27FC236}">
                <a16:creationId xmlns:a16="http://schemas.microsoft.com/office/drawing/2014/main" id="{ECBD24BE-94AB-E027-568D-8B979F6689D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402125" y="2251818"/>
            <a:ext cx="361789" cy="361789"/>
          </a:xfrm>
          <a:prstGeom prst="rect">
            <a:avLst/>
          </a:prstGeom>
        </p:spPr>
      </p:pic>
      <p:pic>
        <p:nvPicPr>
          <p:cNvPr id="35" name="グラフィックス 34" descr="農産物 枠線">
            <a:extLst>
              <a:ext uri="{FF2B5EF4-FFF2-40B4-BE49-F238E27FC236}">
                <a16:creationId xmlns:a16="http://schemas.microsoft.com/office/drawing/2014/main" id="{F0B7F6FB-4B7C-7886-DA24-CC9A248FE64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99060" y="2468451"/>
            <a:ext cx="352756" cy="352756"/>
          </a:xfrm>
          <a:prstGeom prst="rect">
            <a:avLst/>
          </a:prstGeom>
        </p:spPr>
      </p:pic>
      <p:cxnSp>
        <p:nvCxnSpPr>
          <p:cNvPr id="37" name="コネクタ: 曲線 36">
            <a:extLst>
              <a:ext uri="{FF2B5EF4-FFF2-40B4-BE49-F238E27FC236}">
                <a16:creationId xmlns:a16="http://schemas.microsoft.com/office/drawing/2014/main" id="{FE19BD7A-D7CE-428E-9B41-6B1CB3F2F46F}"/>
              </a:ext>
            </a:extLst>
          </p:cNvPr>
          <p:cNvCxnSpPr>
            <a:cxnSpLocks/>
            <a:stCxn id="32" idx="2"/>
            <a:endCxn id="30" idx="2"/>
          </p:cNvCxnSpPr>
          <p:nvPr/>
        </p:nvCxnSpPr>
        <p:spPr>
          <a:xfrm rot="5400000" flipH="1">
            <a:off x="8592495" y="1986701"/>
            <a:ext cx="30853" cy="2180730"/>
          </a:xfrm>
          <a:prstGeom prst="curvedConnector3">
            <a:avLst>
              <a:gd name="adj1" fmla="val -740933"/>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43EBFF5-EA11-0465-D8E4-FCFC2C30BC64}"/>
              </a:ext>
            </a:extLst>
          </p:cNvPr>
          <p:cNvSpPr txBox="1"/>
          <p:nvPr/>
        </p:nvSpPr>
        <p:spPr>
          <a:xfrm>
            <a:off x="8334558" y="3527651"/>
            <a:ext cx="14947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直接つながっていない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信頼性が低い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0B3D1A5F-D070-3553-A58F-AC0E31151984}"/>
              </a:ext>
            </a:extLst>
          </p:cNvPr>
          <p:cNvSpPr txBox="1"/>
          <p:nvPr/>
        </p:nvSpPr>
        <p:spPr>
          <a:xfrm>
            <a:off x="6810458" y="1989138"/>
            <a:ext cx="18729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9" name="テキスト ボックス 58">
            <a:extLst>
              <a:ext uri="{FF2B5EF4-FFF2-40B4-BE49-F238E27FC236}">
                <a16:creationId xmlns:a16="http://schemas.microsoft.com/office/drawing/2014/main" id="{989C099F-8A99-6035-795E-45C8F779B47B}"/>
              </a:ext>
            </a:extLst>
          </p:cNvPr>
          <p:cNvSpPr txBox="1"/>
          <p:nvPr/>
        </p:nvSpPr>
        <p:spPr>
          <a:xfrm>
            <a:off x="6833165" y="4405603"/>
            <a:ext cx="18729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データスペース</a:t>
            </a:r>
            <a:r>
              <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p>
        </p:txBody>
      </p:sp>
      <p:sp>
        <p:nvSpPr>
          <p:cNvPr id="65" name="乗算記号 64">
            <a:extLst>
              <a:ext uri="{FF2B5EF4-FFF2-40B4-BE49-F238E27FC236}">
                <a16:creationId xmlns:a16="http://schemas.microsoft.com/office/drawing/2014/main" id="{71CAD11B-D5A6-A35A-B367-C4E666B1176C}"/>
              </a:ext>
            </a:extLst>
          </p:cNvPr>
          <p:cNvSpPr/>
          <p:nvPr/>
        </p:nvSpPr>
        <p:spPr>
          <a:xfrm>
            <a:off x="8451521" y="3166427"/>
            <a:ext cx="380441" cy="326109"/>
          </a:xfrm>
          <a:prstGeom prst="mathMultiply">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78" name="正方形/長方形 77">
            <a:extLst>
              <a:ext uri="{FF2B5EF4-FFF2-40B4-BE49-F238E27FC236}">
                <a16:creationId xmlns:a16="http://schemas.microsoft.com/office/drawing/2014/main" id="{09FAB21A-5EA5-63FD-7D88-07A95E309E53}"/>
              </a:ext>
            </a:extLst>
          </p:cNvPr>
          <p:cNvSpPr/>
          <p:nvPr/>
        </p:nvSpPr>
        <p:spPr>
          <a:xfrm>
            <a:off x="6819341" y="4393488"/>
            <a:ext cx="5038429" cy="2268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CD02142E-4CD0-BBAC-A194-6FB9F55339C1}"/>
              </a:ext>
            </a:extLst>
          </p:cNvPr>
          <p:cNvSpPr/>
          <p:nvPr/>
        </p:nvSpPr>
        <p:spPr>
          <a:xfrm>
            <a:off x="342583" y="5620163"/>
            <a:ext cx="5883023"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①ビジネススピードの向上</a:t>
            </a:r>
            <a:endParaRPr kumimoji="1" lang="ja-JP" altLang="en-US"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③マーケティング</a:t>
            </a:r>
            <a:r>
              <a:rPr kumimoji="1" lang="ja-JP" altLang="en-US" sz="1000" b="1" i="0" u="none" strike="noStrike" kern="1200" cap="none" spc="0" normalizeH="0" baseline="0" noProof="0" dirty="0">
                <a:ln>
                  <a:noFill/>
                </a:ln>
                <a:solidFill>
                  <a:prstClr val="black"/>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⑤データセキュリティの向上、サイバー攻撃対策</a:t>
            </a:r>
          </a:p>
        </p:txBody>
      </p:sp>
      <p:sp>
        <p:nvSpPr>
          <p:cNvPr id="9" name="コンテンツ プレースホルダー 6">
            <a:extLst>
              <a:ext uri="{FF2B5EF4-FFF2-40B4-BE49-F238E27FC236}">
                <a16:creationId xmlns:a16="http://schemas.microsoft.com/office/drawing/2014/main" id="{57ACAE76-C160-4A4D-A440-BF0631197207}"/>
              </a:ext>
            </a:extLst>
          </p:cNvPr>
          <p:cNvSpPr txBox="1">
            <a:spLocks/>
          </p:cNvSpPr>
          <p:nvPr/>
        </p:nvSpPr>
        <p:spPr bwMode="auto">
          <a:xfrm>
            <a:off x="3590721" y="5648388"/>
            <a:ext cx="2800513" cy="1084744"/>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④平等で格差の少ない社会</a:t>
            </a:r>
          </a:p>
        </p:txBody>
      </p:sp>
      <p:sp>
        <p:nvSpPr>
          <p:cNvPr id="5" name="テキスト ボックス 4">
            <a:extLst>
              <a:ext uri="{FF2B5EF4-FFF2-40B4-BE49-F238E27FC236}">
                <a16:creationId xmlns:a16="http://schemas.microsoft.com/office/drawing/2014/main" id="{E304F2AC-04B3-CF24-14E4-D927CF5E6792}"/>
              </a:ext>
            </a:extLst>
          </p:cNvPr>
          <p:cNvSpPr txBox="1"/>
          <p:nvPr/>
        </p:nvSpPr>
        <p:spPr>
          <a:xfrm>
            <a:off x="342583" y="5258843"/>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pic>
        <p:nvPicPr>
          <p:cNvPr id="22" name="グラフィックス 21" descr="生産 枠線">
            <a:extLst>
              <a:ext uri="{FF2B5EF4-FFF2-40B4-BE49-F238E27FC236}">
                <a16:creationId xmlns:a16="http://schemas.microsoft.com/office/drawing/2014/main" id="{47398B0B-D2B5-53F0-74A8-DEC2D1CB40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1040" y="4714021"/>
            <a:ext cx="522313" cy="522313"/>
          </a:xfrm>
          <a:prstGeom prst="rect">
            <a:avLst/>
          </a:prstGeom>
        </p:spPr>
      </p:pic>
      <p:pic>
        <p:nvPicPr>
          <p:cNvPr id="24" name="グラフィックス 23" descr="男性のプロフィール 枠線">
            <a:extLst>
              <a:ext uri="{FF2B5EF4-FFF2-40B4-BE49-F238E27FC236}">
                <a16:creationId xmlns:a16="http://schemas.microsoft.com/office/drawing/2014/main" id="{399B1EA2-8F1E-9EFA-919F-15F81C364A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7259" y="4778648"/>
            <a:ext cx="461665" cy="461665"/>
          </a:xfrm>
          <a:prstGeom prst="rect">
            <a:avLst/>
          </a:prstGeom>
        </p:spPr>
      </p:pic>
      <p:pic>
        <p:nvPicPr>
          <p:cNvPr id="26" name="グラフィックス 25" descr="女性のプロフィール 枠線">
            <a:extLst>
              <a:ext uri="{FF2B5EF4-FFF2-40B4-BE49-F238E27FC236}">
                <a16:creationId xmlns:a16="http://schemas.microsoft.com/office/drawing/2014/main" id="{FE19D189-FCEE-80E7-40D4-7A90EE2138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2874" y="4925680"/>
            <a:ext cx="461665" cy="461665"/>
          </a:xfrm>
          <a:prstGeom prst="rect">
            <a:avLst/>
          </a:prstGeom>
        </p:spPr>
      </p:pic>
      <p:pic>
        <p:nvPicPr>
          <p:cNvPr id="36" name="グラフィックス 35" descr="オフィス ワーカー (男性) 枠線">
            <a:extLst>
              <a:ext uri="{FF2B5EF4-FFF2-40B4-BE49-F238E27FC236}">
                <a16:creationId xmlns:a16="http://schemas.microsoft.com/office/drawing/2014/main" id="{E25A0C7F-3A2B-18D3-48E5-FBD246DB46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27845" y="4863167"/>
            <a:ext cx="475813" cy="475813"/>
          </a:xfrm>
          <a:prstGeom prst="rect">
            <a:avLst/>
          </a:prstGeom>
        </p:spPr>
      </p:pic>
      <p:pic>
        <p:nvPicPr>
          <p:cNvPr id="38" name="グラフィックス 37" descr="食品用の袋 枠線">
            <a:extLst>
              <a:ext uri="{FF2B5EF4-FFF2-40B4-BE49-F238E27FC236}">
                <a16:creationId xmlns:a16="http://schemas.microsoft.com/office/drawing/2014/main" id="{BD1159EE-91C7-E8AF-141E-2594F14C42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65701" y="4845822"/>
            <a:ext cx="352756" cy="352756"/>
          </a:xfrm>
          <a:prstGeom prst="rect">
            <a:avLst/>
          </a:prstGeom>
        </p:spPr>
      </p:pic>
      <p:pic>
        <p:nvPicPr>
          <p:cNvPr id="60" name="グラフィックス 59" descr="倉庫 枠線">
            <a:extLst>
              <a:ext uri="{FF2B5EF4-FFF2-40B4-BE49-F238E27FC236}">
                <a16:creationId xmlns:a16="http://schemas.microsoft.com/office/drawing/2014/main" id="{2D557DD4-62A9-A35F-84FB-BC954F4F1A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34804" y="4706682"/>
            <a:ext cx="536721" cy="536721"/>
          </a:xfrm>
          <a:prstGeom prst="rect">
            <a:avLst/>
          </a:prstGeom>
        </p:spPr>
      </p:pic>
      <p:pic>
        <p:nvPicPr>
          <p:cNvPr id="61" name="グラフィックス 60" descr="農産物 枠線">
            <a:extLst>
              <a:ext uri="{FF2B5EF4-FFF2-40B4-BE49-F238E27FC236}">
                <a16:creationId xmlns:a16="http://schemas.microsoft.com/office/drawing/2014/main" id="{AEF15591-043A-1747-6774-582BFE5B743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24775" y="4912046"/>
            <a:ext cx="352756" cy="352756"/>
          </a:xfrm>
          <a:prstGeom prst="rect">
            <a:avLst/>
          </a:prstGeom>
        </p:spPr>
      </p:pic>
      <p:cxnSp>
        <p:nvCxnSpPr>
          <p:cNvPr id="62" name="直線矢印コネクタ 61">
            <a:extLst>
              <a:ext uri="{FF2B5EF4-FFF2-40B4-BE49-F238E27FC236}">
                <a16:creationId xmlns:a16="http://schemas.microsoft.com/office/drawing/2014/main" id="{EE33CAB6-DB9E-94D6-9728-ECF4AEF17C5A}"/>
              </a:ext>
            </a:extLst>
          </p:cNvPr>
          <p:cNvCxnSpPr>
            <a:cxnSpLocks/>
            <a:stCxn id="22" idx="3"/>
            <a:endCxn id="60" idx="1"/>
          </p:cNvCxnSpPr>
          <p:nvPr/>
        </p:nvCxnSpPr>
        <p:spPr>
          <a:xfrm flipV="1">
            <a:off x="7693353" y="4975043"/>
            <a:ext cx="541451" cy="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直線矢印コネクタ 62">
            <a:extLst>
              <a:ext uri="{FF2B5EF4-FFF2-40B4-BE49-F238E27FC236}">
                <a16:creationId xmlns:a16="http://schemas.microsoft.com/office/drawing/2014/main" id="{42C85E89-D251-F55B-3BC0-1AE399358191}"/>
              </a:ext>
            </a:extLst>
          </p:cNvPr>
          <p:cNvCxnSpPr/>
          <p:nvPr/>
        </p:nvCxnSpPr>
        <p:spPr>
          <a:xfrm flipV="1">
            <a:off x="8868323" y="4960130"/>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F268BCC7-96DB-E2AF-6FEB-272B712C8F24}"/>
              </a:ext>
            </a:extLst>
          </p:cNvPr>
          <p:cNvCxnSpPr/>
          <p:nvPr/>
        </p:nvCxnSpPr>
        <p:spPr>
          <a:xfrm flipV="1">
            <a:off x="9906419" y="4953362"/>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9" name="グラフィックス 68" descr="農産物 枠線">
            <a:extLst>
              <a:ext uri="{FF2B5EF4-FFF2-40B4-BE49-F238E27FC236}">
                <a16:creationId xmlns:a16="http://schemas.microsoft.com/office/drawing/2014/main" id="{0A30D844-82CC-0C1B-78F9-38D9EED745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95819" y="4677517"/>
            <a:ext cx="361789" cy="361789"/>
          </a:xfrm>
          <a:prstGeom prst="rect">
            <a:avLst/>
          </a:prstGeom>
        </p:spPr>
      </p:pic>
      <p:pic>
        <p:nvPicPr>
          <p:cNvPr id="70" name="グラフィックス 69" descr="農産物 枠線">
            <a:extLst>
              <a:ext uri="{FF2B5EF4-FFF2-40B4-BE49-F238E27FC236}">
                <a16:creationId xmlns:a16="http://schemas.microsoft.com/office/drawing/2014/main" id="{4AD18D71-28DF-6441-6C25-19D2387E1E0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92754" y="4894150"/>
            <a:ext cx="352756" cy="352756"/>
          </a:xfrm>
          <a:prstGeom prst="rect">
            <a:avLst/>
          </a:prstGeom>
        </p:spPr>
      </p:pic>
      <p:sp>
        <p:nvSpPr>
          <p:cNvPr id="75" name="吹き出し: 四角形 74">
            <a:extLst>
              <a:ext uri="{FF2B5EF4-FFF2-40B4-BE49-F238E27FC236}">
                <a16:creationId xmlns:a16="http://schemas.microsoft.com/office/drawing/2014/main" id="{33B92A60-4F49-1113-7F06-46ECE53D53D8}"/>
              </a:ext>
            </a:extLst>
          </p:cNvPr>
          <p:cNvSpPr/>
          <p:nvPr/>
        </p:nvSpPr>
        <p:spPr>
          <a:xfrm>
            <a:off x="6995898" y="3611848"/>
            <a:ext cx="1320588"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消費者ニーズが</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不明確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吹き出し: 四角形 75">
            <a:extLst>
              <a:ext uri="{FF2B5EF4-FFF2-40B4-BE49-F238E27FC236}">
                <a16:creationId xmlns:a16="http://schemas.microsoft.com/office/drawing/2014/main" id="{1042CCAA-2C0D-82B8-E144-852FA018EA4C}"/>
              </a:ext>
            </a:extLst>
          </p:cNvPr>
          <p:cNvSpPr/>
          <p:nvPr/>
        </p:nvSpPr>
        <p:spPr>
          <a:xfrm>
            <a:off x="9745552" y="3611848"/>
            <a:ext cx="1845255"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不明な相手にデータを提供したくない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吹き出し: 四角形 78">
            <a:extLst>
              <a:ext uri="{FF2B5EF4-FFF2-40B4-BE49-F238E27FC236}">
                <a16:creationId xmlns:a16="http://schemas.microsoft.com/office/drawing/2014/main" id="{164D2C13-6401-0495-7A9A-6D83DD2DC850}"/>
              </a:ext>
            </a:extLst>
          </p:cNvPr>
          <p:cNvSpPr/>
          <p:nvPr/>
        </p:nvSpPr>
        <p:spPr>
          <a:xfrm>
            <a:off x="7008861" y="6007155"/>
            <a:ext cx="1320588"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消費者ニーズの見える化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0" name="吹き出し: 四角形 79">
            <a:extLst>
              <a:ext uri="{FF2B5EF4-FFF2-40B4-BE49-F238E27FC236}">
                <a16:creationId xmlns:a16="http://schemas.microsoft.com/office/drawing/2014/main" id="{F0FAA03C-1910-8486-13FC-0898755382FA}"/>
              </a:ext>
            </a:extLst>
          </p:cNvPr>
          <p:cNvSpPr/>
          <p:nvPr/>
        </p:nvSpPr>
        <p:spPr>
          <a:xfrm>
            <a:off x="9758515" y="6007155"/>
            <a:ext cx="1845255"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信頼できる相手に</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データを販売・提供</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テキスト ボックス 80">
            <a:extLst>
              <a:ext uri="{FF2B5EF4-FFF2-40B4-BE49-F238E27FC236}">
                <a16:creationId xmlns:a16="http://schemas.microsoft.com/office/drawing/2014/main" id="{49EC076F-EF73-9836-F597-3275DDB010CF}"/>
              </a:ext>
            </a:extLst>
          </p:cNvPr>
          <p:cNvSpPr txBox="1"/>
          <p:nvPr/>
        </p:nvSpPr>
        <p:spPr>
          <a:xfrm>
            <a:off x="8377496" y="5857788"/>
            <a:ext cx="14947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信頼性が高い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→消費者ニーズを</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キャッチアップ</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四角形: 角を丸くする 81">
            <a:extLst>
              <a:ext uri="{FF2B5EF4-FFF2-40B4-BE49-F238E27FC236}">
                <a16:creationId xmlns:a16="http://schemas.microsoft.com/office/drawing/2014/main" id="{EB749338-2D13-4F4D-C75E-26426FD083FA}"/>
              </a:ext>
            </a:extLst>
          </p:cNvPr>
          <p:cNvSpPr/>
          <p:nvPr/>
        </p:nvSpPr>
        <p:spPr>
          <a:xfrm>
            <a:off x="328577" y="1240573"/>
            <a:ext cx="11520310" cy="672176"/>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■消費者ニーズを把握し、マーケティング戦略の改善につなげる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信頼性が確保される</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ため、データの提供・入手ができる状態になる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テキスト ボックス 82">
            <a:extLst>
              <a:ext uri="{FF2B5EF4-FFF2-40B4-BE49-F238E27FC236}">
                <a16:creationId xmlns:a16="http://schemas.microsoft.com/office/drawing/2014/main" id="{7335A55F-1DF1-13A4-83BF-252FCCCF6433}"/>
              </a:ext>
            </a:extLst>
          </p:cNvPr>
          <p:cNvSpPr txBox="1"/>
          <p:nvPr/>
        </p:nvSpPr>
        <p:spPr>
          <a:xfrm>
            <a:off x="7009073" y="5170186"/>
            <a:ext cx="10047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テキスト ボックス 83">
            <a:extLst>
              <a:ext uri="{FF2B5EF4-FFF2-40B4-BE49-F238E27FC236}">
                <a16:creationId xmlns:a16="http://schemas.microsoft.com/office/drawing/2014/main" id="{FE9003EB-2AE7-D3D4-F307-C9A20B8FD77E}"/>
              </a:ext>
            </a:extLst>
          </p:cNvPr>
          <p:cNvSpPr txBox="1"/>
          <p:nvPr/>
        </p:nvSpPr>
        <p:spPr>
          <a:xfrm>
            <a:off x="8247275" y="5197597"/>
            <a:ext cx="5785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5" name="テキスト ボックス 84">
            <a:extLst>
              <a:ext uri="{FF2B5EF4-FFF2-40B4-BE49-F238E27FC236}">
                <a16:creationId xmlns:a16="http://schemas.microsoft.com/office/drawing/2014/main" id="{9771D203-4750-7248-7C33-184406D36880}"/>
              </a:ext>
            </a:extLst>
          </p:cNvPr>
          <p:cNvSpPr txBox="1"/>
          <p:nvPr/>
        </p:nvSpPr>
        <p:spPr>
          <a:xfrm>
            <a:off x="8955684" y="5201039"/>
            <a:ext cx="14730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多数の販売店舗</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6" name="コネクタ: 曲線 85">
            <a:extLst>
              <a:ext uri="{FF2B5EF4-FFF2-40B4-BE49-F238E27FC236}">
                <a16:creationId xmlns:a16="http://schemas.microsoft.com/office/drawing/2014/main" id="{0546E97B-22DF-90B8-5337-1BE126F0CD85}"/>
              </a:ext>
            </a:extLst>
          </p:cNvPr>
          <p:cNvCxnSpPr>
            <a:cxnSpLocks/>
            <a:stCxn id="85" idx="2"/>
            <a:endCxn id="83" idx="2"/>
          </p:cNvCxnSpPr>
          <p:nvPr/>
        </p:nvCxnSpPr>
        <p:spPr>
          <a:xfrm rot="5400000" flipH="1">
            <a:off x="8586401" y="4403025"/>
            <a:ext cx="30853" cy="2180730"/>
          </a:xfrm>
          <a:prstGeom prst="curvedConnector3">
            <a:avLst>
              <a:gd name="adj1" fmla="val -740933"/>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円: 塗りつぶしなし 72">
            <a:extLst>
              <a:ext uri="{FF2B5EF4-FFF2-40B4-BE49-F238E27FC236}">
                <a16:creationId xmlns:a16="http://schemas.microsoft.com/office/drawing/2014/main" id="{5188CBF8-EE75-AEB9-8A40-17031220E2D5}"/>
              </a:ext>
            </a:extLst>
          </p:cNvPr>
          <p:cNvSpPr/>
          <p:nvPr/>
        </p:nvSpPr>
        <p:spPr>
          <a:xfrm>
            <a:off x="8451521" y="5509707"/>
            <a:ext cx="330587" cy="298937"/>
          </a:xfrm>
          <a:prstGeom prst="donut">
            <a:avLst>
              <a:gd name="adj" fmla="val 11796"/>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 name="スライド番号プレースホルダー 1">
            <a:extLst>
              <a:ext uri="{FF2B5EF4-FFF2-40B4-BE49-F238E27FC236}">
                <a16:creationId xmlns:a16="http://schemas.microsoft.com/office/drawing/2014/main" id="{6882971E-2376-457C-5508-4E99D2DBE2B4}"/>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17</a:t>
            </a:fld>
            <a:endParaRPr lang="ja-JP" altLang="en-US"/>
          </a:p>
        </p:txBody>
      </p:sp>
    </p:spTree>
    <p:extLst>
      <p:ext uri="{BB962C8B-B14F-4D97-AF65-F5344CB8AC3E}">
        <p14:creationId xmlns:p14="http://schemas.microsoft.com/office/powerpoint/2010/main" val="28014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3EA7A9F-2ECD-2BF3-9902-D7313F938FC6}"/>
              </a:ext>
            </a:extLst>
          </p:cNvPr>
          <p:cNvSpPr>
            <a:spLocks noGrp="1"/>
          </p:cNvSpPr>
          <p:nvPr>
            <p:ph type="sldNum" sz="quarter" idx="12"/>
          </p:nvPr>
        </p:nvSpPr>
        <p:spPr/>
        <p:txBody>
          <a:bodyPr/>
          <a:lstStyle/>
          <a:p>
            <a:fld id="{DBFB1F43-6F2E-4538-AABB-23AEDF146290}" type="slidenum">
              <a:rPr lang="ja-JP" altLang="en-US" smtClean="0"/>
              <a:pPr/>
              <a:t>18</a:t>
            </a:fld>
            <a:endParaRPr lang="ja-JP" altLang="en-US"/>
          </a:p>
        </p:txBody>
      </p:sp>
      <p:sp>
        <p:nvSpPr>
          <p:cNvPr id="6" name="テキスト ボックス 5">
            <a:extLst>
              <a:ext uri="{FF2B5EF4-FFF2-40B4-BE49-F238E27FC236}">
                <a16:creationId xmlns:a16="http://schemas.microsoft.com/office/drawing/2014/main" id="{71B9F4FA-DADC-2CB8-F689-7A68457809BB}"/>
              </a:ext>
            </a:extLst>
          </p:cNvPr>
          <p:cNvSpPr txBox="1"/>
          <p:nvPr/>
        </p:nvSpPr>
        <p:spPr>
          <a:xfrm>
            <a:off x="3979817" y="1287083"/>
            <a:ext cx="6096000" cy="461665"/>
          </a:xfrm>
          <a:prstGeom prst="rect">
            <a:avLst/>
          </a:prstGeom>
          <a:noFill/>
        </p:spPr>
        <p:txBody>
          <a:bodyPr wrap="square">
            <a:spAutoFit/>
          </a:bodyPr>
          <a:lstStyle/>
          <a:p>
            <a:r>
              <a:rPr kumimoji="1" lang="en-US" altLang="ja-JP" sz="2400" noProof="1">
                <a:solidFill>
                  <a:schemeClr val="tx2"/>
                </a:solidFill>
              </a:rPr>
              <a:t>【</a:t>
            </a:r>
            <a:r>
              <a:rPr kumimoji="1" lang="ja-JP" altLang="en-US" sz="2400" noProof="1">
                <a:solidFill>
                  <a:schemeClr val="tx2"/>
                </a:solidFill>
              </a:rPr>
              <a:t>データスペース関連　問い合わせ先</a:t>
            </a:r>
            <a:r>
              <a:rPr kumimoji="1" lang="en-US" altLang="ja-JP" sz="2400" noProof="1">
                <a:solidFill>
                  <a:schemeClr val="tx2"/>
                </a:solidFill>
              </a:rPr>
              <a:t>】</a:t>
            </a:r>
            <a:endParaRPr lang="ja-JP" altLang="en-US" sz="2400" dirty="0">
              <a:solidFill>
                <a:schemeClr val="tx2"/>
              </a:solidFill>
            </a:endParaRPr>
          </a:p>
        </p:txBody>
      </p:sp>
      <p:sp>
        <p:nvSpPr>
          <p:cNvPr id="8" name="テキスト ボックス 7">
            <a:extLst>
              <a:ext uri="{FF2B5EF4-FFF2-40B4-BE49-F238E27FC236}">
                <a16:creationId xmlns:a16="http://schemas.microsoft.com/office/drawing/2014/main" id="{5B2DB6F7-CFD9-CFDB-0C68-882FEFFACE6F}"/>
              </a:ext>
            </a:extLst>
          </p:cNvPr>
          <p:cNvSpPr txBox="1"/>
          <p:nvPr/>
        </p:nvSpPr>
        <p:spPr>
          <a:xfrm>
            <a:off x="3979817" y="1827535"/>
            <a:ext cx="7960649" cy="400110"/>
          </a:xfrm>
          <a:prstGeom prst="rect">
            <a:avLst/>
          </a:prstGeom>
          <a:noFill/>
        </p:spPr>
        <p:txBody>
          <a:bodyPr wrap="square">
            <a:spAutoFit/>
          </a:bodyPr>
          <a:lstStyle/>
          <a:p>
            <a:r>
              <a:rPr lang="ja-JP" altLang="en-US" sz="2000" b="0" i="0" dirty="0">
                <a:solidFill>
                  <a:srgbClr val="222222"/>
                </a:solidFill>
                <a:effectLst/>
                <a:latin typeface="+mn-ea"/>
              </a:rPr>
              <a:t>データスペースによる</a:t>
            </a:r>
            <a:r>
              <a:rPr lang="ja-JP" altLang="en-US" sz="2000" dirty="0">
                <a:solidFill>
                  <a:srgbClr val="222222"/>
                </a:solidFill>
                <a:latin typeface="+mn-ea"/>
              </a:rPr>
              <a:t>相談</a:t>
            </a:r>
            <a:r>
              <a:rPr lang="ja-JP" altLang="en-US" sz="2000" b="0" i="0" dirty="0">
                <a:solidFill>
                  <a:srgbClr val="222222"/>
                </a:solidFill>
                <a:effectLst/>
                <a:latin typeface="+mn-ea"/>
              </a:rPr>
              <a:t>をご希望される方は、下記までお問い合わせください</a:t>
            </a:r>
            <a:endParaRPr lang="ja-JP" altLang="en-US" sz="2000" dirty="0">
              <a:latin typeface="+mn-ea"/>
            </a:endParaRPr>
          </a:p>
        </p:txBody>
      </p:sp>
      <p:pic>
        <p:nvPicPr>
          <p:cNvPr id="10" name="図 9">
            <a:extLst>
              <a:ext uri="{FF2B5EF4-FFF2-40B4-BE49-F238E27FC236}">
                <a16:creationId xmlns:a16="http://schemas.microsoft.com/office/drawing/2014/main" id="{C2E8B73A-63CF-60FC-50FE-7D3790D6D999}"/>
              </a:ext>
            </a:extLst>
          </p:cNvPr>
          <p:cNvPicPr>
            <a:picLocks noChangeAspect="1"/>
          </p:cNvPicPr>
          <p:nvPr/>
        </p:nvPicPr>
        <p:blipFill>
          <a:blip r:embed="rId3"/>
          <a:stretch>
            <a:fillRect/>
          </a:stretch>
        </p:blipFill>
        <p:spPr>
          <a:xfrm>
            <a:off x="4876401" y="3965406"/>
            <a:ext cx="2421656" cy="475383"/>
          </a:xfrm>
          <a:prstGeom prst="rect">
            <a:avLst/>
          </a:prstGeom>
        </p:spPr>
      </p:pic>
      <p:sp>
        <p:nvSpPr>
          <p:cNvPr id="12" name="テキスト ボックス 11">
            <a:extLst>
              <a:ext uri="{FF2B5EF4-FFF2-40B4-BE49-F238E27FC236}">
                <a16:creationId xmlns:a16="http://schemas.microsoft.com/office/drawing/2014/main" id="{EC1574C7-EE10-8522-4F3B-88F669E586E3}"/>
              </a:ext>
            </a:extLst>
          </p:cNvPr>
          <p:cNvSpPr txBox="1"/>
          <p:nvPr/>
        </p:nvSpPr>
        <p:spPr>
          <a:xfrm>
            <a:off x="4859384" y="3614856"/>
            <a:ext cx="6096000" cy="1446550"/>
          </a:xfrm>
          <a:prstGeom prst="rect">
            <a:avLst/>
          </a:prstGeom>
          <a:noFill/>
        </p:spPr>
        <p:txBody>
          <a:bodyPr wrap="square">
            <a:spAutoFit/>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2"/>
                </a:solidFill>
              </a:rPr>
              <a:t>担当</a:t>
            </a:r>
            <a:endParaRPr kumimoji="1" lang="en-US" altLang="ja-JP" sz="1800" dirty="0">
              <a:solidFill>
                <a:schemeClr val="tx2"/>
              </a:solidFill>
            </a:endParaRPr>
          </a:p>
          <a:p>
            <a:endParaRPr kumimoji="1" lang="en-US" altLang="ja-JP" sz="1800" dirty="0">
              <a:solidFill>
                <a:schemeClr val="tx2"/>
              </a:solidFill>
            </a:endParaRPr>
          </a:p>
          <a:p>
            <a:endParaRPr kumimoji="1" lang="en-US" altLang="ja-JP" sz="1600" dirty="0">
              <a:solidFill>
                <a:schemeClr val="tx2"/>
              </a:solidFill>
            </a:endParaRPr>
          </a:p>
          <a:p>
            <a:r>
              <a:rPr kumimoji="1" lang="ja-JP" altLang="ja-JP" sz="1800" kern="1200" dirty="0">
                <a:solidFill>
                  <a:schemeClr val="tx2"/>
                </a:solidFill>
                <a:effectLst/>
                <a:latin typeface="+mn-lt"/>
                <a:ea typeface="+mn-ea"/>
                <a:cs typeface="+mn-cs"/>
              </a:rPr>
              <a:t>デジタル基盤センター デジタルエンジニアリング部</a:t>
            </a:r>
            <a:endParaRPr kumimoji="1" lang="en-US" altLang="ja-JP" sz="1800" kern="1200" dirty="0">
              <a:solidFill>
                <a:schemeClr val="tx2"/>
              </a:solidFill>
              <a:effectLst/>
              <a:latin typeface="+mn-lt"/>
              <a:ea typeface="+mn-ea"/>
              <a:cs typeface="+mn-cs"/>
            </a:endParaRPr>
          </a:p>
          <a:p>
            <a:r>
              <a:rPr kumimoji="1" lang="en-US" altLang="ja-JP" sz="1800" kern="1200" dirty="0">
                <a:solidFill>
                  <a:schemeClr val="tx2"/>
                </a:solidFill>
                <a:effectLst/>
                <a:latin typeface="+mn-lt"/>
                <a:ea typeface="+mn-ea"/>
                <a:cs typeface="+mn-cs"/>
              </a:rPr>
              <a:t>E-mail</a:t>
            </a:r>
            <a:r>
              <a:rPr kumimoji="1" lang="ja-JP" altLang="en-US" sz="1800" kern="1200" dirty="0">
                <a:solidFill>
                  <a:schemeClr val="tx2"/>
                </a:solidFill>
                <a:effectLst/>
                <a:latin typeface="+mn-lt"/>
                <a:ea typeface="+mn-ea"/>
                <a:cs typeface="+mn-cs"/>
              </a:rPr>
              <a:t>   </a:t>
            </a:r>
            <a:r>
              <a:rPr kumimoji="1" lang="en-US" altLang="ja-JP" sz="1800" kern="1200" dirty="0">
                <a:solidFill>
                  <a:schemeClr val="tx2"/>
                </a:solidFill>
                <a:effectLst/>
                <a:latin typeface="+mn-lt"/>
                <a:ea typeface="+mn-ea"/>
                <a:cs typeface="+mn-cs"/>
              </a:rPr>
              <a:t>disc-info@ipa.go.jp</a:t>
            </a:r>
          </a:p>
        </p:txBody>
      </p:sp>
    </p:spTree>
    <p:extLst>
      <p:ext uri="{BB962C8B-B14F-4D97-AF65-F5344CB8AC3E}">
        <p14:creationId xmlns:p14="http://schemas.microsoft.com/office/powerpoint/2010/main" val="90097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29934"/>
            <a:ext cx="8063871" cy="676276"/>
          </a:xfrm>
        </p:spPr>
        <p:txBody>
          <a:bodyPr/>
          <a:lstStyle/>
          <a:p>
            <a:r>
              <a:rPr lang="ja-JP" altLang="en-US" noProof="1"/>
              <a:t>本資料について</a:t>
            </a:r>
            <a:endParaRPr lang="ja-JP" altLang="en-US" dirty="0"/>
          </a:p>
        </p:txBody>
      </p:sp>
      <p:sp>
        <p:nvSpPr>
          <p:cNvPr id="32" name="スライド番号プレースホルダー 3">
            <a:extLst>
              <a:ext uri="{FF2B5EF4-FFF2-40B4-BE49-F238E27FC236}">
                <a16:creationId xmlns:a16="http://schemas.microsoft.com/office/drawing/2014/main" id="{7BF4D9DD-D91C-5459-644D-2DA382728FC5}"/>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55071A0B-FA15-E09D-322B-5E1C05389136}"/>
              </a:ext>
            </a:extLst>
          </p:cNvPr>
          <p:cNvSpPr/>
          <p:nvPr/>
        </p:nvSpPr>
        <p:spPr>
          <a:xfrm>
            <a:off x="334963" y="1287968"/>
            <a:ext cx="11529377" cy="2431435"/>
          </a:xfrm>
          <a:prstGeom prst="rect">
            <a:avLst/>
          </a:prstGeom>
        </p:spPr>
        <p:txBody>
          <a:bodyPr wrap="square">
            <a:spAutoFit/>
          </a:bodyPr>
          <a:lstStyle/>
          <a:p>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想定読者</a:t>
            </a:r>
            <a:r>
              <a:rPr lang="en-US" altLang="ja-JP" sz="2800" b="1" dirty="0">
                <a:latin typeface="Meiryo UI" panose="020B0604030504040204" pitchFamily="50" charset="-128"/>
                <a:ea typeface="Meiryo UI" panose="020B0604030504040204" pitchFamily="50" charset="-128"/>
              </a:rPr>
              <a:t>】</a:t>
            </a:r>
          </a:p>
          <a:p>
            <a:r>
              <a:rPr lang="ja-JP" altLang="en-US" sz="2400" dirty="0">
                <a:latin typeface="Meiryo UI" panose="020B0604030504040204" pitchFamily="50" charset="-128"/>
                <a:ea typeface="Meiryo UI" panose="020B0604030504040204" pitchFamily="50" charset="-128"/>
              </a:rPr>
              <a:t>　　　初めて「データスペース」について知りたい方向け</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目的</a:t>
            </a:r>
            <a:r>
              <a:rPr lang="en-US" altLang="ja-JP" sz="2800" b="1" dirty="0">
                <a:latin typeface="Meiryo UI" panose="020B0604030504040204" pitchFamily="50" charset="-128"/>
                <a:ea typeface="Meiryo UI" panose="020B0604030504040204" pitchFamily="50" charset="-128"/>
              </a:rPr>
              <a:t>】</a:t>
            </a:r>
          </a:p>
          <a:p>
            <a:r>
              <a:rPr lang="ja-JP" altLang="en-US" sz="2400" dirty="0">
                <a:latin typeface="Meiryo UI" panose="020B0604030504040204" pitchFamily="50" charset="-128"/>
                <a:ea typeface="Meiryo UI" panose="020B0604030504040204" pitchFamily="50" charset="-128"/>
              </a:rPr>
              <a:t>　　　データスペースとは何か、</a:t>
            </a:r>
            <a:r>
              <a:rPr lang="ja-JP" altLang="en-US" sz="2400" dirty="0"/>
              <a:t>データスペース推進のための組織体制</a:t>
            </a:r>
            <a:r>
              <a:rPr lang="ja-JP" altLang="en-US" sz="2400" dirty="0">
                <a:latin typeface="Meiryo UI" panose="020B0604030504040204" pitchFamily="50" charset="-128"/>
                <a:ea typeface="Meiryo UI" panose="020B0604030504040204" pitchFamily="50" charset="-128"/>
              </a:rPr>
              <a:t>、事例、等を</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把握</a:t>
            </a:r>
            <a:r>
              <a:rPr lang="ja-JP" altLang="en-US" sz="2400">
                <a:latin typeface="Meiryo UI" panose="020B0604030504040204" pitchFamily="50" charset="-128"/>
                <a:ea typeface="Meiryo UI" panose="020B0604030504040204" pitchFamily="50" charset="-128"/>
              </a:rPr>
              <a:t>することです。</a:t>
            </a:r>
            <a:endParaRPr lang="en-US" altLang="ja-JP" sz="2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CAB80A2-70AD-3BE1-4D09-56F906E6B853}"/>
              </a:ext>
            </a:extLst>
          </p:cNvPr>
          <p:cNvPicPr>
            <a:picLocks noChangeAspect="1"/>
          </p:cNvPicPr>
          <p:nvPr/>
        </p:nvPicPr>
        <p:blipFill>
          <a:blip r:embed="rId3"/>
          <a:stretch>
            <a:fillRect/>
          </a:stretch>
        </p:blipFill>
        <p:spPr>
          <a:xfrm>
            <a:off x="742703" y="1783252"/>
            <a:ext cx="212679" cy="314943"/>
          </a:xfrm>
          <a:prstGeom prst="rect">
            <a:avLst/>
          </a:prstGeom>
        </p:spPr>
      </p:pic>
    </p:spTree>
    <p:extLst>
      <p:ext uri="{BB962C8B-B14F-4D97-AF65-F5344CB8AC3E}">
        <p14:creationId xmlns:p14="http://schemas.microsoft.com/office/powerpoint/2010/main" val="31729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29934"/>
            <a:ext cx="8063871" cy="676276"/>
          </a:xfrm>
        </p:spPr>
        <p:txBody>
          <a:bodyPr/>
          <a:lstStyle/>
          <a:p>
            <a:r>
              <a:rPr lang="ja-JP" altLang="en-US" noProof="1"/>
              <a:t>背景：海外のデータスペースの取組</a:t>
            </a:r>
            <a:endParaRPr lang="ja-JP" altLang="en-US" dirty="0"/>
          </a:p>
        </p:txBody>
      </p:sp>
      <p:pic>
        <p:nvPicPr>
          <p:cNvPr id="8" name="グラフィックス 7" descr="a.b.">
            <a:extLst>
              <a:ext uri="{FF2B5EF4-FFF2-40B4-BE49-F238E27FC236}">
                <a16:creationId xmlns:a16="http://schemas.microsoft.com/office/drawing/2014/main" id="{A81AACFE-CD88-CB9C-F4CB-36DAB5AD21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9930" y="2530074"/>
            <a:ext cx="2414452" cy="2414452"/>
          </a:xfrm>
          <a:prstGeom prst="rect">
            <a:avLst/>
          </a:prstGeom>
        </p:spPr>
      </p:pic>
      <p:pic>
        <p:nvPicPr>
          <p:cNvPr id="9" name="グラフィックス 8" descr="北米 単色塗りつぶし">
            <a:extLst>
              <a:ext uri="{FF2B5EF4-FFF2-40B4-BE49-F238E27FC236}">
                <a16:creationId xmlns:a16="http://schemas.microsoft.com/office/drawing/2014/main" id="{A15CFB67-E98D-A5E7-4935-D4B3C12D72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4382" y="2272846"/>
            <a:ext cx="2671680" cy="2671680"/>
          </a:xfrm>
          <a:prstGeom prst="rect">
            <a:avLst/>
          </a:prstGeom>
        </p:spPr>
      </p:pic>
      <p:pic>
        <p:nvPicPr>
          <p:cNvPr id="10" name="グラフィックス 9" descr="欧州 単色塗りつぶし">
            <a:extLst>
              <a:ext uri="{FF2B5EF4-FFF2-40B4-BE49-F238E27FC236}">
                <a16:creationId xmlns:a16="http://schemas.microsoft.com/office/drawing/2014/main" id="{310B8F81-C91C-1F9F-F7E8-FF86FCBE9A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8838" y="2704530"/>
            <a:ext cx="1394437" cy="1394437"/>
          </a:xfrm>
          <a:prstGeom prst="rect">
            <a:avLst/>
          </a:prstGeom>
        </p:spPr>
      </p:pic>
      <p:pic>
        <p:nvPicPr>
          <p:cNvPr id="11" name="グラフィックス 10" descr="何年も">
            <a:extLst>
              <a:ext uri="{FF2B5EF4-FFF2-40B4-BE49-F238E27FC236}">
                <a16:creationId xmlns:a16="http://schemas.microsoft.com/office/drawing/2014/main" id="{45DFD898-AE30-2801-1259-079C3EA6F6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2307" y="4673322"/>
            <a:ext cx="914400" cy="914400"/>
          </a:xfrm>
          <a:prstGeom prst="rect">
            <a:avLst/>
          </a:prstGeom>
        </p:spPr>
      </p:pic>
      <p:pic>
        <p:nvPicPr>
          <p:cNvPr id="12" name="グラフィックス 11" descr="南米 単色塗りつぶし">
            <a:extLst>
              <a:ext uri="{FF2B5EF4-FFF2-40B4-BE49-F238E27FC236}">
                <a16:creationId xmlns:a16="http://schemas.microsoft.com/office/drawing/2014/main" id="{85FCF3D5-FDEF-221F-866B-B6A5D23A77B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41236" y="4315650"/>
            <a:ext cx="1304336" cy="1304336"/>
          </a:xfrm>
          <a:prstGeom prst="rect">
            <a:avLst/>
          </a:prstGeom>
        </p:spPr>
      </p:pic>
      <p:pic>
        <p:nvPicPr>
          <p:cNvPr id="13" name="グラフィックス 12" descr="ファミリー">
            <a:extLst>
              <a:ext uri="{FF2B5EF4-FFF2-40B4-BE49-F238E27FC236}">
                <a16:creationId xmlns:a16="http://schemas.microsoft.com/office/drawing/2014/main" id="{2E7B64E9-3049-5BBA-D89F-26DCB5F231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73903" y="3762524"/>
            <a:ext cx="1394438" cy="1394438"/>
          </a:xfrm>
          <a:prstGeom prst="rect">
            <a:avLst/>
          </a:prstGeom>
        </p:spPr>
      </p:pic>
      <p:sp>
        <p:nvSpPr>
          <p:cNvPr id="20" name="テキスト ボックス 19">
            <a:extLst>
              <a:ext uri="{FF2B5EF4-FFF2-40B4-BE49-F238E27FC236}">
                <a16:creationId xmlns:a16="http://schemas.microsoft.com/office/drawing/2014/main" id="{D85D9A22-0FB3-C8FE-EE2C-DA8E891563FE}"/>
              </a:ext>
            </a:extLst>
          </p:cNvPr>
          <p:cNvSpPr txBox="1"/>
          <p:nvPr/>
        </p:nvSpPr>
        <p:spPr>
          <a:xfrm>
            <a:off x="345385" y="1265133"/>
            <a:ext cx="113177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222222"/>
                </a:solidFill>
                <a:effectLst/>
                <a:uLnTx/>
                <a:uFillTx/>
                <a:latin typeface="Meiryo UI"/>
                <a:ea typeface="Meiryo UI"/>
                <a:cs typeface="+mn-cs"/>
              </a:rPr>
              <a:t>■</a:t>
            </a:r>
            <a:r>
              <a:rPr lang="en-US" altLang="ja-JP" dirty="0">
                <a:solidFill>
                  <a:schemeClr val="tx1"/>
                </a:solidFill>
              </a:rPr>
              <a:t> EU</a:t>
            </a:r>
            <a:r>
              <a:rPr lang="ja-JP" altLang="en-US" dirty="0">
                <a:solidFill>
                  <a:schemeClr val="tx1"/>
                </a:solidFill>
              </a:rPr>
              <a:t>・米国・中国はデータ連携の手法を巡って野心的に取り組むことで、競争力・影響力を高めている</a:t>
            </a:r>
            <a:br>
              <a:rPr lang="ja-JP" altLang="en-US" dirty="0">
                <a:solidFill>
                  <a:schemeClr val="tx1"/>
                </a:solidFill>
              </a:rPr>
            </a:br>
            <a:r>
              <a:rPr lang="ja-JP" altLang="en-US" dirty="0">
                <a:solidFill>
                  <a:schemeClr val="tx1"/>
                </a:solidFill>
              </a:rPr>
              <a:t>　　→日本国内の産業において、対策が必須</a:t>
            </a:r>
            <a:endParaRPr kumimoji="1" lang="ja-JP" altLang="en-US"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テキスト ボックス 20">
            <a:extLst>
              <a:ext uri="{FF2B5EF4-FFF2-40B4-BE49-F238E27FC236}">
                <a16:creationId xmlns:a16="http://schemas.microsoft.com/office/drawing/2014/main" id="{22785538-D616-DE07-96BB-175DA63B8F98}"/>
              </a:ext>
            </a:extLst>
          </p:cNvPr>
          <p:cNvSpPr txBox="1"/>
          <p:nvPr/>
        </p:nvSpPr>
        <p:spPr>
          <a:xfrm>
            <a:off x="9044365" y="3517918"/>
            <a:ext cx="2490080" cy="1785104"/>
          </a:xfrm>
          <a:prstGeom prst="rect">
            <a:avLst/>
          </a:prstGeom>
          <a:noFill/>
          <a:ln>
            <a:solidFill>
              <a:srgbClr val="7F99E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データ収集</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プラットフォーム企業単体で</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個人の膨大なデータを収集</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活動</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単体企業で収集した</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ビックデータを活用し</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サービスを展開</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4FE11640-983C-36FF-A176-2A77D0117218}"/>
              </a:ext>
            </a:extLst>
          </p:cNvPr>
          <p:cNvSpPr txBox="1"/>
          <p:nvPr/>
        </p:nvSpPr>
        <p:spPr>
          <a:xfrm>
            <a:off x="8862762" y="2156163"/>
            <a:ext cx="2866949" cy="369332"/>
          </a:xfrm>
          <a:prstGeom prst="rect">
            <a:avLst/>
          </a:prstGeom>
          <a:solidFill>
            <a:srgbClr val="7F99E5"/>
          </a:solidFill>
          <a:ln w="19050">
            <a:solidFill>
              <a:srgbClr val="7F99E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米国・中国</a:t>
            </a:r>
          </a:p>
        </p:txBody>
      </p:sp>
      <p:sp>
        <p:nvSpPr>
          <p:cNvPr id="25" name="テキスト ボックス 24">
            <a:extLst>
              <a:ext uri="{FF2B5EF4-FFF2-40B4-BE49-F238E27FC236}">
                <a16:creationId xmlns:a16="http://schemas.microsoft.com/office/drawing/2014/main" id="{9AA8CA85-8F93-8E14-660C-DDF8BDFF8DF0}"/>
              </a:ext>
            </a:extLst>
          </p:cNvPr>
          <p:cNvSpPr txBox="1"/>
          <p:nvPr/>
        </p:nvSpPr>
        <p:spPr>
          <a:xfrm>
            <a:off x="325848" y="2044949"/>
            <a:ext cx="2866949" cy="369332"/>
          </a:xfrm>
          <a:prstGeom prst="rect">
            <a:avLst/>
          </a:prstGeom>
          <a:solidFill>
            <a:srgbClr val="7F99E5"/>
          </a:solidFill>
          <a:ln w="19050">
            <a:solidFill>
              <a:srgbClr val="7F99E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Meiryo UI"/>
                <a:ea typeface="Meiryo UI"/>
                <a:cs typeface="+mn-cs"/>
              </a:rPr>
              <a:t>EU</a:t>
            </a: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26" name="図 25">
            <a:extLst>
              <a:ext uri="{FF2B5EF4-FFF2-40B4-BE49-F238E27FC236}">
                <a16:creationId xmlns:a16="http://schemas.microsoft.com/office/drawing/2014/main" id="{D3D8D618-9326-C396-2F5F-6B5900908534}"/>
              </a:ext>
            </a:extLst>
          </p:cNvPr>
          <p:cNvPicPr>
            <a:picLocks noChangeAspect="1"/>
          </p:cNvPicPr>
          <p:nvPr/>
        </p:nvPicPr>
        <p:blipFill>
          <a:blip r:embed="rId15"/>
          <a:stretch>
            <a:fillRect/>
          </a:stretch>
        </p:blipFill>
        <p:spPr>
          <a:xfrm>
            <a:off x="6303402" y="4330264"/>
            <a:ext cx="1384143" cy="490659"/>
          </a:xfrm>
          <a:prstGeom prst="rect">
            <a:avLst/>
          </a:prstGeom>
        </p:spPr>
      </p:pic>
      <p:pic>
        <p:nvPicPr>
          <p:cNvPr id="28" name="図 27">
            <a:extLst>
              <a:ext uri="{FF2B5EF4-FFF2-40B4-BE49-F238E27FC236}">
                <a16:creationId xmlns:a16="http://schemas.microsoft.com/office/drawing/2014/main" id="{F4FBDD7E-B5E9-555F-10B3-77241627FF68}"/>
              </a:ext>
            </a:extLst>
          </p:cNvPr>
          <p:cNvPicPr>
            <a:picLocks noChangeAspect="1"/>
          </p:cNvPicPr>
          <p:nvPr/>
        </p:nvPicPr>
        <p:blipFill>
          <a:blip r:embed="rId16"/>
          <a:stretch>
            <a:fillRect/>
          </a:stretch>
        </p:blipFill>
        <p:spPr>
          <a:xfrm>
            <a:off x="3329644" y="2453804"/>
            <a:ext cx="1554224" cy="370779"/>
          </a:xfrm>
          <a:prstGeom prst="rect">
            <a:avLst/>
          </a:prstGeom>
        </p:spPr>
      </p:pic>
      <p:sp>
        <p:nvSpPr>
          <p:cNvPr id="32" name="スライド番号プレースホルダー 3">
            <a:extLst>
              <a:ext uri="{FF2B5EF4-FFF2-40B4-BE49-F238E27FC236}">
                <a16:creationId xmlns:a16="http://schemas.microsoft.com/office/drawing/2014/main" id="{7BF4D9DD-D91C-5459-644D-2DA382728FC5}"/>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22BD21E3-51A0-4628-C55D-862A196A5B8A}"/>
              </a:ext>
            </a:extLst>
          </p:cNvPr>
          <p:cNvSpPr txBox="1"/>
          <p:nvPr/>
        </p:nvSpPr>
        <p:spPr>
          <a:xfrm>
            <a:off x="497917" y="5400173"/>
            <a:ext cx="2459259" cy="646331"/>
          </a:xfrm>
          <a:prstGeom prst="rect">
            <a:avLst/>
          </a:prstGeom>
          <a:noFill/>
          <a:ln w="190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1">
                <a:ln>
                  <a:noFill/>
                </a:ln>
                <a:solidFill>
                  <a:prstClr val="black"/>
                </a:solidFill>
                <a:effectLst/>
                <a:uLnTx/>
                <a:uFillTx/>
                <a:latin typeface="Meiryo UI"/>
                <a:ea typeface="Meiryo UI"/>
                <a:cs typeface="+mn-cs"/>
              </a:rPr>
              <a:t>EU</a:t>
            </a: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主導による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国際的な標準化</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27B1F496-32E7-E2DE-BE81-6920BF8749BE}"/>
              </a:ext>
            </a:extLst>
          </p:cNvPr>
          <p:cNvSpPr txBox="1"/>
          <p:nvPr/>
        </p:nvSpPr>
        <p:spPr>
          <a:xfrm>
            <a:off x="9066606" y="5508877"/>
            <a:ext cx="2459260" cy="646331"/>
          </a:xfrm>
          <a:prstGeom prst="rect">
            <a:avLst/>
          </a:prstGeom>
          <a:noFill/>
          <a:ln w="190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単体企業による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デファクトスタンダード化</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4" name="正方形/長方形 3">
            <a:extLst>
              <a:ext uri="{FF2B5EF4-FFF2-40B4-BE49-F238E27FC236}">
                <a16:creationId xmlns:a16="http://schemas.microsoft.com/office/drawing/2014/main" id="{7F8D7821-CFF4-A91D-A7B2-F08A2D5939DD}"/>
              </a:ext>
            </a:extLst>
          </p:cNvPr>
          <p:cNvSpPr/>
          <p:nvPr/>
        </p:nvSpPr>
        <p:spPr>
          <a:xfrm>
            <a:off x="325849" y="2414281"/>
            <a:ext cx="2866949" cy="376995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srgbClr val="7F99E5"/>
                </a:solidFill>
                <a:effectLst/>
                <a:uLnTx/>
                <a:uFillTx/>
                <a:latin typeface="Meiryo UI"/>
                <a:ea typeface="Meiryo UI"/>
                <a:cs typeface="+mn-cs"/>
              </a:rPr>
              <a:t>社会の</a:t>
            </a:r>
            <a:endParaRPr kumimoji="1" lang="en-US" altLang="ja-JP" sz="1800" b="1" i="0" u="none" strike="noStrike" kern="1200" cap="none" spc="0" normalizeH="0" baseline="0" noProof="1">
              <a:ln>
                <a:noFill/>
              </a:ln>
              <a:solidFill>
                <a:srgbClr val="7F99E5"/>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経済活動データ集積型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1">
                <a:ln>
                  <a:noFill/>
                </a:ln>
                <a:solidFill>
                  <a:prstClr val="black"/>
                </a:solidFill>
                <a:effectLst/>
                <a:uLnTx/>
                <a:uFillTx/>
                <a:latin typeface="Meiryo UI"/>
                <a:ea typeface="Meiryo UI"/>
                <a:cs typeface="+mn-cs"/>
              </a:rPr>
              <a:t>データスペース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1">
              <a:ln>
                <a:noFill/>
              </a:ln>
              <a:solidFill>
                <a:prstClr val="black"/>
              </a:solidFill>
              <a:effectLst/>
              <a:uLnTx/>
              <a:uFillTx/>
              <a:latin typeface="Meiryo UI"/>
              <a:ea typeface="Meiryo UI"/>
              <a:cs typeface="+mn-cs"/>
            </a:endParaRPr>
          </a:p>
        </p:txBody>
      </p:sp>
      <p:sp>
        <p:nvSpPr>
          <p:cNvPr id="19" name="正方形/長方形 18">
            <a:extLst>
              <a:ext uri="{FF2B5EF4-FFF2-40B4-BE49-F238E27FC236}">
                <a16:creationId xmlns:a16="http://schemas.microsoft.com/office/drawing/2014/main" id="{99D1C608-ED13-8E8E-204E-854B4D301945}"/>
              </a:ext>
            </a:extLst>
          </p:cNvPr>
          <p:cNvSpPr/>
          <p:nvPr/>
        </p:nvSpPr>
        <p:spPr>
          <a:xfrm>
            <a:off x="8862764" y="2525495"/>
            <a:ext cx="2866949" cy="376995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srgbClr val="7F99E5"/>
                </a:solidFill>
                <a:effectLst/>
                <a:uLnTx/>
                <a:uFillTx/>
                <a:latin typeface="Meiryo UI"/>
                <a:ea typeface="Meiryo UI"/>
                <a:cs typeface="+mn-cs"/>
              </a:rPr>
              <a:t>個人の</a:t>
            </a:r>
            <a:endParaRPr kumimoji="1" lang="en-US" altLang="ja-JP" sz="1800" b="1" i="0" u="none" strike="noStrike" kern="1200" cap="none" spc="0" normalizeH="0" baseline="0" noProof="1">
              <a:ln>
                <a:noFill/>
              </a:ln>
              <a:solidFill>
                <a:srgbClr val="7F99E5"/>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経済活動データ集積型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1">
                <a:ln>
                  <a:noFill/>
                </a:ln>
                <a:solidFill>
                  <a:prstClr val="black"/>
                </a:solidFill>
                <a:effectLst/>
                <a:uLnTx/>
                <a:uFillTx/>
                <a:latin typeface="Meiryo UI"/>
                <a:ea typeface="Meiryo UI"/>
                <a:cs typeface="+mn-cs"/>
              </a:rPr>
              <a:t>データスペース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1">
              <a:ln>
                <a:noFill/>
              </a:ln>
              <a:solidFill>
                <a:prstClr val="black"/>
              </a:solidFill>
              <a:effectLst/>
              <a:uLnTx/>
              <a:uFillTx/>
              <a:latin typeface="Meiryo UI"/>
              <a:ea typeface="Meiryo UI"/>
              <a:cs typeface="+mn-cs"/>
            </a:endParaRPr>
          </a:p>
        </p:txBody>
      </p:sp>
      <p:pic>
        <p:nvPicPr>
          <p:cNvPr id="29" name="図 28">
            <a:extLst>
              <a:ext uri="{FF2B5EF4-FFF2-40B4-BE49-F238E27FC236}">
                <a16:creationId xmlns:a16="http://schemas.microsoft.com/office/drawing/2014/main" id="{20018FC2-2C83-539B-B134-CCB77EA5E2D8}"/>
              </a:ext>
            </a:extLst>
          </p:cNvPr>
          <p:cNvPicPr>
            <a:picLocks noChangeAspect="1"/>
          </p:cNvPicPr>
          <p:nvPr/>
        </p:nvPicPr>
        <p:blipFill rotWithShape="1">
          <a:blip r:embed="rId17"/>
          <a:srcRect t="7334" r="17916" b="21566"/>
          <a:stretch/>
        </p:blipFill>
        <p:spPr>
          <a:xfrm>
            <a:off x="3216768" y="3088269"/>
            <a:ext cx="559770" cy="370779"/>
          </a:xfrm>
          <a:prstGeom prst="rect">
            <a:avLst/>
          </a:prstGeom>
        </p:spPr>
      </p:pic>
      <p:pic>
        <p:nvPicPr>
          <p:cNvPr id="31" name="図 30">
            <a:extLst>
              <a:ext uri="{FF2B5EF4-FFF2-40B4-BE49-F238E27FC236}">
                <a16:creationId xmlns:a16="http://schemas.microsoft.com/office/drawing/2014/main" id="{AAFDC0F5-8BF4-906D-3D1D-0795218AC32C}"/>
              </a:ext>
            </a:extLst>
          </p:cNvPr>
          <p:cNvPicPr>
            <a:picLocks noChangeAspect="1"/>
          </p:cNvPicPr>
          <p:nvPr/>
        </p:nvPicPr>
        <p:blipFill rotWithShape="1">
          <a:blip r:embed="rId18"/>
          <a:srcRect l="11477" t="11574" r="4783" b="13045"/>
          <a:stretch/>
        </p:blipFill>
        <p:spPr>
          <a:xfrm>
            <a:off x="7554208" y="3805166"/>
            <a:ext cx="567982" cy="338769"/>
          </a:xfrm>
          <a:prstGeom prst="rect">
            <a:avLst/>
          </a:prstGeom>
        </p:spPr>
      </p:pic>
      <p:pic>
        <p:nvPicPr>
          <p:cNvPr id="27" name="図 26">
            <a:extLst>
              <a:ext uri="{FF2B5EF4-FFF2-40B4-BE49-F238E27FC236}">
                <a16:creationId xmlns:a16="http://schemas.microsoft.com/office/drawing/2014/main" id="{96C7C846-67BA-0ED1-6E95-4B7D509B2462}"/>
              </a:ext>
            </a:extLst>
          </p:cNvPr>
          <p:cNvPicPr>
            <a:picLocks noChangeAspect="1"/>
          </p:cNvPicPr>
          <p:nvPr/>
        </p:nvPicPr>
        <p:blipFill>
          <a:blip r:embed="rId19"/>
          <a:stretch>
            <a:fillRect/>
          </a:stretch>
        </p:blipFill>
        <p:spPr>
          <a:xfrm>
            <a:off x="3326189" y="1939392"/>
            <a:ext cx="960284" cy="528312"/>
          </a:xfrm>
          <a:prstGeom prst="rect">
            <a:avLst/>
          </a:prstGeom>
        </p:spPr>
      </p:pic>
      <p:pic>
        <p:nvPicPr>
          <p:cNvPr id="34" name="図 33">
            <a:extLst>
              <a:ext uri="{FF2B5EF4-FFF2-40B4-BE49-F238E27FC236}">
                <a16:creationId xmlns:a16="http://schemas.microsoft.com/office/drawing/2014/main" id="{7C5B961A-4377-8D6F-A484-65E3F0F52278}"/>
              </a:ext>
            </a:extLst>
          </p:cNvPr>
          <p:cNvPicPr>
            <a:picLocks noChangeAspect="1"/>
          </p:cNvPicPr>
          <p:nvPr/>
        </p:nvPicPr>
        <p:blipFill rotWithShape="1">
          <a:blip r:embed="rId20"/>
          <a:srcRect l="7999" t="9998" r="9698" b="7894"/>
          <a:stretch/>
        </p:blipFill>
        <p:spPr>
          <a:xfrm>
            <a:off x="4860193" y="3611227"/>
            <a:ext cx="533150" cy="344163"/>
          </a:xfrm>
          <a:prstGeom prst="rect">
            <a:avLst/>
          </a:prstGeom>
        </p:spPr>
      </p:pic>
      <p:pic>
        <p:nvPicPr>
          <p:cNvPr id="43" name="Picture 6">
            <a:extLst>
              <a:ext uri="{FF2B5EF4-FFF2-40B4-BE49-F238E27FC236}">
                <a16:creationId xmlns:a16="http://schemas.microsoft.com/office/drawing/2014/main" id="{3D15C77F-DDA2-DEE5-8CD9-31043B15193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5590" y="4170053"/>
            <a:ext cx="643094" cy="22005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アリババ、中国の家電小売大手Suningに出資へ--46.3億ドル - CNET Japan">
            <a:extLst>
              <a:ext uri="{FF2B5EF4-FFF2-40B4-BE49-F238E27FC236}">
                <a16:creationId xmlns:a16="http://schemas.microsoft.com/office/drawing/2014/main" id="{999783BF-B49E-04D1-5F4E-9AD4E95ABEDB}"/>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1071" t="30848" r="19471" b="30744"/>
          <a:stretch/>
        </p:blipFill>
        <p:spPr bwMode="auto">
          <a:xfrm>
            <a:off x="5414679" y="4385605"/>
            <a:ext cx="466138" cy="2258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a:extLst>
              <a:ext uri="{FF2B5EF4-FFF2-40B4-BE49-F238E27FC236}">
                <a16:creationId xmlns:a16="http://schemas.microsoft.com/office/drawing/2014/main" id="{9055F3BD-50B2-774B-0576-5B589BDB6C8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00531" y="4641423"/>
            <a:ext cx="609192" cy="81832"/>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2650914A-F117-0120-125E-31272B79BC77}"/>
              </a:ext>
            </a:extLst>
          </p:cNvPr>
          <p:cNvSpPr txBox="1"/>
          <p:nvPr/>
        </p:nvSpPr>
        <p:spPr>
          <a:xfrm>
            <a:off x="488555" y="3437712"/>
            <a:ext cx="2490080" cy="1785104"/>
          </a:xfrm>
          <a:prstGeom prst="rect">
            <a:avLst/>
          </a:prstGeom>
          <a:noFill/>
          <a:ln>
            <a:solidFill>
              <a:srgbClr val="7F99E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データ収集</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データの基盤、ルールを整備し、</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社会の膨大なデータを収集</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活動</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国、組織を超えたデータ連携が</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安全に素早く可能となり、</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企業のデータ活用が急進</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69707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6453" y="222314"/>
            <a:ext cx="8063871" cy="676276"/>
          </a:xfrm>
        </p:spPr>
        <p:txBody>
          <a:bodyPr/>
          <a:lstStyle/>
          <a:p>
            <a:r>
              <a:rPr lang="ja-JP" altLang="en-US" dirty="0"/>
              <a:t>データスペースとは</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テキスト ボックス 4">
            <a:extLst>
              <a:ext uri="{FF2B5EF4-FFF2-40B4-BE49-F238E27FC236}">
                <a16:creationId xmlns:a16="http://schemas.microsoft.com/office/drawing/2014/main" id="{8EAC1B4D-8F24-240E-20EA-4A0A581074D0}"/>
              </a:ext>
            </a:extLst>
          </p:cNvPr>
          <p:cNvSpPr txBox="1"/>
          <p:nvPr/>
        </p:nvSpPr>
        <p:spPr>
          <a:xfrm>
            <a:off x="340525" y="1268141"/>
            <a:ext cx="116903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・デジタル社会で不可欠なデータに注目した概念</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・異なる組織・国間</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エコシステム</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、異業種間でも、信頼性を確保しデータを共有できる標準化された仕組み</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・「多種多様」で「信頼性のある」大量のデータが安心して利用できる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356C6240-37AC-F615-C401-6A563FC1632B}"/>
              </a:ext>
            </a:extLst>
          </p:cNvPr>
          <p:cNvSpPr txBox="1"/>
          <p:nvPr/>
        </p:nvSpPr>
        <p:spPr>
          <a:xfrm>
            <a:off x="631609" y="2381301"/>
            <a:ext cx="30706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　イメージ図</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フローチャート: 磁気ディスク 35">
            <a:extLst>
              <a:ext uri="{FF2B5EF4-FFF2-40B4-BE49-F238E27FC236}">
                <a16:creationId xmlns:a16="http://schemas.microsoft.com/office/drawing/2014/main" id="{AF838E85-E27D-8283-B1F1-52361BFE3B6A}"/>
              </a:ext>
            </a:extLst>
          </p:cNvPr>
          <p:cNvSpPr/>
          <p:nvPr/>
        </p:nvSpPr>
        <p:spPr>
          <a:xfrm>
            <a:off x="3810184" y="3842556"/>
            <a:ext cx="594205" cy="581910"/>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1" name="楕円 40">
            <a:extLst>
              <a:ext uri="{FF2B5EF4-FFF2-40B4-BE49-F238E27FC236}">
                <a16:creationId xmlns:a16="http://schemas.microsoft.com/office/drawing/2014/main" id="{81CB1322-C63F-39F9-D6E3-301DCDED07E7}"/>
              </a:ext>
            </a:extLst>
          </p:cNvPr>
          <p:cNvSpPr/>
          <p:nvPr/>
        </p:nvSpPr>
        <p:spPr>
          <a:xfrm>
            <a:off x="2499482" y="3481903"/>
            <a:ext cx="5336738" cy="3045250"/>
          </a:xfrm>
          <a:prstGeom prst="ellipse">
            <a:avLst/>
          </a:prstGeom>
          <a:solidFill>
            <a:srgbClr val="7F99E5"/>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30" name="楕円 29">
            <a:extLst>
              <a:ext uri="{FF2B5EF4-FFF2-40B4-BE49-F238E27FC236}">
                <a16:creationId xmlns:a16="http://schemas.microsoft.com/office/drawing/2014/main" id="{957BE049-C210-FC1F-5675-0B7177981C91}"/>
              </a:ext>
            </a:extLst>
          </p:cNvPr>
          <p:cNvSpPr/>
          <p:nvPr/>
        </p:nvSpPr>
        <p:spPr>
          <a:xfrm>
            <a:off x="2513360" y="3059879"/>
            <a:ext cx="5336738" cy="2809357"/>
          </a:xfrm>
          <a:prstGeom prst="ellipse">
            <a:avLst/>
          </a:prstGeom>
          <a:solidFill>
            <a:schemeClr val="bg1"/>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7" name="楕円 6">
            <a:extLst>
              <a:ext uri="{FF2B5EF4-FFF2-40B4-BE49-F238E27FC236}">
                <a16:creationId xmlns:a16="http://schemas.microsoft.com/office/drawing/2014/main" id="{D2E2BE69-63AC-ACDF-5868-8A5B301D07F0}"/>
              </a:ext>
            </a:extLst>
          </p:cNvPr>
          <p:cNvSpPr/>
          <p:nvPr/>
        </p:nvSpPr>
        <p:spPr>
          <a:xfrm>
            <a:off x="6001090" y="453617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4" name="楕円 13">
            <a:extLst>
              <a:ext uri="{FF2B5EF4-FFF2-40B4-BE49-F238E27FC236}">
                <a16:creationId xmlns:a16="http://schemas.microsoft.com/office/drawing/2014/main" id="{5F22D05A-5245-D66C-7DCA-D96AB7A23573}"/>
              </a:ext>
            </a:extLst>
          </p:cNvPr>
          <p:cNvSpPr/>
          <p:nvPr/>
        </p:nvSpPr>
        <p:spPr>
          <a:xfrm>
            <a:off x="3174481" y="358300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36B99109-B8AF-7C06-2499-135ADE971A2C}"/>
              </a:ext>
            </a:extLst>
          </p:cNvPr>
          <p:cNvSpPr txBox="1"/>
          <p:nvPr/>
        </p:nvSpPr>
        <p:spPr>
          <a:xfrm>
            <a:off x="3132065" y="3691423"/>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C2542D9E-DA8D-BBC0-D9F3-E09BFAA30439}"/>
              </a:ext>
            </a:extLst>
          </p:cNvPr>
          <p:cNvSpPr txBox="1"/>
          <p:nvPr/>
        </p:nvSpPr>
        <p:spPr>
          <a:xfrm>
            <a:off x="5973359" y="4642444"/>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金融業界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楕円 19">
            <a:extLst>
              <a:ext uri="{FF2B5EF4-FFF2-40B4-BE49-F238E27FC236}">
                <a16:creationId xmlns:a16="http://schemas.microsoft.com/office/drawing/2014/main" id="{68B5A19B-8F25-C0B5-DFDC-39878AAFA088}"/>
              </a:ext>
            </a:extLst>
          </p:cNvPr>
          <p:cNvSpPr/>
          <p:nvPr/>
        </p:nvSpPr>
        <p:spPr>
          <a:xfrm>
            <a:off x="6032471" y="3496391"/>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21" name="テキスト ボックス 20">
            <a:extLst>
              <a:ext uri="{FF2B5EF4-FFF2-40B4-BE49-F238E27FC236}">
                <a16:creationId xmlns:a16="http://schemas.microsoft.com/office/drawing/2014/main" id="{59C6A626-83F4-C19F-6A97-2C8A069DB05F}"/>
              </a:ext>
            </a:extLst>
          </p:cNvPr>
          <p:cNvSpPr txBox="1"/>
          <p:nvPr/>
        </p:nvSpPr>
        <p:spPr>
          <a:xfrm>
            <a:off x="6004740" y="3602663"/>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エネルギー業界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楕円 21">
            <a:extLst>
              <a:ext uri="{FF2B5EF4-FFF2-40B4-BE49-F238E27FC236}">
                <a16:creationId xmlns:a16="http://schemas.microsoft.com/office/drawing/2014/main" id="{FA449DBE-FDCF-7983-30E3-CC21F1D13BDE}"/>
              </a:ext>
            </a:extLst>
          </p:cNvPr>
          <p:cNvSpPr/>
          <p:nvPr/>
        </p:nvSpPr>
        <p:spPr>
          <a:xfrm>
            <a:off x="3391970" y="4618385"/>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08A0933D-B4CB-9799-A096-3BC5BEA1E884}"/>
              </a:ext>
            </a:extLst>
          </p:cNvPr>
          <p:cNvSpPr txBox="1"/>
          <p:nvPr/>
        </p:nvSpPr>
        <p:spPr>
          <a:xfrm>
            <a:off x="3364239" y="4724657"/>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流通業界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A780E404-3457-D4BB-F5D9-1ECC25C0A66D}"/>
              </a:ext>
            </a:extLst>
          </p:cNvPr>
          <p:cNvSpPr txBox="1"/>
          <p:nvPr/>
        </p:nvSpPr>
        <p:spPr>
          <a:xfrm>
            <a:off x="4290918" y="3586553"/>
            <a:ext cx="16889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業界・分野横断</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クロスドメイン</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a:extLst>
              <a:ext uri="{FF2B5EF4-FFF2-40B4-BE49-F238E27FC236}">
                <a16:creationId xmlns:a16="http://schemas.microsoft.com/office/drawing/2014/main" id="{E330B45C-6787-5885-F799-B4A63B05F042}"/>
              </a:ext>
            </a:extLst>
          </p:cNvPr>
          <p:cNvSpPr/>
          <p:nvPr/>
        </p:nvSpPr>
        <p:spPr>
          <a:xfrm>
            <a:off x="4114725" y="5786159"/>
            <a:ext cx="2149700" cy="691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a:ea typeface="Meiryo UI"/>
                <a:cs typeface="+mn-cs"/>
              </a:rPr>
              <a:t>デジタル基盤　</a:t>
            </a:r>
            <a:endParaRPr kumimoji="1" lang="en-US" altLang="ja-JP" sz="18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フローチャート: 磁気ディスク 41">
            <a:extLst>
              <a:ext uri="{FF2B5EF4-FFF2-40B4-BE49-F238E27FC236}">
                <a16:creationId xmlns:a16="http://schemas.microsoft.com/office/drawing/2014/main" id="{6EC5FAB1-05CA-6430-CD2E-DC874D9F7C9C}"/>
              </a:ext>
            </a:extLst>
          </p:cNvPr>
          <p:cNvSpPr/>
          <p:nvPr/>
        </p:nvSpPr>
        <p:spPr>
          <a:xfrm>
            <a:off x="3370316" y="4090307"/>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3" name="フローチャート: 磁気ディスク 42">
            <a:extLst>
              <a:ext uri="{FF2B5EF4-FFF2-40B4-BE49-F238E27FC236}">
                <a16:creationId xmlns:a16="http://schemas.microsoft.com/office/drawing/2014/main" id="{B6D7B1E0-002F-662C-47AE-52BC41695BAE}"/>
              </a:ext>
            </a:extLst>
          </p:cNvPr>
          <p:cNvSpPr/>
          <p:nvPr/>
        </p:nvSpPr>
        <p:spPr>
          <a:xfrm>
            <a:off x="3629090" y="5061553"/>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5" name="フローチャート: 磁気ディスク 44">
            <a:extLst>
              <a:ext uri="{FF2B5EF4-FFF2-40B4-BE49-F238E27FC236}">
                <a16:creationId xmlns:a16="http://schemas.microsoft.com/office/drawing/2014/main" id="{B71BFCB6-A3A0-51B4-7200-D318418B1802}"/>
              </a:ext>
            </a:extLst>
          </p:cNvPr>
          <p:cNvSpPr/>
          <p:nvPr/>
        </p:nvSpPr>
        <p:spPr>
          <a:xfrm>
            <a:off x="6285260" y="4021612"/>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6" name="フローチャート: 磁気ディスク 45">
            <a:extLst>
              <a:ext uri="{FF2B5EF4-FFF2-40B4-BE49-F238E27FC236}">
                <a16:creationId xmlns:a16="http://schemas.microsoft.com/office/drawing/2014/main" id="{7054A64E-E502-90E2-1791-68756EAE5198}"/>
              </a:ext>
            </a:extLst>
          </p:cNvPr>
          <p:cNvSpPr/>
          <p:nvPr/>
        </p:nvSpPr>
        <p:spPr>
          <a:xfrm>
            <a:off x="6248325" y="5018380"/>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8" name="楕円 47">
            <a:extLst>
              <a:ext uri="{FF2B5EF4-FFF2-40B4-BE49-F238E27FC236}">
                <a16:creationId xmlns:a16="http://schemas.microsoft.com/office/drawing/2014/main" id="{0BC901D7-3FE6-D8E8-09D3-C7A493752E8D}"/>
              </a:ext>
            </a:extLst>
          </p:cNvPr>
          <p:cNvSpPr/>
          <p:nvPr/>
        </p:nvSpPr>
        <p:spPr>
          <a:xfrm>
            <a:off x="4680757" y="472744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49" name="テキスト ボックス 48">
            <a:extLst>
              <a:ext uri="{FF2B5EF4-FFF2-40B4-BE49-F238E27FC236}">
                <a16:creationId xmlns:a16="http://schemas.microsoft.com/office/drawing/2014/main" id="{A8437992-E859-D989-CA89-C4A03F96EC42}"/>
              </a:ext>
            </a:extLst>
          </p:cNvPr>
          <p:cNvSpPr txBox="1"/>
          <p:nvPr/>
        </p:nvSpPr>
        <p:spPr>
          <a:xfrm>
            <a:off x="4653026" y="4833714"/>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行政分野</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フローチャート: 磁気ディスク 50">
            <a:extLst>
              <a:ext uri="{FF2B5EF4-FFF2-40B4-BE49-F238E27FC236}">
                <a16:creationId xmlns:a16="http://schemas.microsoft.com/office/drawing/2014/main" id="{5E42B23B-9223-63E9-8DF1-CFA53126CCD4}"/>
              </a:ext>
            </a:extLst>
          </p:cNvPr>
          <p:cNvSpPr/>
          <p:nvPr/>
        </p:nvSpPr>
        <p:spPr>
          <a:xfrm>
            <a:off x="4942576" y="5204268"/>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pic>
        <p:nvPicPr>
          <p:cNvPr id="53" name="図 52" descr="図形  低い精度で自動的に生成された説明">
            <a:extLst>
              <a:ext uri="{FF2B5EF4-FFF2-40B4-BE49-F238E27FC236}">
                <a16:creationId xmlns:a16="http://schemas.microsoft.com/office/drawing/2014/main" id="{CC08D0DA-125E-6FB8-3E8A-ADA93A00D547}"/>
              </a:ext>
            </a:extLst>
          </p:cNvPr>
          <p:cNvPicPr>
            <a:picLocks noChangeAspect="1"/>
          </p:cNvPicPr>
          <p:nvPr/>
        </p:nvPicPr>
        <p:blipFill>
          <a:blip r:embed="rId3">
            <a:duotone>
              <a:prstClr val="black"/>
              <a:schemeClr val="tx1">
                <a:tint val="45000"/>
                <a:satMod val="400000"/>
              </a:schemeClr>
            </a:duotone>
          </a:blip>
          <a:stretch>
            <a:fillRect/>
          </a:stretch>
        </p:blipFill>
        <p:spPr>
          <a:xfrm>
            <a:off x="3129539" y="5513219"/>
            <a:ext cx="538609" cy="565344"/>
          </a:xfrm>
          <a:prstGeom prst="rect">
            <a:avLst/>
          </a:prstGeom>
        </p:spPr>
      </p:pic>
      <p:sp>
        <p:nvSpPr>
          <p:cNvPr id="56" name="テキスト ボックス 55">
            <a:extLst>
              <a:ext uri="{FF2B5EF4-FFF2-40B4-BE49-F238E27FC236}">
                <a16:creationId xmlns:a16="http://schemas.microsoft.com/office/drawing/2014/main" id="{4443B8D4-AFFF-4A1B-3213-05329D575D77}"/>
              </a:ext>
            </a:extLst>
          </p:cNvPr>
          <p:cNvSpPr txBox="1"/>
          <p:nvPr/>
        </p:nvSpPr>
        <p:spPr>
          <a:xfrm>
            <a:off x="3447174" y="5800194"/>
            <a:ext cx="10601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共通サービス共通機能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7B24AC99-8192-BD01-DC1F-070E8A15A6E0}"/>
              </a:ext>
            </a:extLst>
          </p:cNvPr>
          <p:cNvSpPr txBox="1"/>
          <p:nvPr/>
        </p:nvSpPr>
        <p:spPr>
          <a:xfrm>
            <a:off x="6264425" y="5827025"/>
            <a:ext cx="9748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参照モデル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a:extLst>
              <a:ext uri="{FF2B5EF4-FFF2-40B4-BE49-F238E27FC236}">
                <a16:creationId xmlns:a16="http://schemas.microsoft.com/office/drawing/2014/main" id="{A16736BB-E10C-3B94-C585-3EDD1EF41028}"/>
              </a:ext>
            </a:extLst>
          </p:cNvPr>
          <p:cNvSpPr txBox="1"/>
          <p:nvPr/>
        </p:nvSpPr>
        <p:spPr>
          <a:xfrm>
            <a:off x="8685112" y="4939294"/>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データ分析</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 name="グラフィックス 8" descr="ロボット 枠線">
            <a:extLst>
              <a:ext uri="{FF2B5EF4-FFF2-40B4-BE49-F238E27FC236}">
                <a16:creationId xmlns:a16="http://schemas.microsoft.com/office/drawing/2014/main" id="{7F9507AF-2E15-0183-00C9-4278F9E0F7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73943" y="3652550"/>
            <a:ext cx="914400" cy="914400"/>
          </a:xfrm>
          <a:prstGeom prst="rect">
            <a:avLst/>
          </a:prstGeom>
        </p:spPr>
      </p:pic>
      <p:sp>
        <p:nvSpPr>
          <p:cNvPr id="10" name="テキスト ボックス 9">
            <a:extLst>
              <a:ext uri="{FF2B5EF4-FFF2-40B4-BE49-F238E27FC236}">
                <a16:creationId xmlns:a16="http://schemas.microsoft.com/office/drawing/2014/main" id="{E9971730-7F36-6CB6-E0E0-8F177E062C0B}"/>
              </a:ext>
            </a:extLst>
          </p:cNvPr>
          <p:cNvSpPr txBox="1"/>
          <p:nvPr/>
        </p:nvSpPr>
        <p:spPr>
          <a:xfrm>
            <a:off x="8540166" y="3384315"/>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矢印: 右 11">
            <a:extLst>
              <a:ext uri="{FF2B5EF4-FFF2-40B4-BE49-F238E27FC236}">
                <a16:creationId xmlns:a16="http://schemas.microsoft.com/office/drawing/2014/main" id="{279C416D-A502-A42D-87AF-2A9EA4B438CD}"/>
              </a:ext>
            </a:extLst>
          </p:cNvPr>
          <p:cNvSpPr/>
          <p:nvPr/>
        </p:nvSpPr>
        <p:spPr>
          <a:xfrm rot="1123428">
            <a:off x="7692999" y="4781900"/>
            <a:ext cx="1170992"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データ利用</a:t>
            </a:r>
          </a:p>
        </p:txBody>
      </p:sp>
      <p:sp>
        <p:nvSpPr>
          <p:cNvPr id="13" name="矢印: 右 12">
            <a:extLst>
              <a:ext uri="{FF2B5EF4-FFF2-40B4-BE49-F238E27FC236}">
                <a16:creationId xmlns:a16="http://schemas.microsoft.com/office/drawing/2014/main" id="{29EAF105-1BC9-76A7-62BD-EA3C98FAAE48}"/>
              </a:ext>
            </a:extLst>
          </p:cNvPr>
          <p:cNvSpPr/>
          <p:nvPr/>
        </p:nvSpPr>
        <p:spPr>
          <a:xfrm>
            <a:off x="7582676" y="3636458"/>
            <a:ext cx="1253207"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データ利用</a:t>
            </a:r>
          </a:p>
        </p:txBody>
      </p:sp>
      <p:pic>
        <p:nvPicPr>
          <p:cNvPr id="24" name="グラフィックス 23" descr="都市 単色塗りつぶし">
            <a:extLst>
              <a:ext uri="{FF2B5EF4-FFF2-40B4-BE49-F238E27FC236}">
                <a16:creationId xmlns:a16="http://schemas.microsoft.com/office/drawing/2014/main" id="{F434F706-E6B5-B0E8-8E79-996B8E2BC2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4069" y="5291989"/>
            <a:ext cx="810352" cy="810352"/>
          </a:xfrm>
          <a:prstGeom prst="rect">
            <a:avLst/>
          </a:prstGeom>
        </p:spPr>
      </p:pic>
      <p:sp>
        <p:nvSpPr>
          <p:cNvPr id="25" name="テキスト ボックス 24">
            <a:extLst>
              <a:ext uri="{FF2B5EF4-FFF2-40B4-BE49-F238E27FC236}">
                <a16:creationId xmlns:a16="http://schemas.microsoft.com/office/drawing/2014/main" id="{533E9657-A32C-D090-C7C7-75CC4652B512}"/>
              </a:ext>
            </a:extLst>
          </p:cNvPr>
          <p:cNvSpPr txBox="1"/>
          <p:nvPr/>
        </p:nvSpPr>
        <p:spPr>
          <a:xfrm>
            <a:off x="9779442" y="4939294"/>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p>
        </p:txBody>
      </p:sp>
      <p:sp>
        <p:nvSpPr>
          <p:cNvPr id="26" name="矢印: 右 25">
            <a:extLst>
              <a:ext uri="{FF2B5EF4-FFF2-40B4-BE49-F238E27FC236}">
                <a16:creationId xmlns:a16="http://schemas.microsoft.com/office/drawing/2014/main" id="{70D1C92A-5B39-AEA2-B144-CCD473FEBBBE}"/>
              </a:ext>
            </a:extLst>
          </p:cNvPr>
          <p:cNvSpPr/>
          <p:nvPr/>
        </p:nvSpPr>
        <p:spPr>
          <a:xfrm>
            <a:off x="7145224" y="5536531"/>
            <a:ext cx="1690660" cy="401368"/>
          </a:xfrm>
          <a:prstGeom prst="rightArrow">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デジタル基盤の利用</a:t>
            </a:r>
          </a:p>
        </p:txBody>
      </p:sp>
      <p:pic>
        <p:nvPicPr>
          <p:cNvPr id="29" name="グラフィックス 28" descr="工場 枠線">
            <a:extLst>
              <a:ext uri="{FF2B5EF4-FFF2-40B4-BE49-F238E27FC236}">
                <a16:creationId xmlns:a16="http://schemas.microsoft.com/office/drawing/2014/main" id="{02ED62B2-B2DB-0CFF-5A42-E1EE9968FA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07536" y="3201946"/>
            <a:ext cx="463444" cy="463444"/>
          </a:xfrm>
          <a:prstGeom prst="rect">
            <a:avLst/>
          </a:prstGeom>
        </p:spPr>
      </p:pic>
      <p:pic>
        <p:nvPicPr>
          <p:cNvPr id="32" name="グラフィックス 31" descr="風力タービン 枠線">
            <a:extLst>
              <a:ext uri="{FF2B5EF4-FFF2-40B4-BE49-F238E27FC236}">
                <a16:creationId xmlns:a16="http://schemas.microsoft.com/office/drawing/2014/main" id="{02BBE8CF-90AA-A538-9997-A60533E86E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08460" y="3711526"/>
            <a:ext cx="422332" cy="422332"/>
          </a:xfrm>
          <a:prstGeom prst="rect">
            <a:avLst/>
          </a:prstGeom>
        </p:spPr>
      </p:pic>
      <p:pic>
        <p:nvPicPr>
          <p:cNvPr id="38" name="グラフィックス 37" descr="ギリシャ神殿 枠線">
            <a:extLst>
              <a:ext uri="{FF2B5EF4-FFF2-40B4-BE49-F238E27FC236}">
                <a16:creationId xmlns:a16="http://schemas.microsoft.com/office/drawing/2014/main" id="{245B3BBB-D886-367A-6D4A-5ADEA47FBD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94747" y="4233064"/>
            <a:ext cx="553967" cy="553967"/>
          </a:xfrm>
          <a:prstGeom prst="rect">
            <a:avLst/>
          </a:prstGeom>
        </p:spPr>
      </p:pic>
      <p:pic>
        <p:nvPicPr>
          <p:cNvPr id="44" name="グラフィックス 43" descr="トラック 枠線">
            <a:extLst>
              <a:ext uri="{FF2B5EF4-FFF2-40B4-BE49-F238E27FC236}">
                <a16:creationId xmlns:a16="http://schemas.microsoft.com/office/drawing/2014/main" id="{D7FEFF29-CCF1-3F90-7AC7-5714B622E2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2809203" y="4552626"/>
            <a:ext cx="535192" cy="586175"/>
          </a:xfrm>
          <a:prstGeom prst="rect">
            <a:avLst/>
          </a:prstGeom>
        </p:spPr>
      </p:pic>
      <p:pic>
        <p:nvPicPr>
          <p:cNvPr id="50" name="グラフィックス 49" descr="慈善 枠線">
            <a:extLst>
              <a:ext uri="{FF2B5EF4-FFF2-40B4-BE49-F238E27FC236}">
                <a16:creationId xmlns:a16="http://schemas.microsoft.com/office/drawing/2014/main" id="{4A096378-3AA3-1E57-5FA5-217EFEEAE68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28740" y="4359781"/>
            <a:ext cx="475413" cy="475413"/>
          </a:xfrm>
          <a:prstGeom prst="rect">
            <a:avLst/>
          </a:prstGeom>
        </p:spPr>
      </p:pic>
      <p:pic>
        <p:nvPicPr>
          <p:cNvPr id="58" name="グラフィックス 57" descr="口コミ 枠線">
            <a:extLst>
              <a:ext uri="{FF2B5EF4-FFF2-40B4-BE49-F238E27FC236}">
                <a16:creationId xmlns:a16="http://schemas.microsoft.com/office/drawing/2014/main" id="{B4536C64-D549-463C-B871-0127F51F320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114069" y="3759925"/>
            <a:ext cx="807134" cy="807134"/>
          </a:xfrm>
          <a:prstGeom prst="rect">
            <a:avLst/>
          </a:prstGeom>
        </p:spPr>
      </p:pic>
      <p:sp>
        <p:nvSpPr>
          <p:cNvPr id="59" name="テキスト ボックス 58">
            <a:extLst>
              <a:ext uri="{FF2B5EF4-FFF2-40B4-BE49-F238E27FC236}">
                <a16:creationId xmlns:a16="http://schemas.microsoft.com/office/drawing/2014/main" id="{760ADAEA-175C-3254-AC15-107088A0F62D}"/>
              </a:ext>
            </a:extLst>
          </p:cNvPr>
          <p:cNvSpPr txBox="1"/>
          <p:nvPr/>
        </p:nvSpPr>
        <p:spPr>
          <a:xfrm>
            <a:off x="9751989" y="3389199"/>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スマートシティ</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a:extLst>
              <a:ext uri="{FF2B5EF4-FFF2-40B4-BE49-F238E27FC236}">
                <a16:creationId xmlns:a16="http://schemas.microsoft.com/office/drawing/2014/main" id="{17BA2DB5-5CB8-7B3C-484D-78217D84EE30}"/>
              </a:ext>
            </a:extLst>
          </p:cNvPr>
          <p:cNvSpPr txBox="1"/>
          <p:nvPr/>
        </p:nvSpPr>
        <p:spPr>
          <a:xfrm>
            <a:off x="4350480" y="3119760"/>
            <a:ext cx="168896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テキスト ボックス 70">
            <a:extLst>
              <a:ext uri="{FF2B5EF4-FFF2-40B4-BE49-F238E27FC236}">
                <a16:creationId xmlns:a16="http://schemas.microsoft.com/office/drawing/2014/main" id="{60534318-68B5-0DF7-891A-89F377E77D15}"/>
              </a:ext>
            </a:extLst>
          </p:cNvPr>
          <p:cNvSpPr txBox="1"/>
          <p:nvPr/>
        </p:nvSpPr>
        <p:spPr>
          <a:xfrm>
            <a:off x="4301921" y="2616391"/>
            <a:ext cx="1758562" cy="369332"/>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データ提供元</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81131276-B669-9BD9-0D2E-48867EA029A6}"/>
              </a:ext>
            </a:extLst>
          </p:cNvPr>
          <p:cNvSpPr txBox="1"/>
          <p:nvPr/>
        </p:nvSpPr>
        <p:spPr>
          <a:xfrm>
            <a:off x="6615775" y="6391124"/>
            <a:ext cx="22816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データは中央に持たずに提供元で保持</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楕円 5">
            <a:extLst>
              <a:ext uri="{FF2B5EF4-FFF2-40B4-BE49-F238E27FC236}">
                <a16:creationId xmlns:a16="http://schemas.microsoft.com/office/drawing/2014/main" id="{4910F964-D535-EB3B-A0B1-E805DC6E21FF}"/>
              </a:ext>
            </a:extLst>
          </p:cNvPr>
          <p:cNvSpPr/>
          <p:nvPr/>
        </p:nvSpPr>
        <p:spPr>
          <a:xfrm>
            <a:off x="1353469" y="3223296"/>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BEC5DDD0-6292-CCF2-5EFA-C27E98F81049}"/>
              </a:ext>
            </a:extLst>
          </p:cNvPr>
          <p:cNvSpPr txBox="1"/>
          <p:nvPr/>
        </p:nvSpPr>
        <p:spPr>
          <a:xfrm>
            <a:off x="1311053" y="3331717"/>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楕円 10">
            <a:extLst>
              <a:ext uri="{FF2B5EF4-FFF2-40B4-BE49-F238E27FC236}">
                <a16:creationId xmlns:a16="http://schemas.microsoft.com/office/drawing/2014/main" id="{9D995E26-220B-1498-C156-54EC6735CB06}"/>
              </a:ext>
            </a:extLst>
          </p:cNvPr>
          <p:cNvSpPr/>
          <p:nvPr/>
        </p:nvSpPr>
        <p:spPr>
          <a:xfrm>
            <a:off x="1274082" y="3903274"/>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AAD7AEF1-2137-D423-D25D-D7AE96DBAE90}"/>
              </a:ext>
            </a:extLst>
          </p:cNvPr>
          <p:cNvSpPr txBox="1"/>
          <p:nvPr/>
        </p:nvSpPr>
        <p:spPr>
          <a:xfrm>
            <a:off x="1231666" y="4011695"/>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米国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楕円 15">
            <a:extLst>
              <a:ext uri="{FF2B5EF4-FFF2-40B4-BE49-F238E27FC236}">
                <a16:creationId xmlns:a16="http://schemas.microsoft.com/office/drawing/2014/main" id="{B7FFD626-097F-A139-57FF-7F2F2B65E1B6}"/>
              </a:ext>
            </a:extLst>
          </p:cNvPr>
          <p:cNvSpPr/>
          <p:nvPr/>
        </p:nvSpPr>
        <p:spPr>
          <a:xfrm>
            <a:off x="1292667" y="460457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7" name="テキスト ボックス 16">
            <a:extLst>
              <a:ext uri="{FF2B5EF4-FFF2-40B4-BE49-F238E27FC236}">
                <a16:creationId xmlns:a16="http://schemas.microsoft.com/office/drawing/2014/main" id="{E3C6048C-2AF1-C161-9017-705F8B7200CC}"/>
              </a:ext>
            </a:extLst>
          </p:cNvPr>
          <p:cNvSpPr txBox="1"/>
          <p:nvPr/>
        </p:nvSpPr>
        <p:spPr>
          <a:xfrm>
            <a:off x="1275769" y="4695279"/>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インド</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7" name="直線コネクタ 26">
            <a:extLst>
              <a:ext uri="{FF2B5EF4-FFF2-40B4-BE49-F238E27FC236}">
                <a16:creationId xmlns:a16="http://schemas.microsoft.com/office/drawing/2014/main" id="{B7C2D57A-BEBE-D8C1-3447-C3E3502C217F}"/>
              </a:ext>
            </a:extLst>
          </p:cNvPr>
          <p:cNvCxnSpPr>
            <a:cxnSpLocks/>
            <a:endCxn id="8" idx="3"/>
          </p:cNvCxnSpPr>
          <p:nvPr/>
        </p:nvCxnSpPr>
        <p:spPr>
          <a:xfrm flipH="1" flipV="1">
            <a:off x="2380037" y="3531772"/>
            <a:ext cx="409589" cy="31078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17C3C86-600D-321D-EF02-8B5A003F9827}"/>
              </a:ext>
            </a:extLst>
          </p:cNvPr>
          <p:cNvCxnSpPr>
            <a:cxnSpLocks/>
            <a:endCxn id="15" idx="3"/>
          </p:cNvCxnSpPr>
          <p:nvPr/>
        </p:nvCxnSpPr>
        <p:spPr>
          <a:xfrm flipH="1">
            <a:off x="2300650" y="4211750"/>
            <a:ext cx="22654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DB244FA-3518-C3F4-B07B-6D75AA5678AE}"/>
              </a:ext>
            </a:extLst>
          </p:cNvPr>
          <p:cNvCxnSpPr>
            <a:cxnSpLocks/>
          </p:cNvCxnSpPr>
          <p:nvPr/>
        </p:nvCxnSpPr>
        <p:spPr>
          <a:xfrm flipH="1">
            <a:off x="2242109" y="4612624"/>
            <a:ext cx="280154" cy="1558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E4B1CAE-E76F-EC7E-2ADB-2CA347B7FDD8}"/>
              </a:ext>
            </a:extLst>
          </p:cNvPr>
          <p:cNvSpPr txBox="1"/>
          <p:nvPr/>
        </p:nvSpPr>
        <p:spPr>
          <a:xfrm>
            <a:off x="764498" y="2890319"/>
            <a:ext cx="213916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国際展開・協力</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9E5C47E6-A6A9-1CEE-1961-D0928F1806F7}"/>
              </a:ext>
            </a:extLst>
          </p:cNvPr>
          <p:cNvSpPr txBox="1"/>
          <p:nvPr/>
        </p:nvSpPr>
        <p:spPr>
          <a:xfrm>
            <a:off x="8910651" y="2616984"/>
            <a:ext cx="2116743" cy="369332"/>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データ利用先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7" name="楕円 46">
            <a:extLst>
              <a:ext uri="{FF2B5EF4-FFF2-40B4-BE49-F238E27FC236}">
                <a16:creationId xmlns:a16="http://schemas.microsoft.com/office/drawing/2014/main" id="{58843015-BB37-E665-9D86-D74DE1458315}"/>
              </a:ext>
            </a:extLst>
          </p:cNvPr>
          <p:cNvSpPr/>
          <p:nvPr/>
        </p:nvSpPr>
        <p:spPr>
          <a:xfrm>
            <a:off x="1333636" y="5262791"/>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52" name="テキスト ボックス 51">
            <a:extLst>
              <a:ext uri="{FF2B5EF4-FFF2-40B4-BE49-F238E27FC236}">
                <a16:creationId xmlns:a16="http://schemas.microsoft.com/office/drawing/2014/main" id="{527B4DB5-3026-E8E6-8E14-7D59F3203CE3}"/>
              </a:ext>
            </a:extLst>
          </p:cNvPr>
          <p:cNvSpPr txBox="1"/>
          <p:nvPr/>
        </p:nvSpPr>
        <p:spPr>
          <a:xfrm>
            <a:off x="1316738" y="5353498"/>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ASEAN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4" name="直線コネクタ 53">
            <a:extLst>
              <a:ext uri="{FF2B5EF4-FFF2-40B4-BE49-F238E27FC236}">
                <a16:creationId xmlns:a16="http://schemas.microsoft.com/office/drawing/2014/main" id="{516E2508-FFF4-7A3D-B2EF-FC077565EAF0}"/>
              </a:ext>
            </a:extLst>
          </p:cNvPr>
          <p:cNvCxnSpPr>
            <a:cxnSpLocks/>
          </p:cNvCxnSpPr>
          <p:nvPr/>
        </p:nvCxnSpPr>
        <p:spPr>
          <a:xfrm flipH="1">
            <a:off x="2190376" y="4658157"/>
            <a:ext cx="338849" cy="72535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027E2740-182D-4371-5733-2182E06A560E}"/>
              </a:ext>
            </a:extLst>
          </p:cNvPr>
          <p:cNvSpPr txBox="1"/>
          <p:nvPr/>
        </p:nvSpPr>
        <p:spPr>
          <a:xfrm>
            <a:off x="2775477" y="3957086"/>
            <a:ext cx="5478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IoT</a:t>
            </a:r>
          </a:p>
        </p:txBody>
      </p:sp>
      <p:sp>
        <p:nvSpPr>
          <p:cNvPr id="55" name="テキスト ボックス 54">
            <a:extLst>
              <a:ext uri="{FF2B5EF4-FFF2-40B4-BE49-F238E27FC236}">
                <a16:creationId xmlns:a16="http://schemas.microsoft.com/office/drawing/2014/main" id="{34030096-877B-43F3-04C2-A9CFE33C2D34}"/>
              </a:ext>
            </a:extLst>
          </p:cNvPr>
          <p:cNvSpPr txBox="1"/>
          <p:nvPr/>
        </p:nvSpPr>
        <p:spPr>
          <a:xfrm>
            <a:off x="623225" y="6021792"/>
            <a:ext cx="2426392" cy="738664"/>
          </a:xfrm>
          <a:prstGeom prst="rect">
            <a:avLst/>
          </a:prstGeom>
          <a:noFill/>
          <a:ln w="285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DFFT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Free</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Flow</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With</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信頼性のある自由なデータ流通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7" name="図 36" descr="図形  低い精度で自動的に生成された説明">
            <a:extLst>
              <a:ext uri="{FF2B5EF4-FFF2-40B4-BE49-F238E27FC236}">
                <a16:creationId xmlns:a16="http://schemas.microsoft.com/office/drawing/2014/main" id="{46BE51A3-62BA-1860-F7A3-2BC99A03011E}"/>
              </a:ext>
            </a:extLst>
          </p:cNvPr>
          <p:cNvPicPr>
            <a:picLocks noChangeAspect="1"/>
          </p:cNvPicPr>
          <p:nvPr/>
        </p:nvPicPr>
        <p:blipFill>
          <a:blip r:embed="rId20"/>
          <a:stretch>
            <a:fillRect/>
          </a:stretch>
        </p:blipFill>
        <p:spPr>
          <a:xfrm>
            <a:off x="5950423" y="5759076"/>
            <a:ext cx="595803" cy="477818"/>
          </a:xfrm>
          <a:prstGeom prst="rect">
            <a:avLst/>
          </a:prstGeom>
        </p:spPr>
      </p:pic>
      <p:pic>
        <p:nvPicPr>
          <p:cNvPr id="61" name="グラフィックス 60" descr="オフィス ワーカー (女性) 単色塗りつぶし">
            <a:extLst>
              <a:ext uri="{FF2B5EF4-FFF2-40B4-BE49-F238E27FC236}">
                <a16:creationId xmlns:a16="http://schemas.microsoft.com/office/drawing/2014/main" id="{16386227-9AF2-0E59-D88D-E52F3655996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65828" y="5233824"/>
            <a:ext cx="887908" cy="887908"/>
          </a:xfrm>
          <a:prstGeom prst="rect">
            <a:avLst/>
          </a:prstGeom>
        </p:spPr>
      </p:pic>
    </p:spTree>
    <p:extLst>
      <p:ext uri="{BB962C8B-B14F-4D97-AF65-F5344CB8AC3E}">
        <p14:creationId xmlns:p14="http://schemas.microsoft.com/office/powerpoint/2010/main" val="99816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41213" y="313754"/>
            <a:ext cx="10008202" cy="676276"/>
          </a:xfrm>
        </p:spPr>
        <p:txBody>
          <a:bodyPr/>
          <a:lstStyle/>
          <a:p>
            <a:r>
              <a:rPr lang="ja-JP" altLang="en-US" dirty="0"/>
              <a:t>データスペースのメリット　</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テキスト ボックス 8">
            <a:extLst>
              <a:ext uri="{FF2B5EF4-FFF2-40B4-BE49-F238E27FC236}">
                <a16:creationId xmlns:a16="http://schemas.microsoft.com/office/drawing/2014/main" id="{39EBF09D-1D97-C9E2-2EB9-5D8359209FE7}"/>
              </a:ext>
            </a:extLst>
          </p:cNvPr>
          <p:cNvSpPr txBox="1"/>
          <p:nvPr/>
        </p:nvSpPr>
        <p:spPr>
          <a:xfrm>
            <a:off x="339922" y="1275538"/>
            <a:ext cx="10752431" cy="584775"/>
          </a:xfrm>
          <a:prstGeom prst="rect">
            <a:avLst/>
          </a:prstGeom>
          <a:noFill/>
        </p:spPr>
        <p:txBody>
          <a:bodyPr wrap="none" rtlCol="0">
            <a:spAutoFit/>
          </a:bodyPr>
          <a:lstStyle/>
          <a:p>
            <a:pPr>
              <a:defRPr/>
            </a:pPr>
            <a:r>
              <a:rPr kumimoji="1" lang="ja-JP" altLang="en-US" sz="1600" b="0" i="0" u="none" strike="noStrike" kern="1200" cap="none" spc="0" normalizeH="0" baseline="0" noProof="0" dirty="0">
                <a:ln>
                  <a:noFill/>
                </a:ln>
                <a:solidFill>
                  <a:srgbClr val="222222"/>
                </a:solidFill>
                <a:effectLst/>
                <a:uLnTx/>
                <a:uFillTx/>
                <a:latin typeface="Meiryo UI"/>
                <a:ea typeface="Meiryo UI"/>
                <a:cs typeface="+mn-cs"/>
              </a:rPr>
              <a:t>■</a:t>
            </a:r>
            <a:r>
              <a:rPr lang="ja-JP" altLang="en-US" sz="1600" dirty="0">
                <a:solidFill>
                  <a:schemeClr val="tx1"/>
                </a:solidFill>
              </a:rPr>
              <a:t>データスペースが広まると、データドリブン経営による経済発展と、社会課題の解決を両立する「</a:t>
            </a:r>
            <a:r>
              <a:rPr lang="en-US" altLang="ja-JP" sz="1600" dirty="0">
                <a:solidFill>
                  <a:schemeClr val="tx1"/>
                </a:solidFill>
              </a:rPr>
              <a:t>Society 5.0</a:t>
            </a:r>
            <a:r>
              <a:rPr lang="ja-JP" altLang="en-US" sz="1600" dirty="0">
                <a:solidFill>
                  <a:schemeClr val="tx1"/>
                </a:solidFill>
              </a:rPr>
              <a:t>」の実現に貢献できる</a:t>
            </a:r>
            <a:endParaRPr kumimoji="1" lang="ja-JP" altLang="en-US" sz="1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1">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4841CB54-BD75-F857-E56A-DF91F9623F75}"/>
              </a:ext>
            </a:extLst>
          </p:cNvPr>
          <p:cNvSpPr txBox="1"/>
          <p:nvPr/>
        </p:nvSpPr>
        <p:spPr>
          <a:xfrm>
            <a:off x="563320" y="1844951"/>
            <a:ext cx="5203449" cy="400110"/>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ビジネス上のメリット</a:t>
            </a:r>
            <a:endPar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CC038BED-3056-E56C-B598-6A7FD85F1FD1}"/>
              </a:ext>
            </a:extLst>
          </p:cNvPr>
          <p:cNvSpPr txBox="1"/>
          <p:nvPr/>
        </p:nvSpPr>
        <p:spPr>
          <a:xfrm>
            <a:off x="5882365" y="1850112"/>
            <a:ext cx="5706169" cy="400110"/>
          </a:xfrm>
          <a:prstGeom prst="rect">
            <a:avLst/>
          </a:prstGeom>
          <a:solidFill>
            <a:srgbClr val="24235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社会的なメリット</a:t>
            </a:r>
            <a:endPar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CE9F2FDE-06FF-0DCD-66EB-D25A40F076BB}"/>
              </a:ext>
            </a:extLst>
          </p:cNvPr>
          <p:cNvSpPr/>
          <p:nvPr/>
        </p:nvSpPr>
        <p:spPr>
          <a:xfrm>
            <a:off x="5882365" y="2245060"/>
            <a:ext cx="5706169" cy="4407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プライバシーが守られた、</a:t>
            </a:r>
            <a:r>
              <a:rPr kumimoji="1" lang="ja-JP" altLang="en-US" sz="1400" b="0" i="0" u="none" strike="noStrike" kern="1200" cap="none" spc="0" normalizeH="0" baseline="0" noProof="0" dirty="0">
                <a:ln>
                  <a:noFill/>
                </a:ln>
                <a:solidFill>
                  <a:srgbClr val="C00000"/>
                </a:solidFill>
                <a:effectLst/>
                <a:uLnTx/>
                <a:uFillTx/>
                <a:latin typeface="Meiryo UI"/>
                <a:ea typeface="Meiryo UI"/>
                <a:cs typeface="+mn-cs"/>
              </a:rPr>
              <a:t>誰もがより良い暮らしができる社会</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の実現へ</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①持続可能な社会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環境へ配慮した社会の実現が可能となる　</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374151"/>
                </a:solidFill>
                <a:effectLst/>
                <a:uLnTx/>
                <a:uFillTx/>
                <a:latin typeface="Söhne"/>
                <a:ea typeface="Meiryo UI"/>
                <a:cs typeface="+mn-cs"/>
              </a:rPr>
              <a:t>　　　　　　エネルギー消費データを分析して、</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効率的にエネルギー資源の活用</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理由：石油、ガス、風力など横断した資源ごとのデータ採取が可能になるため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②知識社会</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、ビッグデータ、ロボティクス、</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IoT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などの技術を活用した豊かで便利な社会を実現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00" b="0" i="0" u="none" strike="noStrike" kern="1200" cap="none" spc="0" normalizeH="0" baseline="0" noProof="0" dirty="0">
                <a:ln>
                  <a:noFill/>
                </a:ln>
                <a:solidFill>
                  <a:srgbClr val="374151"/>
                </a:solidFill>
                <a:effectLst/>
                <a:uLnTx/>
                <a:uFillTx/>
                <a:latin typeface="Söhne"/>
                <a:ea typeface="Meiryo UI"/>
                <a:cs typeface="+mn-cs"/>
              </a:rPr>
              <a:t>交通データを利用して交通システムを最適化することで、渋滞を減少させ、移動時間を短縮</a:t>
            </a:r>
            <a:endParaRPr kumimoji="1" lang="en-US" altLang="ja-JP" sz="1000" b="0" i="0" u="none" strike="noStrike" kern="1200" cap="none" spc="0" normalizeH="0" baseline="0" noProof="0" dirty="0">
              <a:ln>
                <a:noFill/>
              </a:ln>
              <a:solidFill>
                <a:srgbClr val="37415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74151"/>
                </a:solidFill>
                <a:effectLst/>
                <a:uLnTx/>
                <a:uFillTx/>
                <a:latin typeface="Söhne"/>
                <a:ea typeface="Meiryo UI"/>
                <a:cs typeface="+mn-cs"/>
              </a:rPr>
              <a:t>　　　　　　　・既存の気象データと</a:t>
            </a:r>
            <a:r>
              <a:rPr kumimoji="1" lang="en-US" altLang="ja-JP" sz="1000" b="0" i="0" u="none" strike="noStrike" kern="1200" cap="none" spc="0" normalizeH="0" baseline="0" noProof="0" dirty="0">
                <a:ln>
                  <a:noFill/>
                </a:ln>
                <a:solidFill>
                  <a:srgbClr val="374151"/>
                </a:solidFill>
                <a:effectLst/>
                <a:uLnTx/>
                <a:uFillTx/>
                <a:latin typeface="Söhne"/>
                <a:ea typeface="Meiryo UI"/>
                <a:cs typeface="+mn-cs"/>
              </a:rPr>
              <a:t>IoT</a:t>
            </a:r>
            <a:r>
              <a:rPr kumimoji="1" lang="ja-JP" altLang="en-US" sz="1000" b="0" i="0" u="none" strike="noStrike" kern="1200" cap="none" spc="0" normalizeH="0" baseline="0" noProof="0" dirty="0">
                <a:ln>
                  <a:noFill/>
                </a:ln>
                <a:solidFill>
                  <a:srgbClr val="374151"/>
                </a:solidFill>
                <a:effectLst/>
                <a:uLnTx/>
                <a:uFillTx/>
                <a:latin typeface="Söhne"/>
                <a:ea typeface="Meiryo UI"/>
                <a:cs typeface="+mn-cs"/>
              </a:rPr>
              <a:t>データと組み合わせるなどで、より精度の高い気象予測</a:t>
            </a:r>
            <a:endParaRPr kumimoji="1" lang="en-US" altLang="ja-JP" sz="1000" b="0" i="0" u="none" strike="noStrike" kern="1200" cap="none" spc="0" normalizeH="0" baseline="0" noProof="0" dirty="0">
              <a:ln>
                <a:noFill/>
              </a:ln>
              <a:solidFill>
                <a:srgbClr val="37415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理由：多種多様なデータを大量に利用することが可能となるため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③安心・安全な社会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・予測</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将来の出来事</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自然災害、健康危機など</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を予測し、リスクを軽減</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理由：センサー、カメラといった</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IoT</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などからの情報を分析活用できるため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・防災</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迅速な避難誘導を実現</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理由：交通、電気ガス水道通信のインフラ、自治体の避難情報などの連携が可能となるため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④平等で格差の少ない社会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教育</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研究データ、教育統計、学習方法など</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ビジネス</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データを活用したビジネス</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の機会が平等に与えられる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理由：デジタル基盤を利用することで誰でもデータを活用することが可能となるため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9A298798-CCFE-C1B0-FE23-BDF272C07A80}"/>
              </a:ext>
            </a:extLst>
          </p:cNvPr>
          <p:cNvSpPr/>
          <p:nvPr/>
        </p:nvSpPr>
        <p:spPr>
          <a:xfrm>
            <a:off x="563321" y="2245059"/>
            <a:ext cx="5203449" cy="4430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rgbClr val="C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Meiryo UI"/>
                <a:ea typeface="Meiryo UI"/>
                <a:cs typeface="+mn-cs"/>
              </a:rPr>
              <a:t>データドリブン経営</a:t>
            </a:r>
            <a:r>
              <a:rPr lang="ja-JP" altLang="en-US" sz="1400" dirty="0">
                <a:solidFill>
                  <a:prstClr val="black"/>
                </a:solidFill>
                <a:latin typeface="Meiryo UI"/>
                <a:ea typeface="Meiryo UI"/>
              </a:rPr>
              <a:t>の実現へ</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①ビジネススピードの向上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データを活用した新しいビジネスを誰でも簡単にスピーディーに開始できる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理由：共通のツール、サービス、データなどが利用できるため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②新ビジネス展開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様々な専門知識を持つ人が共同して問題に取り組むことができる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理由：異なる研究者、組織、産業部門間での協力と情報共有ができるため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③マーケティング</a:t>
            </a:r>
            <a:r>
              <a:rPr kumimoji="1" lang="ja-JP" altLang="en-US" sz="1600" b="1" i="0" u="none" strike="noStrike" kern="1200" cap="none" spc="0" normalizeH="0" baseline="0" noProof="0" dirty="0">
                <a:ln>
                  <a:noFill/>
                </a:ln>
                <a:solidFill>
                  <a:prstClr val="black"/>
                </a:solidFill>
                <a:effectLst/>
                <a:uLnTx/>
                <a:uFillTx/>
                <a:latin typeface="Söhne"/>
                <a:ea typeface="Meiryo UI"/>
                <a:cs typeface="+mn-cs"/>
              </a:rPr>
              <a:t>戦略の「改善」、「問題の早期発見」</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schemeClr val="tx1"/>
                </a:solidFill>
                <a:effectLst/>
                <a:uLnTx/>
                <a:uFillTx/>
                <a:latin typeface="Söhne"/>
                <a:ea typeface="Meiryo UI"/>
                <a:cs typeface="+mn-cs"/>
              </a:rPr>
              <a:t>高度なデータ分析で新パターンやトレンドを発見し、有益な情報を提供</a:t>
            </a:r>
            <a:endParaRPr kumimoji="1" lang="en-US" altLang="ja-JP" sz="1200" b="0" i="0" u="none" strike="noStrike" kern="1200" cap="none" spc="0" normalizeH="0" baseline="0" noProof="0" dirty="0">
              <a:ln>
                <a:noFill/>
              </a:ln>
              <a:solidFill>
                <a:schemeClr val="tx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理由：消費者情報、流通情報など分野を超えたデータの利用ができるため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　</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今まで価値を見出せていなかったデータでもビジネス価値が生まれる</a:t>
            </a:r>
            <a:endParaRPr kumimoji="1" lang="en-US" altLang="ja-JP" sz="1200" b="0" i="0" u="none" strike="noStrike" kern="1200" cap="none" spc="0" normalizeH="0" baseline="0" noProof="0" dirty="0">
              <a:ln>
                <a:noFill/>
              </a:ln>
              <a:solidFill>
                <a:srgbClr val="37415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理由：異なる組織へのデータ展開が容易なため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⑤データセキュリティの向上、サイバー攻撃対策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機密性</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信頼できる相手とデータのやり取りができる</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完全性</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データの改ざん防止ができる</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を確保することができる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理由：セキュリティ向上のための、組織、ツール提供、仕組みが備わっているため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8" name="グラフィックス 17" descr="速度計: 低速 枠線">
            <a:extLst>
              <a:ext uri="{FF2B5EF4-FFF2-40B4-BE49-F238E27FC236}">
                <a16:creationId xmlns:a16="http://schemas.microsoft.com/office/drawing/2014/main" id="{CB707AA4-94C6-1896-4820-C2C3D8555A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237" y="2735397"/>
            <a:ext cx="400110" cy="400110"/>
          </a:xfrm>
          <a:prstGeom prst="rect">
            <a:avLst/>
          </a:prstGeom>
        </p:spPr>
      </p:pic>
      <p:pic>
        <p:nvPicPr>
          <p:cNvPr id="19" name="グラフィックス 18" descr="チェックマークの付いた盾 枠線">
            <a:extLst>
              <a:ext uri="{FF2B5EF4-FFF2-40B4-BE49-F238E27FC236}">
                <a16:creationId xmlns:a16="http://schemas.microsoft.com/office/drawing/2014/main" id="{FAAA6E5E-00FD-D6F6-2B9E-3D7D684F61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237" y="5638964"/>
            <a:ext cx="400109" cy="400109"/>
          </a:xfrm>
          <a:prstGeom prst="rect">
            <a:avLst/>
          </a:prstGeom>
        </p:spPr>
      </p:pic>
      <p:pic>
        <p:nvPicPr>
          <p:cNvPr id="21" name="グラフィックス 20" descr="握手 枠線">
            <a:extLst>
              <a:ext uri="{FF2B5EF4-FFF2-40B4-BE49-F238E27FC236}">
                <a16:creationId xmlns:a16="http://schemas.microsoft.com/office/drawing/2014/main" id="{8BCA4952-A5DA-FE5B-889C-34768E92EC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5237" y="3479061"/>
            <a:ext cx="400110" cy="400110"/>
          </a:xfrm>
          <a:prstGeom prst="rect">
            <a:avLst/>
          </a:prstGeom>
        </p:spPr>
      </p:pic>
      <p:pic>
        <p:nvPicPr>
          <p:cNvPr id="24" name="グラフィックス 23" descr="チェック マーク 枠線">
            <a:extLst>
              <a:ext uri="{FF2B5EF4-FFF2-40B4-BE49-F238E27FC236}">
                <a16:creationId xmlns:a16="http://schemas.microsoft.com/office/drawing/2014/main" id="{2CB3F593-58A5-7047-D0F3-D6A14309BD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237" y="4222725"/>
            <a:ext cx="329020" cy="329020"/>
          </a:xfrm>
          <a:prstGeom prst="rect">
            <a:avLst/>
          </a:prstGeom>
        </p:spPr>
      </p:pic>
      <p:pic>
        <p:nvPicPr>
          <p:cNvPr id="25" name="グラフィックス 24" descr="リサイクル 枠線">
            <a:extLst>
              <a:ext uri="{FF2B5EF4-FFF2-40B4-BE49-F238E27FC236}">
                <a16:creationId xmlns:a16="http://schemas.microsoft.com/office/drawing/2014/main" id="{80512EF6-D8C2-2B5E-7D11-D53B27182C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40821" y="2855400"/>
            <a:ext cx="385451" cy="385451"/>
          </a:xfrm>
          <a:prstGeom prst="rect">
            <a:avLst/>
          </a:prstGeom>
        </p:spPr>
      </p:pic>
      <p:pic>
        <p:nvPicPr>
          <p:cNvPr id="26" name="グラフィックス 25" descr="科学思想 枠線">
            <a:extLst>
              <a:ext uri="{FF2B5EF4-FFF2-40B4-BE49-F238E27FC236}">
                <a16:creationId xmlns:a16="http://schemas.microsoft.com/office/drawing/2014/main" id="{7508F9EC-A96A-2594-8495-E94A406058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40821" y="3781437"/>
            <a:ext cx="385451" cy="385451"/>
          </a:xfrm>
          <a:prstGeom prst="rect">
            <a:avLst/>
          </a:prstGeom>
        </p:spPr>
      </p:pic>
      <p:pic>
        <p:nvPicPr>
          <p:cNvPr id="27" name="グラフィックス 26" descr="裁きの天秤 枠線">
            <a:extLst>
              <a:ext uri="{FF2B5EF4-FFF2-40B4-BE49-F238E27FC236}">
                <a16:creationId xmlns:a16="http://schemas.microsoft.com/office/drawing/2014/main" id="{6DB8193C-E119-E57C-9E67-2059EFEF39D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40821" y="5582462"/>
            <a:ext cx="329020" cy="329020"/>
          </a:xfrm>
          <a:prstGeom prst="rect">
            <a:avLst/>
          </a:prstGeom>
        </p:spPr>
      </p:pic>
      <p:pic>
        <p:nvPicPr>
          <p:cNvPr id="28" name="グラフィックス 27" descr="硬貨 枠線">
            <a:extLst>
              <a:ext uri="{FF2B5EF4-FFF2-40B4-BE49-F238E27FC236}">
                <a16:creationId xmlns:a16="http://schemas.microsoft.com/office/drawing/2014/main" id="{00464C85-2D44-6A94-79C8-989790AA946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5237" y="4895299"/>
            <a:ext cx="400110" cy="400110"/>
          </a:xfrm>
          <a:prstGeom prst="rect">
            <a:avLst/>
          </a:prstGeom>
        </p:spPr>
      </p:pic>
      <p:pic>
        <p:nvPicPr>
          <p:cNvPr id="29" name="グラフィックス 28" descr="キラキラしたハート 枠線">
            <a:extLst>
              <a:ext uri="{FF2B5EF4-FFF2-40B4-BE49-F238E27FC236}">
                <a16:creationId xmlns:a16="http://schemas.microsoft.com/office/drawing/2014/main" id="{8BE4EA2A-AEED-7D18-AAD3-F37B3A96647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40821" y="4707474"/>
            <a:ext cx="334403" cy="334403"/>
          </a:xfrm>
          <a:prstGeom prst="rect">
            <a:avLst/>
          </a:prstGeom>
        </p:spPr>
      </p:pic>
    </p:spTree>
    <p:extLst>
      <p:ext uri="{BB962C8B-B14F-4D97-AF65-F5344CB8AC3E}">
        <p14:creationId xmlns:p14="http://schemas.microsoft.com/office/powerpoint/2010/main" val="154090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14694"/>
            <a:ext cx="10008202" cy="676276"/>
          </a:xfrm>
        </p:spPr>
        <p:txBody>
          <a:bodyPr/>
          <a:lstStyle/>
          <a:p>
            <a:r>
              <a:rPr lang="ja-JP" altLang="en-US" dirty="0"/>
              <a:t>データスペースが持つ攻めと守りの側面</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テキスト ボックス 8">
            <a:extLst>
              <a:ext uri="{FF2B5EF4-FFF2-40B4-BE49-F238E27FC236}">
                <a16:creationId xmlns:a16="http://schemas.microsoft.com/office/drawing/2014/main" id="{6F8DBBCE-C1A8-EA01-84A0-57B8C0AFA900}"/>
              </a:ext>
            </a:extLst>
          </p:cNvPr>
          <p:cNvSpPr txBox="1"/>
          <p:nvPr/>
        </p:nvSpPr>
        <p:spPr>
          <a:xfrm>
            <a:off x="339922" y="1275538"/>
            <a:ext cx="112245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積極的に共有した方が良い理由</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攻めの観点</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と、共有せざるを得ない理由</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守りの観点</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638BC291-22CB-E40E-1B6E-D0DE7F0D2AF9}"/>
              </a:ext>
            </a:extLst>
          </p:cNvPr>
          <p:cNvSpPr txBox="1"/>
          <p:nvPr/>
        </p:nvSpPr>
        <p:spPr>
          <a:xfrm>
            <a:off x="425749" y="1856376"/>
            <a:ext cx="35610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攻め</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の観点</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054EBD67-B26F-2F03-7EBA-99B8CE0DA006}"/>
              </a:ext>
            </a:extLst>
          </p:cNvPr>
          <p:cNvSpPr txBox="1"/>
          <p:nvPr/>
        </p:nvSpPr>
        <p:spPr>
          <a:xfrm>
            <a:off x="397806" y="4349095"/>
            <a:ext cx="35610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守り</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の観点</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F2EAE2CD-0B53-796A-AB63-B65D7F196367}"/>
              </a:ext>
            </a:extLst>
          </p:cNvPr>
          <p:cNvSpPr/>
          <p:nvPr/>
        </p:nvSpPr>
        <p:spPr>
          <a:xfrm>
            <a:off x="518878" y="4733958"/>
            <a:ext cx="5040000" cy="19364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1">
                <a:ln>
                  <a:noFill/>
                </a:ln>
                <a:solidFill>
                  <a:srgbClr val="C00000"/>
                </a:solidFill>
                <a:effectLst/>
                <a:uLnTx/>
                <a:uFillTx/>
                <a:latin typeface="Meiryo UI"/>
                <a:ea typeface="Meiryo UI"/>
                <a:cs typeface="+mn-cs"/>
              </a:rPr>
              <a:t>義務化や必然性</a:t>
            </a: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のため、規制対応や国際ルールに従う必要がある</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88662031-93FA-FC7F-D5BE-F068186006B3}"/>
              </a:ext>
            </a:extLst>
          </p:cNvPr>
          <p:cNvSpPr/>
          <p:nvPr/>
        </p:nvSpPr>
        <p:spPr>
          <a:xfrm>
            <a:off x="518878" y="2256180"/>
            <a:ext cx="5040000" cy="19364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1">
                <a:ln>
                  <a:noFill/>
                </a:ln>
                <a:solidFill>
                  <a:srgbClr val="C00000"/>
                </a:solidFill>
                <a:effectLst/>
                <a:uLnTx/>
                <a:uFillTx/>
                <a:latin typeface="Meiryo UI"/>
                <a:ea typeface="Meiryo UI"/>
                <a:cs typeface="+mn-cs"/>
              </a:rPr>
              <a:t>競争力強化</a:t>
            </a: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のため、データ連携を積極的にビジネスに生かす</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p>
        </p:txBody>
      </p:sp>
      <p:sp>
        <p:nvSpPr>
          <p:cNvPr id="23" name="楕円 22">
            <a:extLst>
              <a:ext uri="{FF2B5EF4-FFF2-40B4-BE49-F238E27FC236}">
                <a16:creationId xmlns:a16="http://schemas.microsoft.com/office/drawing/2014/main" id="{05EDCEEF-4E7F-3BE5-F625-675458CA4F9C}"/>
              </a:ext>
            </a:extLst>
          </p:cNvPr>
          <p:cNvSpPr/>
          <p:nvPr/>
        </p:nvSpPr>
        <p:spPr>
          <a:xfrm>
            <a:off x="968795" y="2723344"/>
            <a:ext cx="2104302" cy="118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54776725-900C-B430-0EAE-705E8323E9AE}"/>
              </a:ext>
            </a:extLst>
          </p:cNvPr>
          <p:cNvSpPr txBox="1"/>
          <p:nvPr/>
        </p:nvSpPr>
        <p:spPr>
          <a:xfrm>
            <a:off x="1236733" y="2875177"/>
            <a:ext cx="16257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新ビジネス展開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C047A2A1-E556-2FB9-A4A5-E6C7E71BCFE6}"/>
              </a:ext>
            </a:extLst>
          </p:cNvPr>
          <p:cNvSpPr txBox="1"/>
          <p:nvPr/>
        </p:nvSpPr>
        <p:spPr>
          <a:xfrm>
            <a:off x="1164297" y="3259745"/>
            <a:ext cx="18229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異業種のデータを活用</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26" name="楕円 25">
            <a:extLst>
              <a:ext uri="{FF2B5EF4-FFF2-40B4-BE49-F238E27FC236}">
                <a16:creationId xmlns:a16="http://schemas.microsoft.com/office/drawing/2014/main" id="{38BA0049-FD64-5336-D8F0-3A2DBB72CD63}"/>
              </a:ext>
            </a:extLst>
          </p:cNvPr>
          <p:cNvSpPr/>
          <p:nvPr/>
        </p:nvSpPr>
        <p:spPr>
          <a:xfrm>
            <a:off x="3173994" y="2723344"/>
            <a:ext cx="2104302" cy="118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テキスト ボックス 26">
            <a:extLst>
              <a:ext uri="{FF2B5EF4-FFF2-40B4-BE49-F238E27FC236}">
                <a16:creationId xmlns:a16="http://schemas.microsoft.com/office/drawing/2014/main" id="{24715984-6569-9684-5F11-59C376E4FF35}"/>
              </a:ext>
            </a:extLst>
          </p:cNvPr>
          <p:cNvSpPr txBox="1"/>
          <p:nvPr/>
        </p:nvSpPr>
        <p:spPr>
          <a:xfrm>
            <a:off x="3672147" y="2892314"/>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課題解決</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28" name="テキスト ボックス 27">
            <a:extLst>
              <a:ext uri="{FF2B5EF4-FFF2-40B4-BE49-F238E27FC236}">
                <a16:creationId xmlns:a16="http://schemas.microsoft.com/office/drawing/2014/main" id="{95A15A0F-D35F-19FE-CC52-A5F4A2F9B970}"/>
              </a:ext>
            </a:extLst>
          </p:cNvPr>
          <p:cNvSpPr txBox="1"/>
          <p:nvPr/>
        </p:nvSpPr>
        <p:spPr>
          <a:xfrm>
            <a:off x="3439534" y="3259744"/>
            <a:ext cx="152317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新たな視点で分析</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29" name="楕円 28">
            <a:extLst>
              <a:ext uri="{FF2B5EF4-FFF2-40B4-BE49-F238E27FC236}">
                <a16:creationId xmlns:a16="http://schemas.microsoft.com/office/drawing/2014/main" id="{3633CBDD-F1F2-1939-387E-E982B53787E4}"/>
              </a:ext>
            </a:extLst>
          </p:cNvPr>
          <p:cNvSpPr/>
          <p:nvPr/>
        </p:nvSpPr>
        <p:spPr>
          <a:xfrm>
            <a:off x="997465" y="5170558"/>
            <a:ext cx="2104302" cy="118411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B4FE42A3-F2FF-E738-9720-2528A78F778D}"/>
              </a:ext>
            </a:extLst>
          </p:cNvPr>
          <p:cNvSpPr txBox="1"/>
          <p:nvPr/>
        </p:nvSpPr>
        <p:spPr>
          <a:xfrm>
            <a:off x="1495618" y="5271459"/>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規制対応</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31" name="テキスト ボックス 30">
            <a:extLst>
              <a:ext uri="{FF2B5EF4-FFF2-40B4-BE49-F238E27FC236}">
                <a16:creationId xmlns:a16="http://schemas.microsoft.com/office/drawing/2014/main" id="{224A7AC5-14B0-5746-B1BB-AED3B2095037}"/>
              </a:ext>
            </a:extLst>
          </p:cNvPr>
          <p:cNvSpPr txBox="1"/>
          <p:nvPr/>
        </p:nvSpPr>
        <p:spPr>
          <a:xfrm>
            <a:off x="1344134" y="5684884"/>
            <a:ext cx="141096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ルールに準拠する</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必要性</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32" name="楕円 31">
            <a:extLst>
              <a:ext uri="{FF2B5EF4-FFF2-40B4-BE49-F238E27FC236}">
                <a16:creationId xmlns:a16="http://schemas.microsoft.com/office/drawing/2014/main" id="{24600A16-FB9F-087B-5598-5F9B2F7BFBA4}"/>
              </a:ext>
            </a:extLst>
          </p:cNvPr>
          <p:cNvSpPr/>
          <p:nvPr/>
        </p:nvSpPr>
        <p:spPr>
          <a:xfrm>
            <a:off x="3202664" y="5170558"/>
            <a:ext cx="2104302" cy="118411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3" name="テキスト ボックス 32">
            <a:extLst>
              <a:ext uri="{FF2B5EF4-FFF2-40B4-BE49-F238E27FC236}">
                <a16:creationId xmlns:a16="http://schemas.microsoft.com/office/drawing/2014/main" id="{E3308001-C065-C34E-C4F6-5AC8E99AA114}"/>
              </a:ext>
            </a:extLst>
          </p:cNvPr>
          <p:cNvSpPr txBox="1"/>
          <p:nvPr/>
        </p:nvSpPr>
        <p:spPr>
          <a:xfrm>
            <a:off x="3700167" y="5267988"/>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孤立防止</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F67AC31C-1261-2811-A616-1B150F776D8B}"/>
              </a:ext>
            </a:extLst>
          </p:cNvPr>
          <p:cNvSpPr txBox="1"/>
          <p:nvPr/>
        </p:nvSpPr>
        <p:spPr>
          <a:xfrm>
            <a:off x="3434956" y="5605322"/>
            <a:ext cx="166103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日本以外が</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データスペースを利用</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35" name="四角形: 角を丸くする 34">
            <a:extLst>
              <a:ext uri="{FF2B5EF4-FFF2-40B4-BE49-F238E27FC236}">
                <a16:creationId xmlns:a16="http://schemas.microsoft.com/office/drawing/2014/main" id="{EC819816-F41A-4368-3FC0-F477B3ADFEAA}"/>
              </a:ext>
            </a:extLst>
          </p:cNvPr>
          <p:cNvSpPr/>
          <p:nvPr/>
        </p:nvSpPr>
        <p:spPr>
          <a:xfrm>
            <a:off x="6056381" y="2243499"/>
            <a:ext cx="5192678" cy="4377925"/>
          </a:xfrm>
          <a:prstGeom prst="roundRect">
            <a:avLst>
              <a:gd name="adj" fmla="val 27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6" name="テキスト ボックス 35">
            <a:extLst>
              <a:ext uri="{FF2B5EF4-FFF2-40B4-BE49-F238E27FC236}">
                <a16:creationId xmlns:a16="http://schemas.microsoft.com/office/drawing/2014/main" id="{07C5DADF-5345-6E53-9E6E-91E8407DC51F}"/>
              </a:ext>
            </a:extLst>
          </p:cNvPr>
          <p:cNvSpPr txBox="1"/>
          <p:nvPr/>
        </p:nvSpPr>
        <p:spPr>
          <a:xfrm>
            <a:off x="5939158" y="1818276"/>
            <a:ext cx="5462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データ主権</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8" name="直線コネクタ 37">
            <a:extLst>
              <a:ext uri="{FF2B5EF4-FFF2-40B4-BE49-F238E27FC236}">
                <a16:creationId xmlns:a16="http://schemas.microsoft.com/office/drawing/2014/main" id="{8B4B9387-9EE8-D256-2D09-ECB02E0E912E}"/>
              </a:ext>
            </a:extLst>
          </p:cNvPr>
          <p:cNvCxnSpPr/>
          <p:nvPr/>
        </p:nvCxnSpPr>
        <p:spPr>
          <a:xfrm>
            <a:off x="5795751" y="1703810"/>
            <a:ext cx="0" cy="5037558"/>
          </a:xfrm>
          <a:prstGeom prst="line">
            <a:avLst/>
          </a:prstGeom>
        </p:spPr>
        <p:style>
          <a:lnRef idx="1">
            <a:schemeClr val="dk1"/>
          </a:lnRef>
          <a:fillRef idx="0">
            <a:schemeClr val="dk1"/>
          </a:fillRef>
          <a:effectRef idx="0">
            <a:schemeClr val="dk1"/>
          </a:effectRef>
          <a:fontRef idx="minor">
            <a:schemeClr val="tx1"/>
          </a:fontRef>
        </p:style>
      </p:cxnSp>
      <p:pic>
        <p:nvPicPr>
          <p:cNvPr id="40" name="グラフィックス 39" descr="剣 枠線">
            <a:extLst>
              <a:ext uri="{FF2B5EF4-FFF2-40B4-BE49-F238E27FC236}">
                <a16:creationId xmlns:a16="http://schemas.microsoft.com/office/drawing/2014/main" id="{9218FFE5-4B7A-1F88-5CA0-894B3E3154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131" y="1837283"/>
            <a:ext cx="406217" cy="406217"/>
          </a:xfrm>
          <a:prstGeom prst="rect">
            <a:avLst/>
          </a:prstGeom>
        </p:spPr>
      </p:pic>
      <p:pic>
        <p:nvPicPr>
          <p:cNvPr id="42" name="グラフィックス 41" descr="中世の甲冑 枠線">
            <a:extLst>
              <a:ext uri="{FF2B5EF4-FFF2-40B4-BE49-F238E27FC236}">
                <a16:creationId xmlns:a16="http://schemas.microsoft.com/office/drawing/2014/main" id="{8D658F64-4DFB-5174-45A3-51DE3CA605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672" y="4339179"/>
            <a:ext cx="419941" cy="419941"/>
          </a:xfrm>
          <a:prstGeom prst="rect">
            <a:avLst/>
          </a:prstGeom>
        </p:spPr>
      </p:pic>
      <p:pic>
        <p:nvPicPr>
          <p:cNvPr id="44" name="グラフィックス 43" descr="ユーザー 単色塗りつぶし">
            <a:extLst>
              <a:ext uri="{FF2B5EF4-FFF2-40B4-BE49-F238E27FC236}">
                <a16:creationId xmlns:a16="http://schemas.microsoft.com/office/drawing/2014/main" id="{1B3BA89D-DECB-8D0C-A98E-980848E4EB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34415" y="4020785"/>
            <a:ext cx="482837" cy="482837"/>
          </a:xfrm>
          <a:prstGeom prst="rect">
            <a:avLst/>
          </a:prstGeom>
        </p:spPr>
      </p:pic>
      <p:sp>
        <p:nvSpPr>
          <p:cNvPr id="46" name="テキスト ボックス 45">
            <a:extLst>
              <a:ext uri="{FF2B5EF4-FFF2-40B4-BE49-F238E27FC236}">
                <a16:creationId xmlns:a16="http://schemas.microsoft.com/office/drawing/2014/main" id="{3AADFA1A-7916-C5A2-6BD7-AD584140496E}"/>
              </a:ext>
            </a:extLst>
          </p:cNvPr>
          <p:cNvSpPr txBox="1"/>
          <p:nvPr/>
        </p:nvSpPr>
        <p:spPr>
          <a:xfrm>
            <a:off x="6254858" y="3532580"/>
            <a:ext cx="340990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1">
                <a:ln>
                  <a:noFill/>
                </a:ln>
                <a:solidFill>
                  <a:prstClr val="black"/>
                </a:solidFill>
                <a:effectLst/>
                <a:uLnTx/>
                <a:uFillTx/>
                <a:latin typeface="Meiryo UI"/>
                <a:ea typeface="Meiryo UI"/>
                <a:cs typeface="+mn-cs"/>
              </a:rPr>
              <a:t>①データはデータ提供元のもの</a:t>
            </a:r>
            <a:endParaRPr kumimoji="1" lang="en-US" altLang="ja-JP" sz="2000" b="1" i="0" u="none" strike="noStrike" kern="1200" cap="none" spc="0" normalizeH="0" baseline="0" noProof="1">
              <a:ln>
                <a:noFill/>
              </a:ln>
              <a:solidFill>
                <a:prstClr val="black"/>
              </a:solidFill>
              <a:effectLst/>
              <a:uLnTx/>
              <a:uFillTx/>
              <a:latin typeface="Meiryo UI"/>
              <a:ea typeface="Meiryo UI"/>
              <a:cs typeface="+mn-cs"/>
            </a:endParaRPr>
          </a:p>
        </p:txBody>
      </p:sp>
      <p:sp>
        <p:nvSpPr>
          <p:cNvPr id="62" name="テキスト ボックス 61">
            <a:extLst>
              <a:ext uri="{FF2B5EF4-FFF2-40B4-BE49-F238E27FC236}">
                <a16:creationId xmlns:a16="http://schemas.microsoft.com/office/drawing/2014/main" id="{E0853869-F840-AC82-A053-538A0A349ACA}"/>
              </a:ext>
            </a:extLst>
          </p:cNvPr>
          <p:cNvSpPr txBox="1"/>
          <p:nvPr/>
        </p:nvSpPr>
        <p:spPr>
          <a:xfrm>
            <a:off x="6326209" y="5144354"/>
            <a:ext cx="37641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1">
                <a:ln>
                  <a:noFill/>
                </a:ln>
                <a:solidFill>
                  <a:prstClr val="black"/>
                </a:solidFill>
                <a:effectLst/>
                <a:uLnTx/>
                <a:uFillTx/>
                <a:latin typeface="Meiryo UI"/>
                <a:ea typeface="Meiryo UI"/>
                <a:cs typeface="+mn-cs"/>
              </a:rPr>
              <a:t>②特定の利用者のみに公開できる</a:t>
            </a:r>
            <a:endParaRPr kumimoji="1" lang="en-US" altLang="ja-JP" sz="2000" b="1" i="0" u="none" strike="noStrike" kern="1200" cap="none" spc="0" normalizeH="0" baseline="0" noProof="1">
              <a:ln>
                <a:noFill/>
              </a:ln>
              <a:solidFill>
                <a:prstClr val="black"/>
              </a:solidFill>
              <a:effectLst/>
              <a:uLnTx/>
              <a:uFillTx/>
              <a:latin typeface="Meiryo UI"/>
              <a:ea typeface="Meiryo UI"/>
              <a:cs typeface="+mn-cs"/>
            </a:endParaRPr>
          </a:p>
        </p:txBody>
      </p:sp>
      <p:cxnSp>
        <p:nvCxnSpPr>
          <p:cNvPr id="63" name="直線矢印コネクタ 62">
            <a:extLst>
              <a:ext uri="{FF2B5EF4-FFF2-40B4-BE49-F238E27FC236}">
                <a16:creationId xmlns:a16="http://schemas.microsoft.com/office/drawing/2014/main" id="{A282A3BA-0630-35D8-DFFA-80E2052F8DDF}"/>
              </a:ext>
            </a:extLst>
          </p:cNvPr>
          <p:cNvCxnSpPr>
            <a:cxnSpLocks/>
          </p:cNvCxnSpPr>
          <p:nvPr/>
        </p:nvCxnSpPr>
        <p:spPr>
          <a:xfrm flipV="1">
            <a:off x="7421813" y="5685109"/>
            <a:ext cx="1870157" cy="3797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30FAFF99-77EC-C995-AF4E-BCD50DCBDD85}"/>
              </a:ext>
            </a:extLst>
          </p:cNvPr>
          <p:cNvCxnSpPr>
            <a:cxnSpLocks/>
          </p:cNvCxnSpPr>
          <p:nvPr/>
        </p:nvCxnSpPr>
        <p:spPr>
          <a:xfrm>
            <a:off x="7731020" y="6131636"/>
            <a:ext cx="2101466"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65" name="円: 塗りつぶしなし 64">
            <a:extLst>
              <a:ext uri="{FF2B5EF4-FFF2-40B4-BE49-F238E27FC236}">
                <a16:creationId xmlns:a16="http://schemas.microsoft.com/office/drawing/2014/main" id="{73D2F77F-16D1-F0A7-B175-1217366DFE83}"/>
              </a:ext>
            </a:extLst>
          </p:cNvPr>
          <p:cNvSpPr/>
          <p:nvPr/>
        </p:nvSpPr>
        <p:spPr>
          <a:xfrm>
            <a:off x="8316499" y="5685109"/>
            <a:ext cx="330587" cy="298937"/>
          </a:xfrm>
          <a:prstGeom prst="donut">
            <a:avLst>
              <a:gd name="adj" fmla="val 117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 name="乗算記号 65">
            <a:extLst>
              <a:ext uri="{FF2B5EF4-FFF2-40B4-BE49-F238E27FC236}">
                <a16:creationId xmlns:a16="http://schemas.microsoft.com/office/drawing/2014/main" id="{4F700A6A-3E02-6B7C-3C0D-7BA41B40E9CA}"/>
              </a:ext>
            </a:extLst>
          </p:cNvPr>
          <p:cNvSpPr/>
          <p:nvPr/>
        </p:nvSpPr>
        <p:spPr>
          <a:xfrm>
            <a:off x="8802533" y="5956946"/>
            <a:ext cx="385069" cy="349380"/>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pic>
        <p:nvPicPr>
          <p:cNvPr id="67" name="グラフィックス 66" descr="男性のプロフィール 単色塗りつぶし">
            <a:extLst>
              <a:ext uri="{FF2B5EF4-FFF2-40B4-BE49-F238E27FC236}">
                <a16:creationId xmlns:a16="http://schemas.microsoft.com/office/drawing/2014/main" id="{44D1447B-92ED-5B99-32E4-B2BC80F482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36112" y="5883388"/>
            <a:ext cx="540516" cy="540516"/>
          </a:xfrm>
          <a:prstGeom prst="rect">
            <a:avLst/>
          </a:prstGeom>
        </p:spPr>
      </p:pic>
      <p:sp>
        <p:nvSpPr>
          <p:cNvPr id="68" name="フローチャート: 磁気ディスク 67">
            <a:extLst>
              <a:ext uri="{FF2B5EF4-FFF2-40B4-BE49-F238E27FC236}">
                <a16:creationId xmlns:a16="http://schemas.microsoft.com/office/drawing/2014/main" id="{64B4308E-E72D-E52C-95E7-A637013E4019}"/>
              </a:ext>
            </a:extLst>
          </p:cNvPr>
          <p:cNvSpPr/>
          <p:nvPr/>
        </p:nvSpPr>
        <p:spPr>
          <a:xfrm>
            <a:off x="6757790" y="4452027"/>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pic>
        <p:nvPicPr>
          <p:cNvPr id="69" name="グラフィックス 68" descr="ユーザー 単色塗りつぶし">
            <a:extLst>
              <a:ext uri="{FF2B5EF4-FFF2-40B4-BE49-F238E27FC236}">
                <a16:creationId xmlns:a16="http://schemas.microsoft.com/office/drawing/2014/main" id="{CB40D823-EC69-47AB-C4E1-5B7F34E1C2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18422" y="4020785"/>
            <a:ext cx="482837" cy="482837"/>
          </a:xfrm>
          <a:prstGeom prst="rect">
            <a:avLst/>
          </a:prstGeom>
        </p:spPr>
      </p:pic>
      <p:sp>
        <p:nvSpPr>
          <p:cNvPr id="70" name="フローチャート: 磁気ディスク 69">
            <a:extLst>
              <a:ext uri="{FF2B5EF4-FFF2-40B4-BE49-F238E27FC236}">
                <a16:creationId xmlns:a16="http://schemas.microsoft.com/office/drawing/2014/main" id="{E18AA33F-F99E-BC39-07BF-3681AD49F0E6}"/>
              </a:ext>
            </a:extLst>
          </p:cNvPr>
          <p:cNvSpPr/>
          <p:nvPr/>
        </p:nvSpPr>
        <p:spPr>
          <a:xfrm>
            <a:off x="7538743" y="4452027"/>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71" name="楕円 70">
            <a:extLst>
              <a:ext uri="{FF2B5EF4-FFF2-40B4-BE49-F238E27FC236}">
                <a16:creationId xmlns:a16="http://schemas.microsoft.com/office/drawing/2014/main" id="{64441D5D-B998-02CE-3A60-A9BA448DDC02}"/>
              </a:ext>
            </a:extLst>
          </p:cNvPr>
          <p:cNvSpPr/>
          <p:nvPr/>
        </p:nvSpPr>
        <p:spPr>
          <a:xfrm>
            <a:off x="9042149" y="3855719"/>
            <a:ext cx="1979778" cy="1115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6" name="テキスト ボックス 75">
            <a:extLst>
              <a:ext uri="{FF2B5EF4-FFF2-40B4-BE49-F238E27FC236}">
                <a16:creationId xmlns:a16="http://schemas.microsoft.com/office/drawing/2014/main" id="{30833DC1-899B-1DA3-4FE0-5CDE348CC60A}"/>
              </a:ext>
            </a:extLst>
          </p:cNvPr>
          <p:cNvSpPr txBox="1"/>
          <p:nvPr/>
        </p:nvSpPr>
        <p:spPr>
          <a:xfrm>
            <a:off x="9299940" y="3946723"/>
            <a:ext cx="15808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データスペース</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79" name="フローチャート: 磁気ディスク 78">
            <a:extLst>
              <a:ext uri="{FF2B5EF4-FFF2-40B4-BE49-F238E27FC236}">
                <a16:creationId xmlns:a16="http://schemas.microsoft.com/office/drawing/2014/main" id="{5C9D42F3-81D4-E4C8-0FFA-F73F7F91D084}"/>
              </a:ext>
            </a:extLst>
          </p:cNvPr>
          <p:cNvSpPr/>
          <p:nvPr/>
        </p:nvSpPr>
        <p:spPr>
          <a:xfrm>
            <a:off x="9713512" y="4358758"/>
            <a:ext cx="637052" cy="482836"/>
          </a:xfrm>
          <a:prstGeom prst="flowChartMagneticDisk">
            <a:avLst/>
          </a:prstGeom>
          <a:solidFill>
            <a:schemeClr val="bg1">
              <a:lumMod val="75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データ</a:t>
            </a:r>
          </a:p>
        </p:txBody>
      </p:sp>
      <p:sp>
        <p:nvSpPr>
          <p:cNvPr id="75" name="乗算記号 74">
            <a:extLst>
              <a:ext uri="{FF2B5EF4-FFF2-40B4-BE49-F238E27FC236}">
                <a16:creationId xmlns:a16="http://schemas.microsoft.com/office/drawing/2014/main" id="{A6E36D2A-77CE-5377-C931-529CBDB4118B}"/>
              </a:ext>
            </a:extLst>
          </p:cNvPr>
          <p:cNvSpPr/>
          <p:nvPr/>
        </p:nvSpPr>
        <p:spPr>
          <a:xfrm>
            <a:off x="8815017" y="3826734"/>
            <a:ext cx="385069" cy="349380"/>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80" name="円: 塗りつぶしなし 79">
            <a:extLst>
              <a:ext uri="{FF2B5EF4-FFF2-40B4-BE49-F238E27FC236}">
                <a16:creationId xmlns:a16="http://schemas.microsoft.com/office/drawing/2014/main" id="{8D678592-B829-9A89-102F-17634219B91E}"/>
              </a:ext>
            </a:extLst>
          </p:cNvPr>
          <p:cNvSpPr/>
          <p:nvPr/>
        </p:nvSpPr>
        <p:spPr>
          <a:xfrm>
            <a:off x="6568589" y="3867738"/>
            <a:ext cx="330587" cy="298937"/>
          </a:xfrm>
          <a:prstGeom prst="donut">
            <a:avLst>
              <a:gd name="adj" fmla="val 117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1" name="テキスト ボックス 80">
            <a:extLst>
              <a:ext uri="{FF2B5EF4-FFF2-40B4-BE49-F238E27FC236}">
                <a16:creationId xmlns:a16="http://schemas.microsoft.com/office/drawing/2014/main" id="{4DE896AE-508E-C079-7DEE-32EB2AD76594}"/>
              </a:ext>
            </a:extLst>
          </p:cNvPr>
          <p:cNvSpPr txBox="1"/>
          <p:nvPr/>
        </p:nvSpPr>
        <p:spPr>
          <a:xfrm>
            <a:off x="6484056" y="4924898"/>
            <a:ext cx="21691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データは</a:t>
            </a:r>
            <a:r>
              <a:rPr lang="ja-JP" altLang="en-US" sz="1200" noProof="1">
                <a:solidFill>
                  <a:prstClr val="black"/>
                </a:solidFill>
                <a:latin typeface="Meiryo UI"/>
                <a:ea typeface="Meiryo UI"/>
              </a:rPr>
              <a:t>データ提供元</a:t>
            </a: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が管理する</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82" name="テキスト ボックス 81">
            <a:extLst>
              <a:ext uri="{FF2B5EF4-FFF2-40B4-BE49-F238E27FC236}">
                <a16:creationId xmlns:a16="http://schemas.microsoft.com/office/drawing/2014/main" id="{72452717-7A6C-5E0E-39EC-56831AA783B5}"/>
              </a:ext>
            </a:extLst>
          </p:cNvPr>
          <p:cNvSpPr txBox="1"/>
          <p:nvPr/>
        </p:nvSpPr>
        <p:spPr>
          <a:xfrm>
            <a:off x="9248811" y="4943933"/>
            <a:ext cx="17796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データは中央で管理しない</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83" name="テキスト ボックス 82">
            <a:extLst>
              <a:ext uri="{FF2B5EF4-FFF2-40B4-BE49-F238E27FC236}">
                <a16:creationId xmlns:a16="http://schemas.microsoft.com/office/drawing/2014/main" id="{8811A84A-4FDC-A8A2-81CA-14463592535B}"/>
              </a:ext>
            </a:extLst>
          </p:cNvPr>
          <p:cNvSpPr txBox="1"/>
          <p:nvPr/>
        </p:nvSpPr>
        <p:spPr>
          <a:xfrm>
            <a:off x="9765418" y="5516236"/>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許可</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84" name="テキスト ボックス 83">
            <a:extLst>
              <a:ext uri="{FF2B5EF4-FFF2-40B4-BE49-F238E27FC236}">
                <a16:creationId xmlns:a16="http://schemas.microsoft.com/office/drawing/2014/main" id="{5AFC4829-F393-5F49-750C-7BF577078287}"/>
              </a:ext>
            </a:extLst>
          </p:cNvPr>
          <p:cNvSpPr txBox="1"/>
          <p:nvPr/>
        </p:nvSpPr>
        <p:spPr>
          <a:xfrm>
            <a:off x="10452055" y="6081812"/>
            <a:ext cx="4106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1">
                <a:ln>
                  <a:noFill/>
                </a:ln>
                <a:solidFill>
                  <a:prstClr val="black"/>
                </a:solidFill>
                <a:effectLst/>
                <a:uLnTx/>
                <a:uFillTx/>
                <a:latin typeface="Meiryo UI"/>
                <a:ea typeface="Meiryo UI"/>
                <a:cs typeface="+mn-cs"/>
              </a:rPr>
              <a:t>NG</a:t>
            </a:r>
          </a:p>
        </p:txBody>
      </p:sp>
      <p:sp>
        <p:nvSpPr>
          <p:cNvPr id="3" name="テキスト ボックス 2">
            <a:extLst>
              <a:ext uri="{FF2B5EF4-FFF2-40B4-BE49-F238E27FC236}">
                <a16:creationId xmlns:a16="http://schemas.microsoft.com/office/drawing/2014/main" id="{879490F7-5EF3-4A3F-2529-965A3E4BE766}"/>
              </a:ext>
            </a:extLst>
          </p:cNvPr>
          <p:cNvSpPr txBox="1"/>
          <p:nvPr/>
        </p:nvSpPr>
        <p:spPr>
          <a:xfrm>
            <a:off x="6056381" y="2227976"/>
            <a:ext cx="5207311" cy="1015663"/>
          </a:xfrm>
          <a:prstGeom prst="rect">
            <a:avLst/>
          </a:prstGeom>
          <a:noFill/>
        </p:spPr>
        <p:txBody>
          <a:bodyPr wrap="square" rtlCol="0">
            <a:spAutoFit/>
          </a:bodyPr>
          <a:lstStyle/>
          <a:p>
            <a:pPr>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・データを共有しても大丈夫な理由は、</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データスペースには「データ主権」があるため</a:t>
            </a:r>
            <a:endParaRPr kumimoji="1" lang="en-US" altLang="ja-JP"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lang="ja-JP" altLang="en-US" sz="2000" b="1" dirty="0">
                <a:solidFill>
                  <a:srgbClr val="C00000"/>
                </a:solidFill>
                <a:latin typeface="Meiryo UI" panose="020B0604030504040204" pitchFamily="50" charset="-128"/>
                <a:ea typeface="Meiryo UI" panose="020B0604030504040204" pitchFamily="50" charset="-128"/>
              </a:rPr>
              <a:t>データ提供元</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が</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提供先や期間などを</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決定する</a:t>
            </a:r>
            <a:endParaRPr kumimoji="1" lang="en-US" altLang="ja-JP" sz="20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1E5868D0-C315-2B3F-390B-06C91F3CE2DE}"/>
              </a:ext>
            </a:extLst>
          </p:cNvPr>
          <p:cNvSpPr txBox="1"/>
          <p:nvPr/>
        </p:nvSpPr>
        <p:spPr>
          <a:xfrm>
            <a:off x="949864" y="6344426"/>
            <a:ext cx="262625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ヒラギノ角ゴ Pro W3"/>
                <a:ea typeface="Meiryo UI"/>
                <a:cs typeface="+mn-cs"/>
              </a:rPr>
              <a:t>EU </a:t>
            </a:r>
            <a:r>
              <a:rPr kumimoji="1" lang="ja-JP" altLang="en-US" sz="1200" b="0" i="0" u="none" strike="noStrike" kern="1200" cap="none" spc="0" normalizeH="0" baseline="0" noProof="0" dirty="0">
                <a:ln>
                  <a:noFill/>
                </a:ln>
                <a:solidFill>
                  <a:srgbClr val="000000"/>
                </a:solidFill>
                <a:effectLst/>
                <a:uLnTx/>
                <a:uFillTx/>
                <a:latin typeface="ヒラギノ角ゴ Pro W3"/>
                <a:ea typeface="Meiryo UI"/>
                <a:cs typeface="+mn-cs"/>
              </a:rPr>
              <a:t>一般データ保護規則（</a:t>
            </a:r>
            <a:r>
              <a:rPr kumimoji="1" lang="en-US" altLang="ja-JP" sz="1200" b="0" i="0" u="none" strike="noStrike" kern="1200" cap="none" spc="0" normalizeH="0" baseline="0" noProof="0" dirty="0">
                <a:ln>
                  <a:noFill/>
                </a:ln>
                <a:solidFill>
                  <a:srgbClr val="000000"/>
                </a:solidFill>
                <a:effectLst/>
                <a:uLnTx/>
                <a:uFillTx/>
                <a:latin typeface="ヒラギノ角ゴ Pro W3"/>
                <a:ea typeface="Meiryo UI"/>
                <a:cs typeface="+mn-cs"/>
              </a:rPr>
              <a:t>GDPR</a:t>
            </a:r>
            <a:r>
              <a:rPr kumimoji="1" lang="ja-JP" altLang="en-US" sz="1200" b="0" i="0" u="none" strike="noStrike" kern="1200" cap="none" spc="0" normalizeH="0" baseline="0" noProof="0" dirty="0">
                <a:ln>
                  <a:noFill/>
                </a:ln>
                <a:solidFill>
                  <a:srgbClr val="000000"/>
                </a:solidFill>
                <a:effectLst/>
                <a:uLnTx/>
                <a:uFillTx/>
                <a:latin typeface="ヒラギノ角ゴ Pro W3"/>
                <a:ea typeface="Meiryo UI"/>
                <a:cs typeface="+mn-cs"/>
              </a:rPr>
              <a:t>）など</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グラフィックス 6" descr="オフィス ワーカー (女性) 単色塗りつぶし">
            <a:extLst>
              <a:ext uri="{FF2B5EF4-FFF2-40B4-BE49-F238E27FC236}">
                <a16:creationId xmlns:a16="http://schemas.microsoft.com/office/drawing/2014/main" id="{DAD6B814-83E2-7DA1-FA03-1142C68CDC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6534" y="5489417"/>
            <a:ext cx="584251" cy="584251"/>
          </a:xfrm>
          <a:prstGeom prst="rect">
            <a:avLst/>
          </a:prstGeom>
        </p:spPr>
      </p:pic>
      <p:pic>
        <p:nvPicPr>
          <p:cNvPr id="13" name="グラフィックス 12" descr="オフィス ワーカー (男性) 単色塗りつぶし">
            <a:extLst>
              <a:ext uri="{FF2B5EF4-FFF2-40B4-BE49-F238E27FC236}">
                <a16:creationId xmlns:a16="http://schemas.microsoft.com/office/drawing/2014/main" id="{32B4D763-5346-25E1-37AD-D5D0B994F8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59250" y="5715286"/>
            <a:ext cx="645803" cy="645803"/>
          </a:xfrm>
          <a:prstGeom prst="rect">
            <a:avLst/>
          </a:prstGeom>
        </p:spPr>
      </p:pic>
    </p:spTree>
    <p:extLst>
      <p:ext uri="{BB962C8B-B14F-4D97-AF65-F5344CB8AC3E}">
        <p14:creationId xmlns:p14="http://schemas.microsoft.com/office/powerpoint/2010/main" val="2717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四角形: 角を丸くする 149">
            <a:extLst>
              <a:ext uri="{FF2B5EF4-FFF2-40B4-BE49-F238E27FC236}">
                <a16:creationId xmlns:a16="http://schemas.microsoft.com/office/drawing/2014/main" id="{75C120E8-AEF1-4538-D7E3-2720EEAF0D13}"/>
              </a:ext>
            </a:extLst>
          </p:cNvPr>
          <p:cNvSpPr/>
          <p:nvPr/>
        </p:nvSpPr>
        <p:spPr>
          <a:xfrm>
            <a:off x="491657" y="3833250"/>
            <a:ext cx="4330336" cy="2867013"/>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49" name="四角形: 角を丸くする 148">
            <a:extLst>
              <a:ext uri="{FF2B5EF4-FFF2-40B4-BE49-F238E27FC236}">
                <a16:creationId xmlns:a16="http://schemas.microsoft.com/office/drawing/2014/main" id="{1867D4DF-9EC6-B96D-784F-23FD5CFE0151}"/>
              </a:ext>
            </a:extLst>
          </p:cNvPr>
          <p:cNvSpPr/>
          <p:nvPr/>
        </p:nvSpPr>
        <p:spPr>
          <a:xfrm>
            <a:off x="699107" y="3563630"/>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66" name="四角形: 角を丸くする 65">
            <a:extLst>
              <a:ext uri="{FF2B5EF4-FFF2-40B4-BE49-F238E27FC236}">
                <a16:creationId xmlns:a16="http://schemas.microsoft.com/office/drawing/2014/main" id="{67E205B1-A359-EB5F-39A1-32A52505CD4D}"/>
              </a:ext>
            </a:extLst>
          </p:cNvPr>
          <p:cNvSpPr/>
          <p:nvPr/>
        </p:nvSpPr>
        <p:spPr>
          <a:xfrm>
            <a:off x="889633" y="3254479"/>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78" name="正方形/長方形 31">
            <a:extLst>
              <a:ext uri="{FF2B5EF4-FFF2-40B4-BE49-F238E27FC236}">
                <a16:creationId xmlns:a16="http://schemas.microsoft.com/office/drawing/2014/main" id="{B86CCA94-BADD-D255-7D1D-3432A28A574F}"/>
              </a:ext>
            </a:extLst>
          </p:cNvPr>
          <p:cNvSpPr/>
          <p:nvPr/>
        </p:nvSpPr>
        <p:spPr>
          <a:xfrm>
            <a:off x="3321370" y="3413564"/>
            <a:ext cx="1655971" cy="746644"/>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データ</a:t>
            </a:r>
            <a:endParaRPr kumimoji="0" lang="en-US" altLang="ja-JP"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カタログ</a:t>
            </a:r>
            <a:endParaRPr kumimoji="0" lang="en-US" altLang="ja-JP"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a:t>
            </a:r>
            <a:endParaRPr kumimoji="0" lang="en-US" sz="1200" b="0"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4" name="タイトル 3">
            <a:extLst>
              <a:ext uri="{FF2B5EF4-FFF2-40B4-BE49-F238E27FC236}">
                <a16:creationId xmlns:a16="http://schemas.microsoft.com/office/drawing/2014/main" id="{F29741AB-8504-021B-A94F-0008977CFCFA}"/>
              </a:ext>
            </a:extLst>
          </p:cNvPr>
          <p:cNvSpPr>
            <a:spLocks noGrp="1"/>
          </p:cNvSpPr>
          <p:nvPr>
            <p:ph type="title"/>
          </p:nvPr>
        </p:nvSpPr>
        <p:spPr>
          <a:xfrm>
            <a:off x="656453" y="214694"/>
            <a:ext cx="9858235" cy="676276"/>
          </a:xfrm>
        </p:spPr>
        <p:txBody>
          <a:bodyPr/>
          <a:lstStyle/>
          <a:p>
            <a:r>
              <a:rPr kumimoji="1" lang="ja-JP" altLang="en-US" noProof="1"/>
              <a:t>「データスペースの特徴」と「データ連携イメージ」</a:t>
            </a:r>
            <a:endParaRPr kumimoji="1" lang="ja-JP" altLang="en-US" dirty="0"/>
          </a:p>
        </p:txBody>
      </p:sp>
      <p:pic>
        <p:nvPicPr>
          <p:cNvPr id="16" name="グラフィックス 15" descr="オフィス ワーカー (男性) 単色塗りつぶし">
            <a:extLst>
              <a:ext uri="{FF2B5EF4-FFF2-40B4-BE49-F238E27FC236}">
                <a16:creationId xmlns:a16="http://schemas.microsoft.com/office/drawing/2014/main" id="{F8136EFE-0FA5-7EDA-7B4E-50073CC070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001" y="3069231"/>
            <a:ext cx="914400" cy="914400"/>
          </a:xfrm>
          <a:prstGeom prst="rect">
            <a:avLst/>
          </a:prstGeom>
        </p:spPr>
      </p:pic>
      <p:sp>
        <p:nvSpPr>
          <p:cNvPr id="22" name="テキスト ボックス 21">
            <a:extLst>
              <a:ext uri="{FF2B5EF4-FFF2-40B4-BE49-F238E27FC236}">
                <a16:creationId xmlns:a16="http://schemas.microsoft.com/office/drawing/2014/main" id="{AA61F4CD-7BA0-E01E-9803-D85E4F2F29BA}"/>
              </a:ext>
            </a:extLst>
          </p:cNvPr>
          <p:cNvSpPr txBox="1"/>
          <p:nvPr/>
        </p:nvSpPr>
        <p:spPr>
          <a:xfrm>
            <a:off x="769870" y="2766490"/>
            <a:ext cx="1415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24235C"/>
                </a:solidFill>
                <a:effectLst/>
                <a:uLnTx/>
                <a:uFillTx/>
                <a:latin typeface="Meiryo UI"/>
                <a:ea typeface="Meiryo UI"/>
                <a:cs typeface="+mn-cs"/>
              </a:rPr>
              <a:t>データ</a:t>
            </a: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提供元</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E99E7DA4-B80E-CF5A-73CD-5EA26E76B588}"/>
              </a:ext>
            </a:extLst>
          </p:cNvPr>
          <p:cNvSpPr txBox="1"/>
          <p:nvPr/>
        </p:nvSpPr>
        <p:spPr>
          <a:xfrm>
            <a:off x="10297783" y="2743878"/>
            <a:ext cx="14221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24235C"/>
                </a:solidFill>
                <a:effectLst/>
                <a:uLnTx/>
                <a:uFillTx/>
                <a:latin typeface="Meiryo UI"/>
                <a:ea typeface="Meiryo UI"/>
                <a:cs typeface="+mn-cs"/>
              </a:rPr>
              <a:t>データ</a:t>
            </a: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利用者</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6" name="正方形/長方形 31">
            <a:extLst>
              <a:ext uri="{FF2B5EF4-FFF2-40B4-BE49-F238E27FC236}">
                <a16:creationId xmlns:a16="http://schemas.microsoft.com/office/drawing/2014/main" id="{8F10FC43-F6EA-68BE-6260-4F6E86D3FAF3}"/>
              </a:ext>
            </a:extLst>
          </p:cNvPr>
          <p:cNvSpPr/>
          <p:nvPr/>
        </p:nvSpPr>
        <p:spPr>
          <a:xfrm>
            <a:off x="3383046" y="4619233"/>
            <a:ext cx="1594296" cy="142692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コネクタ</a:t>
            </a:r>
            <a:endParaRPr kumimoji="0" 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45" name="正方形/長方形 31">
            <a:extLst>
              <a:ext uri="{FF2B5EF4-FFF2-40B4-BE49-F238E27FC236}">
                <a16:creationId xmlns:a16="http://schemas.microsoft.com/office/drawing/2014/main" id="{780C6A22-AB30-70B1-8198-2635791B31AA}"/>
              </a:ext>
            </a:extLst>
          </p:cNvPr>
          <p:cNvSpPr/>
          <p:nvPr/>
        </p:nvSpPr>
        <p:spPr>
          <a:xfrm>
            <a:off x="3622302" y="5038348"/>
            <a:ext cx="1202503" cy="318673"/>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認証・認可</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47" name="正方形/長方形 31">
            <a:extLst>
              <a:ext uri="{FF2B5EF4-FFF2-40B4-BE49-F238E27FC236}">
                <a16:creationId xmlns:a16="http://schemas.microsoft.com/office/drawing/2014/main" id="{DF4A2B1C-5E72-266C-9F92-1B1D8695A3CE}"/>
              </a:ext>
            </a:extLst>
          </p:cNvPr>
          <p:cNvSpPr/>
          <p:nvPr/>
        </p:nvSpPr>
        <p:spPr>
          <a:xfrm>
            <a:off x="3622302" y="5494066"/>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データ提供</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62" name="フローチャート: 磁気ディスク 61">
            <a:extLst>
              <a:ext uri="{FF2B5EF4-FFF2-40B4-BE49-F238E27FC236}">
                <a16:creationId xmlns:a16="http://schemas.microsoft.com/office/drawing/2014/main" id="{E8611922-7903-7A49-EADA-78A6F73A0A8E}"/>
              </a:ext>
            </a:extLst>
          </p:cNvPr>
          <p:cNvSpPr/>
          <p:nvPr/>
        </p:nvSpPr>
        <p:spPr>
          <a:xfrm>
            <a:off x="2259495" y="5221304"/>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72" name="フローチャート: 磁気ディスク 71">
            <a:extLst>
              <a:ext uri="{FF2B5EF4-FFF2-40B4-BE49-F238E27FC236}">
                <a16:creationId xmlns:a16="http://schemas.microsoft.com/office/drawing/2014/main" id="{C9E227A8-988C-5D64-F253-E364C7F0DE59}"/>
              </a:ext>
            </a:extLst>
          </p:cNvPr>
          <p:cNvSpPr/>
          <p:nvPr/>
        </p:nvSpPr>
        <p:spPr>
          <a:xfrm>
            <a:off x="1866830" y="4795300"/>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73" name="フローチャート: 磁気ディスク 72">
            <a:extLst>
              <a:ext uri="{FF2B5EF4-FFF2-40B4-BE49-F238E27FC236}">
                <a16:creationId xmlns:a16="http://schemas.microsoft.com/office/drawing/2014/main" id="{1BF6F51C-8ED8-7C7F-199A-BDE9C1864829}"/>
              </a:ext>
            </a:extLst>
          </p:cNvPr>
          <p:cNvSpPr/>
          <p:nvPr/>
        </p:nvSpPr>
        <p:spPr>
          <a:xfrm>
            <a:off x="1346104" y="5185909"/>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94" name="四角形: 角を丸くする 93">
            <a:extLst>
              <a:ext uri="{FF2B5EF4-FFF2-40B4-BE49-F238E27FC236}">
                <a16:creationId xmlns:a16="http://schemas.microsoft.com/office/drawing/2014/main" id="{25F66D85-CC85-5B68-4D16-A4CE083F8EA9}"/>
              </a:ext>
            </a:extLst>
          </p:cNvPr>
          <p:cNvSpPr/>
          <p:nvPr/>
        </p:nvSpPr>
        <p:spPr>
          <a:xfrm>
            <a:off x="7397014" y="3254479"/>
            <a:ext cx="4007586" cy="3179199"/>
          </a:xfrm>
          <a:prstGeom prst="roundRect">
            <a:avLst>
              <a:gd name="adj" fmla="val 469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14" name="正方形/長方形 31">
            <a:extLst>
              <a:ext uri="{FF2B5EF4-FFF2-40B4-BE49-F238E27FC236}">
                <a16:creationId xmlns:a16="http://schemas.microsoft.com/office/drawing/2014/main" id="{BE1A2C39-342B-6474-17CC-BAEB63FFCF20}"/>
              </a:ext>
            </a:extLst>
          </p:cNvPr>
          <p:cNvSpPr/>
          <p:nvPr/>
        </p:nvSpPr>
        <p:spPr>
          <a:xfrm>
            <a:off x="7868724" y="4606258"/>
            <a:ext cx="1594296" cy="138604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コネクタ</a:t>
            </a:r>
            <a:endParaRPr kumimoji="0" 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115" name="正方形/長方形 31">
            <a:extLst>
              <a:ext uri="{FF2B5EF4-FFF2-40B4-BE49-F238E27FC236}">
                <a16:creationId xmlns:a16="http://schemas.microsoft.com/office/drawing/2014/main" id="{6B1DC0DA-76FB-7728-400C-CF0D9F6006CC}"/>
              </a:ext>
            </a:extLst>
          </p:cNvPr>
          <p:cNvSpPr/>
          <p:nvPr/>
        </p:nvSpPr>
        <p:spPr>
          <a:xfrm>
            <a:off x="8107980" y="5025373"/>
            <a:ext cx="1202503" cy="318673"/>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認証・認可</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16" name="正方形/長方形 31">
            <a:extLst>
              <a:ext uri="{FF2B5EF4-FFF2-40B4-BE49-F238E27FC236}">
                <a16:creationId xmlns:a16="http://schemas.microsoft.com/office/drawing/2014/main" id="{53A5D95A-6214-0ECA-68CD-F371865DF492}"/>
              </a:ext>
            </a:extLst>
          </p:cNvPr>
          <p:cNvSpPr/>
          <p:nvPr/>
        </p:nvSpPr>
        <p:spPr>
          <a:xfrm>
            <a:off x="8107980" y="5481091"/>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データ取得</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13" name="矢印: 左右 112">
            <a:extLst>
              <a:ext uri="{FF2B5EF4-FFF2-40B4-BE49-F238E27FC236}">
                <a16:creationId xmlns:a16="http://schemas.microsoft.com/office/drawing/2014/main" id="{90D023A1-1A75-6F8D-FDBB-143788E18397}"/>
              </a:ext>
            </a:extLst>
          </p:cNvPr>
          <p:cNvSpPr/>
          <p:nvPr/>
        </p:nvSpPr>
        <p:spPr>
          <a:xfrm>
            <a:off x="4824804" y="4927172"/>
            <a:ext cx="3283176" cy="47394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②利用者の認証・認可</a:t>
            </a:r>
            <a:endParaRPr kumimoji="1" lang="en-US" altLang="ja-JP" sz="16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21" name="正方形/長方形 120">
            <a:extLst>
              <a:ext uri="{FF2B5EF4-FFF2-40B4-BE49-F238E27FC236}">
                <a16:creationId xmlns:a16="http://schemas.microsoft.com/office/drawing/2014/main" id="{618BB8EF-52C7-0029-7DB5-C87B9148759D}"/>
              </a:ext>
            </a:extLst>
          </p:cNvPr>
          <p:cNvSpPr/>
          <p:nvPr/>
        </p:nvSpPr>
        <p:spPr>
          <a:xfrm>
            <a:off x="3727108" y="1840350"/>
            <a:ext cx="5112092" cy="1131590"/>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22" name="テキスト ボックス 121">
            <a:extLst>
              <a:ext uri="{FF2B5EF4-FFF2-40B4-BE49-F238E27FC236}">
                <a16:creationId xmlns:a16="http://schemas.microsoft.com/office/drawing/2014/main" id="{9502A646-DF1B-2664-6314-ED5343DC88BA}"/>
              </a:ext>
            </a:extLst>
          </p:cNvPr>
          <p:cNvSpPr txBox="1"/>
          <p:nvPr/>
        </p:nvSpPr>
        <p:spPr>
          <a:xfrm>
            <a:off x="3807671" y="1987169"/>
            <a:ext cx="1377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デジタル基盤</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23" name="正方形/長方形 31">
            <a:extLst>
              <a:ext uri="{FF2B5EF4-FFF2-40B4-BE49-F238E27FC236}">
                <a16:creationId xmlns:a16="http://schemas.microsoft.com/office/drawing/2014/main" id="{D352FF65-B0FB-5D9F-EC5A-E32A0DE1312D}"/>
              </a:ext>
            </a:extLst>
          </p:cNvPr>
          <p:cNvSpPr/>
          <p:nvPr/>
        </p:nvSpPr>
        <p:spPr>
          <a:xfrm>
            <a:off x="5521286" y="2309569"/>
            <a:ext cx="1202503"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データカタログ</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横断検索</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05" name="矢印: 左 104">
            <a:extLst>
              <a:ext uri="{FF2B5EF4-FFF2-40B4-BE49-F238E27FC236}">
                <a16:creationId xmlns:a16="http://schemas.microsoft.com/office/drawing/2014/main" id="{D81210D8-3009-3DE8-9AD0-B17D6B9E48C2}"/>
              </a:ext>
            </a:extLst>
          </p:cNvPr>
          <p:cNvSpPr/>
          <p:nvPr/>
        </p:nvSpPr>
        <p:spPr>
          <a:xfrm rot="1763469">
            <a:off x="6577775" y="2896426"/>
            <a:ext cx="1706668" cy="4346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Meiryo UI"/>
                <a:ea typeface="Meiryo UI"/>
                <a:cs typeface="+mn-cs"/>
              </a:rPr>
              <a:t>①データを探す</a:t>
            </a:r>
          </a:p>
        </p:txBody>
      </p:sp>
      <p:sp>
        <p:nvSpPr>
          <p:cNvPr id="126" name="楕円 125">
            <a:extLst>
              <a:ext uri="{FF2B5EF4-FFF2-40B4-BE49-F238E27FC236}">
                <a16:creationId xmlns:a16="http://schemas.microsoft.com/office/drawing/2014/main" id="{88402F35-DC1E-3C8D-6CCB-7C236E9C62E9}"/>
              </a:ext>
            </a:extLst>
          </p:cNvPr>
          <p:cNvSpPr/>
          <p:nvPr/>
        </p:nvSpPr>
        <p:spPr>
          <a:xfrm>
            <a:off x="1104900" y="4660473"/>
            <a:ext cx="2075001" cy="11189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cxnSp>
        <p:nvCxnSpPr>
          <p:cNvPr id="127" name="直線コネクタ 126">
            <a:extLst>
              <a:ext uri="{FF2B5EF4-FFF2-40B4-BE49-F238E27FC236}">
                <a16:creationId xmlns:a16="http://schemas.microsoft.com/office/drawing/2014/main" id="{F83D5D95-2B35-30E7-E17F-CB1D7487E8D2}"/>
              </a:ext>
            </a:extLst>
          </p:cNvPr>
          <p:cNvCxnSpPr>
            <a:cxnSpLocks/>
            <a:stCxn id="47" idx="1"/>
            <a:endCxn id="126" idx="5"/>
          </p:cNvCxnSpPr>
          <p:nvPr/>
        </p:nvCxnSpPr>
        <p:spPr>
          <a:xfrm flipH="1" flipV="1">
            <a:off x="2876024" y="5615586"/>
            <a:ext cx="746278" cy="174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3" name="正方形/長方形 31">
            <a:extLst>
              <a:ext uri="{FF2B5EF4-FFF2-40B4-BE49-F238E27FC236}">
                <a16:creationId xmlns:a16="http://schemas.microsoft.com/office/drawing/2014/main" id="{6D7AA117-ED7C-95DE-8BD1-AED8E4B78EF3}"/>
              </a:ext>
            </a:extLst>
          </p:cNvPr>
          <p:cNvSpPr/>
          <p:nvPr/>
        </p:nvSpPr>
        <p:spPr>
          <a:xfrm>
            <a:off x="9835647" y="4775517"/>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アプリケーション</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で利用</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34" name="正方形/長方形 31">
            <a:extLst>
              <a:ext uri="{FF2B5EF4-FFF2-40B4-BE49-F238E27FC236}">
                <a16:creationId xmlns:a16="http://schemas.microsoft.com/office/drawing/2014/main" id="{4F4708AE-D968-5D5D-EA6D-CFA5F68295CA}"/>
              </a:ext>
            </a:extLst>
          </p:cNvPr>
          <p:cNvSpPr/>
          <p:nvPr/>
        </p:nvSpPr>
        <p:spPr>
          <a:xfrm>
            <a:off x="9864976" y="5474291"/>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データ分析</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で利用</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135" name="直線コネクタ 134">
            <a:extLst>
              <a:ext uri="{FF2B5EF4-FFF2-40B4-BE49-F238E27FC236}">
                <a16:creationId xmlns:a16="http://schemas.microsoft.com/office/drawing/2014/main" id="{E1F81B03-C588-E1AA-BDA2-805EF2E81B97}"/>
              </a:ext>
            </a:extLst>
          </p:cNvPr>
          <p:cNvCxnSpPr>
            <a:cxnSpLocks/>
            <a:stCxn id="133" idx="1"/>
            <a:endCxn id="116" idx="3"/>
          </p:cNvCxnSpPr>
          <p:nvPr/>
        </p:nvCxnSpPr>
        <p:spPr>
          <a:xfrm flipH="1">
            <a:off x="9310483" y="5026827"/>
            <a:ext cx="525164" cy="5932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D2D54924-7E73-FF2A-2072-F80AE09C414A}"/>
              </a:ext>
            </a:extLst>
          </p:cNvPr>
          <p:cNvCxnSpPr>
            <a:cxnSpLocks/>
            <a:stCxn id="134" idx="1"/>
            <a:endCxn id="116" idx="3"/>
          </p:cNvCxnSpPr>
          <p:nvPr/>
        </p:nvCxnSpPr>
        <p:spPr>
          <a:xfrm flipH="1" flipV="1">
            <a:off x="9310483" y="5620050"/>
            <a:ext cx="554493" cy="1055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a:extLst>
              <a:ext uri="{FF2B5EF4-FFF2-40B4-BE49-F238E27FC236}">
                <a16:creationId xmlns:a16="http://schemas.microsoft.com/office/drawing/2014/main" id="{FABF52E0-10A8-65E4-6613-ABC4CF58CCD2}"/>
              </a:ext>
            </a:extLst>
          </p:cNvPr>
          <p:cNvSpPr txBox="1"/>
          <p:nvPr/>
        </p:nvSpPr>
        <p:spPr>
          <a:xfrm>
            <a:off x="2252521" y="3589606"/>
            <a:ext cx="11063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カタログサイト</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の公開</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53" name="フリーフォーム: 図形 152">
            <a:extLst>
              <a:ext uri="{FF2B5EF4-FFF2-40B4-BE49-F238E27FC236}">
                <a16:creationId xmlns:a16="http://schemas.microsoft.com/office/drawing/2014/main" id="{26AC981A-4370-44E5-BC83-2C8A5AD1D3A3}"/>
              </a:ext>
            </a:extLst>
          </p:cNvPr>
          <p:cNvSpPr/>
          <p:nvPr/>
        </p:nvSpPr>
        <p:spPr>
          <a:xfrm>
            <a:off x="10177342" y="2088464"/>
            <a:ext cx="1663066"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公平性</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誰でも利用できる</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4" name="フリーフォーム: 図形 153">
            <a:extLst>
              <a:ext uri="{FF2B5EF4-FFF2-40B4-BE49-F238E27FC236}">
                <a16:creationId xmlns:a16="http://schemas.microsoft.com/office/drawing/2014/main" id="{8CA6FF97-B9DB-FF4D-FDB2-FE51968A00A9}"/>
              </a:ext>
            </a:extLst>
          </p:cNvPr>
          <p:cNvSpPr/>
          <p:nvPr/>
        </p:nvSpPr>
        <p:spPr>
          <a:xfrm>
            <a:off x="5526499" y="4425881"/>
            <a:ext cx="1663066"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altLang="ja-JP" sz="1800" b="1" i="0" u="none" strike="noStrike" kern="1200" cap="none" spc="0" normalizeH="0" baseline="0" noProof="1">
                <a:ln>
                  <a:noFill/>
                </a:ln>
                <a:solidFill>
                  <a:srgbClr val="FFFFFF"/>
                </a:solidFill>
                <a:effectLst/>
                <a:uLnTx/>
                <a:uFillTx/>
                <a:latin typeface="Meiryo UI"/>
                <a:ea typeface="Meiryo UI"/>
                <a:cs typeface="+mn-cs"/>
              </a:rPr>
              <a:t>トラスト</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相手の信頼性の確保</a:t>
            </a:r>
          </a:p>
        </p:txBody>
      </p:sp>
      <p:sp>
        <p:nvSpPr>
          <p:cNvPr id="155" name="フリーフォーム: 図形 154">
            <a:extLst>
              <a:ext uri="{FF2B5EF4-FFF2-40B4-BE49-F238E27FC236}">
                <a16:creationId xmlns:a16="http://schemas.microsoft.com/office/drawing/2014/main" id="{F2B73D98-AC2A-FCC0-B686-8225D78104B0}"/>
              </a:ext>
            </a:extLst>
          </p:cNvPr>
          <p:cNvSpPr/>
          <p:nvPr/>
        </p:nvSpPr>
        <p:spPr>
          <a:xfrm>
            <a:off x="605753" y="1886049"/>
            <a:ext cx="1663066" cy="805124"/>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1">
                <a:ln>
                  <a:noFill/>
                </a:ln>
                <a:solidFill>
                  <a:srgbClr val="FFFFFF"/>
                </a:solidFill>
                <a:effectLst/>
                <a:uLnTx/>
                <a:uFillTx/>
                <a:latin typeface="Meiryo UI"/>
                <a:ea typeface="Meiryo UI"/>
                <a:cs typeface="+mn-cs"/>
              </a:rPr>
              <a:t>データ</a:t>
            </a:r>
            <a:r>
              <a:rPr kumimoji="1" lang="en-US" sz="1800" b="1" i="0" u="none" strike="noStrike" kern="1200" cap="none" spc="0" normalizeH="0" baseline="0" noProof="1">
                <a:ln>
                  <a:noFill/>
                </a:ln>
                <a:solidFill>
                  <a:srgbClr val="FFFFFF"/>
                </a:solidFill>
                <a:effectLst/>
                <a:uLnTx/>
                <a:uFillTx/>
                <a:latin typeface="Meiryo UI"/>
                <a:ea typeface="Meiryo UI"/>
                <a:cs typeface="+mn-cs"/>
              </a:rPr>
              <a:t>主権</a:t>
            </a:r>
          </a:p>
          <a:p>
            <a:pPr marL="0" marR="0" lvl="0" indent="0" algn="ctr" defTabSz="444500" rtl="0" eaLnBrk="1" fontAlgn="auto" latinLnBrk="0" hangingPunct="1">
              <a:lnSpc>
                <a:spcPct val="90000"/>
              </a:lnSpc>
              <a:spcBef>
                <a:spcPct val="0"/>
              </a:spcBef>
              <a:spcAft>
                <a:spcPct val="35000"/>
              </a:spcAft>
              <a:buClrTx/>
              <a:buSzTx/>
              <a:buFontTx/>
              <a:buNone/>
              <a:tabLst/>
              <a:defRPr/>
            </a:pPr>
            <a:r>
              <a:rPr lang="en-US" altLang="ja-JP" sz="1000" b="1" noProof="1">
                <a:solidFill>
                  <a:srgbClr val="FFFFFF"/>
                </a:solidFill>
                <a:latin typeface="Meiryo UI"/>
                <a:ea typeface="Meiryo UI"/>
              </a:rPr>
              <a:t>(</a:t>
            </a:r>
            <a:r>
              <a:rPr lang="ja-JP" altLang="en-US" sz="1000" b="1" noProof="1">
                <a:solidFill>
                  <a:srgbClr val="FFFFFF"/>
                </a:solidFill>
                <a:latin typeface="Meiryo UI"/>
                <a:ea typeface="Meiryo UI"/>
              </a:rPr>
              <a:t>データソブリン</a:t>
            </a:r>
            <a:r>
              <a:rPr lang="en-US" altLang="ja-JP" sz="1000" b="1" noProof="1">
                <a:solidFill>
                  <a:srgbClr val="FFFFFF"/>
                </a:solidFill>
                <a:latin typeface="Meiryo UI"/>
                <a:ea typeface="Meiryo UI"/>
              </a:rPr>
              <a:t>)</a:t>
            </a:r>
            <a:endParaRPr kumimoji="1" lang="en-US" sz="1000" b="1" i="0" u="none" strike="noStrike" kern="1200" cap="none" spc="0" normalizeH="0" baseline="0" noProof="1">
              <a:ln>
                <a:noFill/>
              </a:ln>
              <a:solidFill>
                <a:srgbClr val="FFFFFF"/>
              </a:solidFill>
              <a:effectLst/>
              <a:uLnTx/>
              <a:uFillTx/>
              <a:latin typeface="Meiryo UI"/>
              <a:ea typeface="Meiryo UI"/>
              <a:cs typeface="+mn-cs"/>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データの権利</a:t>
            </a:r>
            <a:endParaRPr kumimoji="1" lang="en-US"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56" name="フリーフォーム: 図形 155">
            <a:extLst>
              <a:ext uri="{FF2B5EF4-FFF2-40B4-BE49-F238E27FC236}">
                <a16:creationId xmlns:a16="http://schemas.microsoft.com/office/drawing/2014/main" id="{44464948-1C65-E9DE-910C-F9EE47211261}"/>
              </a:ext>
            </a:extLst>
          </p:cNvPr>
          <p:cNvSpPr/>
          <p:nvPr/>
        </p:nvSpPr>
        <p:spPr>
          <a:xfrm>
            <a:off x="5536396" y="5813055"/>
            <a:ext cx="1663066" cy="779526"/>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相互運用性</a:t>
            </a:r>
          </a:p>
          <a:p>
            <a:pPr marL="0" marR="0" lvl="0" indent="0" algn="ctr" defTabSz="444500" rtl="0" eaLnBrk="1" fontAlgn="auto" latinLnBrk="0" hangingPunct="1">
              <a:lnSpc>
                <a:spcPct val="90000"/>
              </a:lnSpc>
              <a:spcBef>
                <a:spcPct val="0"/>
              </a:spcBef>
              <a:spcAft>
                <a:spcPct val="35000"/>
              </a:spcAft>
              <a:buClrTx/>
              <a:buSzTx/>
              <a:buFontTx/>
              <a:buNone/>
              <a:tabLst/>
              <a:defRPr/>
            </a:pPr>
            <a:r>
              <a:rPr lang="en-US" altLang="ja-JP" sz="1000" b="1" noProof="1">
                <a:solidFill>
                  <a:srgbClr val="FFFFFF"/>
                </a:solidFill>
                <a:latin typeface="Meiryo UI"/>
                <a:ea typeface="Meiryo UI"/>
              </a:rPr>
              <a:t>(</a:t>
            </a:r>
            <a:r>
              <a:rPr lang="ja-JP" altLang="en-US" sz="1000" b="1" noProof="1">
                <a:solidFill>
                  <a:srgbClr val="FFFFFF"/>
                </a:solidFill>
                <a:latin typeface="Meiryo UI"/>
                <a:ea typeface="Meiryo UI"/>
              </a:rPr>
              <a:t>インターオペラビリティ</a:t>
            </a:r>
            <a:r>
              <a:rPr lang="en-US" altLang="ja-JP" sz="1000" b="1" noProof="1">
                <a:solidFill>
                  <a:srgbClr val="FFFFFF"/>
                </a:solidFill>
                <a:latin typeface="Meiryo UI"/>
                <a:ea typeface="Meiryo UI"/>
              </a:rPr>
              <a:t>)</a:t>
            </a:r>
            <a:endParaRPr kumimoji="1" lang="en-US" sz="1000" b="1" i="0" u="none" strike="noStrike" kern="1200" cap="none" spc="0" normalizeH="0" baseline="0" noProof="1">
              <a:ln>
                <a:noFill/>
              </a:ln>
              <a:solidFill>
                <a:srgbClr val="FFFFFF"/>
              </a:solidFill>
              <a:effectLst/>
              <a:uLnTx/>
              <a:uFillTx/>
              <a:latin typeface="Meiryo UI"/>
              <a:ea typeface="Meiryo UI"/>
              <a:cs typeface="+mn-cs"/>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100" b="0" i="0" u="none" strike="noStrike" kern="1200" cap="none" spc="0" normalizeH="0" baseline="0" noProof="1">
                <a:ln>
                  <a:noFill/>
                </a:ln>
                <a:solidFill>
                  <a:srgbClr val="FFFFFF"/>
                </a:solidFill>
                <a:effectLst/>
                <a:uLnTx/>
                <a:uFillTx/>
                <a:latin typeface="Meiryo UI"/>
                <a:ea typeface="Meiryo UI"/>
                <a:cs typeface="+mn-cs"/>
              </a:rPr>
              <a:t>異なる相手でも交換可能</a:t>
            </a:r>
            <a:endParaRPr kumimoji="1" lang="en-US" sz="11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57" name="フリーフォーム: 図形 156">
            <a:extLst>
              <a:ext uri="{FF2B5EF4-FFF2-40B4-BE49-F238E27FC236}">
                <a16:creationId xmlns:a16="http://schemas.microsoft.com/office/drawing/2014/main" id="{FFF4A87E-87E8-63E1-AD8F-34DE5B80DC6C}"/>
              </a:ext>
            </a:extLst>
          </p:cNvPr>
          <p:cNvSpPr/>
          <p:nvPr/>
        </p:nvSpPr>
        <p:spPr>
          <a:xfrm>
            <a:off x="1059333" y="4204792"/>
            <a:ext cx="2206555"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分散サービスとデータ</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各データは提供元で保持</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8" name="フリーフォーム: 図形 157">
            <a:extLst>
              <a:ext uri="{FF2B5EF4-FFF2-40B4-BE49-F238E27FC236}">
                <a16:creationId xmlns:a16="http://schemas.microsoft.com/office/drawing/2014/main" id="{87C9EF88-0868-CE5F-E9A7-CC5772985E47}"/>
              </a:ext>
            </a:extLst>
          </p:cNvPr>
          <p:cNvSpPr/>
          <p:nvPr/>
        </p:nvSpPr>
        <p:spPr>
          <a:xfrm>
            <a:off x="7786507" y="2587666"/>
            <a:ext cx="2367089"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ビルディングブロック</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共通サービス・ツール　共通機能</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9" name="フリーフォーム: 図形 158">
            <a:extLst>
              <a:ext uri="{FF2B5EF4-FFF2-40B4-BE49-F238E27FC236}">
                <a16:creationId xmlns:a16="http://schemas.microsoft.com/office/drawing/2014/main" id="{1F76EE59-5C6E-C004-E9FC-7D189E2FE99F}"/>
              </a:ext>
            </a:extLst>
          </p:cNvPr>
          <p:cNvSpPr/>
          <p:nvPr/>
        </p:nvSpPr>
        <p:spPr>
          <a:xfrm>
            <a:off x="9779448" y="4156472"/>
            <a:ext cx="1663066"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altLang="ja-JP" sz="1800" b="1" i="0" u="none" strike="noStrike" kern="1200" cap="none" spc="0" normalizeH="0" baseline="0" noProof="1">
                <a:ln>
                  <a:noFill/>
                </a:ln>
                <a:solidFill>
                  <a:srgbClr val="FFFFFF"/>
                </a:solidFill>
                <a:effectLst/>
                <a:uLnTx/>
                <a:uFillTx/>
                <a:latin typeface="Meiryo UI"/>
                <a:ea typeface="Meiryo UI"/>
                <a:cs typeface="+mn-cs"/>
              </a:rPr>
              <a:t>機械加工可能</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コンピュータで利用可能</a:t>
            </a:r>
            <a:endParaRPr kumimoji="1" lang="en-US" altLang="ja-JP"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2" name="テキスト ボックス 1">
            <a:extLst>
              <a:ext uri="{FF2B5EF4-FFF2-40B4-BE49-F238E27FC236}">
                <a16:creationId xmlns:a16="http://schemas.microsoft.com/office/drawing/2014/main" id="{FA67302B-9C83-CB70-71A5-52CCF45BBFD6}"/>
              </a:ext>
            </a:extLst>
          </p:cNvPr>
          <p:cNvSpPr txBox="1"/>
          <p:nvPr/>
        </p:nvSpPr>
        <p:spPr>
          <a:xfrm>
            <a:off x="7007032" y="2076547"/>
            <a:ext cx="180049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共通利用される</a:t>
            </a:r>
            <a:endParaRPr kumimoji="0" lang="en-US" altLang="ja-JP"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ツール・サービス群</a:t>
            </a:r>
            <a:endParaRPr kumimoji="0" lang="en-US" altLang="ja-JP"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3" name="テキスト ボックス 2">
            <a:extLst>
              <a:ext uri="{FF2B5EF4-FFF2-40B4-BE49-F238E27FC236}">
                <a16:creationId xmlns:a16="http://schemas.microsoft.com/office/drawing/2014/main" id="{4627F547-02F7-57FD-EFA7-C13BB0AC0F8E}"/>
              </a:ext>
            </a:extLst>
          </p:cNvPr>
          <p:cNvSpPr txBox="1"/>
          <p:nvPr/>
        </p:nvSpPr>
        <p:spPr>
          <a:xfrm>
            <a:off x="959345" y="5834355"/>
            <a:ext cx="186461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A</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A9895B8D-6887-C20D-E521-79C4A9E55E79}"/>
              </a:ext>
            </a:extLst>
          </p:cNvPr>
          <p:cNvSpPr txBox="1"/>
          <p:nvPr/>
        </p:nvSpPr>
        <p:spPr>
          <a:xfrm>
            <a:off x="722045" y="6125934"/>
            <a:ext cx="18630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B</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6" name="テキスト ボックス 5">
            <a:extLst>
              <a:ext uri="{FF2B5EF4-FFF2-40B4-BE49-F238E27FC236}">
                <a16:creationId xmlns:a16="http://schemas.microsoft.com/office/drawing/2014/main" id="{85AE6071-AC86-1060-F877-E5EADD2A5C38}"/>
              </a:ext>
            </a:extLst>
          </p:cNvPr>
          <p:cNvSpPr txBox="1"/>
          <p:nvPr/>
        </p:nvSpPr>
        <p:spPr>
          <a:xfrm>
            <a:off x="491657" y="6418156"/>
            <a:ext cx="18630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C</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7" name="テキスト ボックス 6">
            <a:extLst>
              <a:ext uri="{FF2B5EF4-FFF2-40B4-BE49-F238E27FC236}">
                <a16:creationId xmlns:a16="http://schemas.microsoft.com/office/drawing/2014/main" id="{D8FE5DAB-0928-05EC-96A4-85C765BAA9FA}"/>
              </a:ext>
            </a:extLst>
          </p:cNvPr>
          <p:cNvSpPr txBox="1"/>
          <p:nvPr/>
        </p:nvSpPr>
        <p:spPr>
          <a:xfrm>
            <a:off x="7489198" y="6101055"/>
            <a:ext cx="7328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X</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8" name="正方形/長方形 31">
            <a:extLst>
              <a:ext uri="{FF2B5EF4-FFF2-40B4-BE49-F238E27FC236}">
                <a16:creationId xmlns:a16="http://schemas.microsoft.com/office/drawing/2014/main" id="{5E6B03EB-8F2E-FF62-6538-40338D6A956B}"/>
              </a:ext>
            </a:extLst>
          </p:cNvPr>
          <p:cNvSpPr/>
          <p:nvPr/>
        </p:nvSpPr>
        <p:spPr>
          <a:xfrm>
            <a:off x="3781605" y="4257505"/>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契約</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9" name="正方形/長方形 31">
            <a:extLst>
              <a:ext uri="{FF2B5EF4-FFF2-40B4-BE49-F238E27FC236}">
                <a16:creationId xmlns:a16="http://schemas.microsoft.com/office/drawing/2014/main" id="{BE1513D7-632D-A346-8646-F508BD714EBE}"/>
              </a:ext>
            </a:extLst>
          </p:cNvPr>
          <p:cNvSpPr/>
          <p:nvPr/>
        </p:nvSpPr>
        <p:spPr>
          <a:xfrm>
            <a:off x="7605022" y="4257562"/>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契約</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11" name="直線コネクタ 10">
            <a:extLst>
              <a:ext uri="{FF2B5EF4-FFF2-40B4-BE49-F238E27FC236}">
                <a16:creationId xmlns:a16="http://schemas.microsoft.com/office/drawing/2014/main" id="{6DA0B25C-6341-385A-681B-CFDD8EA3F717}"/>
              </a:ext>
            </a:extLst>
          </p:cNvPr>
          <p:cNvCxnSpPr>
            <a:cxnSpLocks/>
            <a:stCxn id="8" idx="3"/>
            <a:endCxn id="9" idx="1"/>
          </p:cNvCxnSpPr>
          <p:nvPr/>
        </p:nvCxnSpPr>
        <p:spPr>
          <a:xfrm>
            <a:off x="4984108" y="4369314"/>
            <a:ext cx="2620914" cy="5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グラフィックス 12" descr="開いた本 枠線">
            <a:extLst>
              <a:ext uri="{FF2B5EF4-FFF2-40B4-BE49-F238E27FC236}">
                <a16:creationId xmlns:a16="http://schemas.microsoft.com/office/drawing/2014/main" id="{A240FBFC-BC29-5530-8160-D675856EF9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32470" y="1845919"/>
            <a:ext cx="527063" cy="527063"/>
          </a:xfrm>
          <a:prstGeom prst="rect">
            <a:avLst/>
          </a:prstGeom>
        </p:spPr>
      </p:pic>
      <p:pic>
        <p:nvPicPr>
          <p:cNvPr id="14" name="グラフィックス 13" descr="開いた本 枠線">
            <a:extLst>
              <a:ext uri="{FF2B5EF4-FFF2-40B4-BE49-F238E27FC236}">
                <a16:creationId xmlns:a16="http://schemas.microsoft.com/office/drawing/2014/main" id="{595AE3DB-F7D8-B2E8-A229-B881A4418B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4488" y="3624166"/>
            <a:ext cx="527063" cy="527063"/>
          </a:xfrm>
          <a:prstGeom prst="rect">
            <a:avLst/>
          </a:prstGeom>
        </p:spPr>
      </p:pic>
      <p:sp>
        <p:nvSpPr>
          <p:cNvPr id="12" name="スライド番号プレースホルダー 3">
            <a:extLst>
              <a:ext uri="{FF2B5EF4-FFF2-40B4-BE49-F238E27FC236}">
                <a16:creationId xmlns:a16="http://schemas.microsoft.com/office/drawing/2014/main" id="{D86ED944-76B2-6EB5-E762-70DFC1AA4382}"/>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10" name="テキスト ボックス 9">
            <a:extLst>
              <a:ext uri="{FF2B5EF4-FFF2-40B4-BE49-F238E27FC236}">
                <a16:creationId xmlns:a16="http://schemas.microsoft.com/office/drawing/2014/main" id="{9509CDCA-C6C9-C494-08CE-609C48618643}"/>
              </a:ext>
            </a:extLst>
          </p:cNvPr>
          <p:cNvSpPr txBox="1"/>
          <p:nvPr/>
        </p:nvSpPr>
        <p:spPr>
          <a:xfrm>
            <a:off x="332302" y="1053863"/>
            <a:ext cx="9026830" cy="830997"/>
          </a:xfrm>
          <a:prstGeom prst="rect">
            <a:avLst/>
          </a:prstGeom>
          <a:noFill/>
        </p:spPr>
        <p:txBody>
          <a:bodyPr wrap="none" rtlCol="0">
            <a:spAutoFit/>
          </a:bodyPr>
          <a:lstStyle/>
          <a:p>
            <a:pPr>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lang="ja-JP" altLang="en-US" sz="2400" noProof="1">
                <a:solidFill>
                  <a:prstClr val="black"/>
                </a:solidFill>
              </a:rPr>
              <a:t>「相互運用性」や</a:t>
            </a:r>
            <a:r>
              <a:rPr lang="ja-JP" altLang="en-US" sz="2400" dirty="0">
                <a:solidFill>
                  <a:srgbClr val="222222"/>
                </a:solidFill>
                <a:latin typeface="Meiryo UI"/>
                <a:ea typeface="Meiryo UI"/>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データ主権」がデータスペースの特徴の中で特に重要</a:t>
            </a:r>
            <a:endParaRPr kumimoji="1" lang="ja-JP" altLang="en-US" sz="2400" dirty="0">
              <a:solidFill>
                <a:schemeClr val="tx1"/>
              </a:solidFill>
            </a:endParaRPr>
          </a:p>
          <a:p>
            <a:pPr lvl="0">
              <a:defRPr/>
            </a:pPr>
            <a:endParaRPr kumimoji="1" lang="en-US" altLang="ja-JP" sz="2400" b="0" i="0" u="none" strike="noStrike" kern="1200" cap="none" spc="0" normalizeH="0" baseline="0" noProof="1">
              <a:ln>
                <a:noFill/>
              </a:ln>
              <a:solidFill>
                <a:prstClr val="black"/>
              </a:solidFill>
              <a:effectLst/>
              <a:uLnTx/>
              <a:uFillTx/>
              <a:latin typeface="Meiryo UI"/>
              <a:ea typeface="Meiryo UI"/>
              <a:cs typeface="+mn-cs"/>
            </a:endParaRPr>
          </a:p>
        </p:txBody>
      </p:sp>
      <p:sp>
        <p:nvSpPr>
          <p:cNvPr id="15" name="矢印: 左 14">
            <a:extLst>
              <a:ext uri="{FF2B5EF4-FFF2-40B4-BE49-F238E27FC236}">
                <a16:creationId xmlns:a16="http://schemas.microsoft.com/office/drawing/2014/main" id="{F36C0B90-1217-6AC7-8750-FFB32EBA07D8}"/>
              </a:ext>
            </a:extLst>
          </p:cNvPr>
          <p:cNvSpPr/>
          <p:nvPr/>
        </p:nvSpPr>
        <p:spPr>
          <a:xfrm rot="19185772">
            <a:off x="4239460" y="2885464"/>
            <a:ext cx="1489297" cy="4346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FFFF"/>
                </a:solidFill>
                <a:effectLst/>
                <a:uLnTx/>
                <a:uFillTx/>
                <a:latin typeface="Meiryo UI"/>
                <a:ea typeface="Meiryo UI"/>
                <a:cs typeface="+mn-cs"/>
              </a:rPr>
              <a:t>①対象データ検索</a:t>
            </a:r>
          </a:p>
        </p:txBody>
      </p:sp>
      <p:sp>
        <p:nvSpPr>
          <p:cNvPr id="17" name="矢印: 右 16">
            <a:extLst>
              <a:ext uri="{FF2B5EF4-FFF2-40B4-BE49-F238E27FC236}">
                <a16:creationId xmlns:a16="http://schemas.microsoft.com/office/drawing/2014/main" id="{A492B9AD-8D1D-5358-66BF-65C0FC1A3AAB}"/>
              </a:ext>
            </a:extLst>
          </p:cNvPr>
          <p:cNvSpPr/>
          <p:nvPr/>
        </p:nvSpPr>
        <p:spPr>
          <a:xfrm>
            <a:off x="4923565" y="5418899"/>
            <a:ext cx="3099504" cy="4536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③データ転送</a:t>
            </a:r>
            <a:r>
              <a:rPr kumimoji="1" lang="en-US" altLang="ja-JP" sz="1600" b="0" i="0" u="none" strike="noStrike" kern="1200" cap="none" spc="0" normalizeH="0" baseline="0" noProof="1">
                <a:ln>
                  <a:noFill/>
                </a:ln>
                <a:solidFill>
                  <a:srgbClr val="FFFFFF"/>
                </a:solidFill>
                <a:effectLst/>
                <a:uLnTx/>
                <a:uFillTx/>
                <a:latin typeface="Meiryo UI"/>
                <a:ea typeface="Meiryo UI"/>
                <a:cs typeface="+mn-cs"/>
              </a:rPr>
              <a:t>/</a:t>
            </a: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アクセス</a:t>
            </a:r>
            <a:endParaRPr kumimoji="1" lang="en-US" altLang="ja-JP" sz="1600" b="0" i="0" u="none" strike="noStrike" kern="1200" cap="none" spc="0" normalizeH="0" baseline="0" noProof="1">
              <a:ln>
                <a:noFill/>
              </a:ln>
              <a:solidFill>
                <a:srgbClr val="FFFFFF"/>
              </a:solidFill>
              <a:effectLst/>
              <a:uLnTx/>
              <a:uFillTx/>
              <a:latin typeface="Meiryo UI"/>
              <a:ea typeface="Meiryo UI"/>
              <a:cs typeface="+mn-cs"/>
            </a:endParaRPr>
          </a:p>
        </p:txBody>
      </p:sp>
      <p:pic>
        <p:nvPicPr>
          <p:cNvPr id="18" name="グラフィックス 17" descr="オフィス ワーカー (女性) 単色塗りつぶし">
            <a:extLst>
              <a:ext uri="{FF2B5EF4-FFF2-40B4-BE49-F238E27FC236}">
                <a16:creationId xmlns:a16="http://schemas.microsoft.com/office/drawing/2014/main" id="{3DE4A88D-3AF9-F3D1-A54D-A0D381BE25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43666" y="3065570"/>
            <a:ext cx="914400" cy="914400"/>
          </a:xfrm>
          <a:prstGeom prst="rect">
            <a:avLst/>
          </a:prstGeom>
        </p:spPr>
      </p:pic>
      <p:sp>
        <p:nvSpPr>
          <p:cNvPr id="19" name="テキスト ボックス 18">
            <a:extLst>
              <a:ext uri="{FF2B5EF4-FFF2-40B4-BE49-F238E27FC236}">
                <a16:creationId xmlns:a16="http://schemas.microsoft.com/office/drawing/2014/main" id="{2F97D737-16EF-85B7-A4FB-0D9D21478BBE}"/>
              </a:ext>
            </a:extLst>
          </p:cNvPr>
          <p:cNvSpPr txBox="1"/>
          <p:nvPr/>
        </p:nvSpPr>
        <p:spPr>
          <a:xfrm>
            <a:off x="332301" y="1411543"/>
            <a:ext cx="118596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■データスペースの</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連携は</a:t>
            </a:r>
            <a:r>
              <a:rPr lang="ja-JP" altLang="en-US" sz="2400" noProof="1">
                <a:solidFill>
                  <a:prstClr val="black"/>
                </a:solidFill>
                <a:latin typeface="Meiryo UI"/>
                <a:ea typeface="Meiryo UI"/>
              </a:rPr>
              <a:t>主に</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3</a:t>
            </a:r>
            <a:r>
              <a:rPr lang="ja-JP" altLang="en-US" sz="2400" noProof="1">
                <a:solidFill>
                  <a:prstClr val="black"/>
                </a:solidFill>
                <a:latin typeface="Meiryo UI"/>
                <a:ea typeface="Meiryo UI"/>
              </a:rPr>
              <a:t>ステップ </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①データを探す　②認証・認可　③データ転送</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アクセス　</a:t>
            </a:r>
            <a:endParaRPr kumimoji="1" lang="en-US" altLang="ja-JP" sz="2400" b="0" i="0" u="none" strike="noStrike" kern="1200" cap="none" spc="0" normalizeH="0" baseline="0" noProof="1">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29336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3825" y="225470"/>
            <a:ext cx="10467054" cy="676276"/>
          </a:xfrm>
        </p:spPr>
        <p:txBody>
          <a:bodyPr>
            <a:normAutofit/>
          </a:bodyPr>
          <a:lstStyle/>
          <a:p>
            <a:r>
              <a:rPr lang="ja-JP" altLang="en-US" dirty="0"/>
              <a:t>データ連携を実現する「コネクタ」</a:t>
            </a:r>
            <a:endParaRPr kumimoji="1" lang="ja-JP" altLang="en-US" sz="2400" dirty="0"/>
          </a:p>
        </p:txBody>
      </p:sp>
      <p:sp>
        <p:nvSpPr>
          <p:cNvPr id="9" name="正方形/長方形 8">
            <a:extLst>
              <a:ext uri="{FF2B5EF4-FFF2-40B4-BE49-F238E27FC236}">
                <a16:creationId xmlns:a16="http://schemas.microsoft.com/office/drawing/2014/main" id="{DD6DCDFE-AA7D-620F-5BB6-041A56B70434}"/>
              </a:ext>
            </a:extLst>
          </p:cNvPr>
          <p:cNvSpPr/>
          <p:nvPr/>
        </p:nvSpPr>
        <p:spPr>
          <a:xfrm>
            <a:off x="11278162" y="1343133"/>
            <a:ext cx="45719" cy="445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4" name="コンテンツ プレースホルダー 4">
            <a:extLst>
              <a:ext uri="{FF2B5EF4-FFF2-40B4-BE49-F238E27FC236}">
                <a16:creationId xmlns:a16="http://schemas.microsoft.com/office/drawing/2014/main" id="{DA5480CC-5E88-9067-692B-4CBCE83E4E9B}"/>
              </a:ext>
            </a:extLst>
          </p:cNvPr>
          <p:cNvSpPr txBox="1">
            <a:spLocks/>
          </p:cNvSpPr>
          <p:nvPr/>
        </p:nvSpPr>
        <p:spPr bwMode="auto">
          <a:xfrm>
            <a:off x="338646" y="1276402"/>
            <a:ext cx="11239714" cy="962398"/>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■コネクタを利用することで</a:t>
            </a:r>
            <a:r>
              <a:rPr kumimoji="1" lang="ja-JP" altLang="en-US" sz="24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提供者と利用者と繋がり、データ連携が可能となる</a:t>
            </a:r>
            <a:endParaRPr kumimoji="1" lang="ja-JP" altLang="en-US" sz="1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400" b="0" i="0" u="none" strike="noStrike" kern="0" cap="none" spc="0" normalizeH="0" baseline="0" noProof="0" dirty="0">
              <a:ln>
                <a:noFill/>
              </a:ln>
              <a:solidFill>
                <a:srgbClr val="000066"/>
              </a:solidFill>
              <a:effectLst/>
              <a:uLnTx/>
              <a:uFillTx/>
              <a:latin typeface="Meiryo UI" panose="020B0604030504040204" pitchFamily="34" charset="-128"/>
              <a:ea typeface="Meiryo UI" panose="020B0604030504040204" pitchFamily="34" charset="-128"/>
              <a:cs typeface="+mn-cs"/>
            </a:endParaRPr>
          </a:p>
        </p:txBody>
      </p:sp>
      <p:sp>
        <p:nvSpPr>
          <p:cNvPr id="10" name="スライド番号プレースホルダー 1">
            <a:extLst>
              <a:ext uri="{FF2B5EF4-FFF2-40B4-BE49-F238E27FC236}">
                <a16:creationId xmlns:a16="http://schemas.microsoft.com/office/drawing/2014/main" id="{52D881A8-C847-6E86-BFBA-CD08B1D6FF05}"/>
              </a:ext>
            </a:extLst>
          </p:cNvPr>
          <p:cNvSpPr txBox="1">
            <a:spLocks/>
          </p:cNvSpPr>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100" kern="1200">
                <a:solidFill>
                  <a:schemeClr val="bg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smtClean="0"/>
              <a:pPr/>
              <a:t>8</a:t>
            </a:fld>
            <a:endParaRPr lang="ja-JP" altLang="en-US"/>
          </a:p>
        </p:txBody>
      </p:sp>
      <p:pic>
        <p:nvPicPr>
          <p:cNvPr id="6" name="図 5">
            <a:extLst>
              <a:ext uri="{FF2B5EF4-FFF2-40B4-BE49-F238E27FC236}">
                <a16:creationId xmlns:a16="http://schemas.microsoft.com/office/drawing/2014/main" id="{CEF80CAC-3D42-CC05-5430-08CFE0DDB8AA}"/>
              </a:ext>
            </a:extLst>
          </p:cNvPr>
          <p:cNvPicPr>
            <a:picLocks noChangeAspect="1"/>
          </p:cNvPicPr>
          <p:nvPr/>
        </p:nvPicPr>
        <p:blipFill>
          <a:blip r:embed="rId3"/>
          <a:stretch>
            <a:fillRect/>
          </a:stretch>
        </p:blipFill>
        <p:spPr>
          <a:xfrm>
            <a:off x="2003842" y="3854883"/>
            <a:ext cx="774259" cy="1316850"/>
          </a:xfrm>
          <a:prstGeom prst="rect">
            <a:avLst/>
          </a:prstGeom>
        </p:spPr>
      </p:pic>
      <p:pic>
        <p:nvPicPr>
          <p:cNvPr id="7" name="図 6">
            <a:extLst>
              <a:ext uri="{FF2B5EF4-FFF2-40B4-BE49-F238E27FC236}">
                <a16:creationId xmlns:a16="http://schemas.microsoft.com/office/drawing/2014/main" id="{14575A6C-58A9-3617-45D5-9951FED3CF81}"/>
              </a:ext>
            </a:extLst>
          </p:cNvPr>
          <p:cNvPicPr>
            <a:picLocks noChangeAspect="1"/>
          </p:cNvPicPr>
          <p:nvPr/>
        </p:nvPicPr>
        <p:blipFill>
          <a:blip r:embed="rId4"/>
          <a:stretch>
            <a:fillRect/>
          </a:stretch>
        </p:blipFill>
        <p:spPr>
          <a:xfrm>
            <a:off x="3681932" y="3816705"/>
            <a:ext cx="1566808" cy="2645893"/>
          </a:xfrm>
          <a:prstGeom prst="rect">
            <a:avLst/>
          </a:prstGeom>
        </p:spPr>
      </p:pic>
      <p:pic>
        <p:nvPicPr>
          <p:cNvPr id="8" name="図 7">
            <a:extLst>
              <a:ext uri="{FF2B5EF4-FFF2-40B4-BE49-F238E27FC236}">
                <a16:creationId xmlns:a16="http://schemas.microsoft.com/office/drawing/2014/main" id="{13351940-DBC2-C3E4-14A0-FD8750BDD627}"/>
              </a:ext>
            </a:extLst>
          </p:cNvPr>
          <p:cNvPicPr>
            <a:picLocks noChangeAspect="1"/>
          </p:cNvPicPr>
          <p:nvPr/>
        </p:nvPicPr>
        <p:blipFill>
          <a:blip r:embed="rId5"/>
          <a:stretch>
            <a:fillRect/>
          </a:stretch>
        </p:blipFill>
        <p:spPr>
          <a:xfrm>
            <a:off x="1878935" y="5702605"/>
            <a:ext cx="883997" cy="652329"/>
          </a:xfrm>
          <a:prstGeom prst="rect">
            <a:avLst/>
          </a:prstGeom>
        </p:spPr>
      </p:pic>
      <p:pic>
        <p:nvPicPr>
          <p:cNvPr id="11" name="図 10">
            <a:extLst>
              <a:ext uri="{FF2B5EF4-FFF2-40B4-BE49-F238E27FC236}">
                <a16:creationId xmlns:a16="http://schemas.microsoft.com/office/drawing/2014/main" id="{D63414E6-6D64-85DA-0850-C853860E7068}"/>
              </a:ext>
            </a:extLst>
          </p:cNvPr>
          <p:cNvPicPr>
            <a:picLocks noChangeAspect="1"/>
          </p:cNvPicPr>
          <p:nvPr/>
        </p:nvPicPr>
        <p:blipFill>
          <a:blip r:embed="rId6"/>
          <a:stretch>
            <a:fillRect/>
          </a:stretch>
        </p:blipFill>
        <p:spPr>
          <a:xfrm>
            <a:off x="909190" y="4793292"/>
            <a:ext cx="759556" cy="1017033"/>
          </a:xfrm>
          <a:prstGeom prst="rect">
            <a:avLst/>
          </a:prstGeom>
        </p:spPr>
      </p:pic>
      <p:sp>
        <p:nvSpPr>
          <p:cNvPr id="12" name="コンテンツ プレースホルダー 4">
            <a:extLst>
              <a:ext uri="{FF2B5EF4-FFF2-40B4-BE49-F238E27FC236}">
                <a16:creationId xmlns:a16="http://schemas.microsoft.com/office/drawing/2014/main" id="{2F38E2E1-BB38-2B0F-9483-49902EB9E9F6}"/>
              </a:ext>
            </a:extLst>
          </p:cNvPr>
          <p:cNvSpPr txBox="1">
            <a:spLocks/>
          </p:cNvSpPr>
          <p:nvPr/>
        </p:nvSpPr>
        <p:spPr bwMode="auto">
          <a:xfrm>
            <a:off x="1808312" y="2978506"/>
            <a:ext cx="2586401" cy="70633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3600" b="1"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コンセント</a:t>
            </a:r>
            <a:endParaRPr kumimoji="1" lang="ja-JP" altLang="en-US" sz="3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13" name="正方形/長方形 12">
            <a:extLst>
              <a:ext uri="{FF2B5EF4-FFF2-40B4-BE49-F238E27FC236}">
                <a16:creationId xmlns:a16="http://schemas.microsoft.com/office/drawing/2014/main" id="{DE30DE16-861B-AB6A-D73D-D21FF62A4551}"/>
              </a:ext>
            </a:extLst>
          </p:cNvPr>
          <p:cNvSpPr/>
          <p:nvPr/>
        </p:nvSpPr>
        <p:spPr>
          <a:xfrm>
            <a:off x="323850" y="2978506"/>
            <a:ext cx="5555326" cy="379697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9DC92F6B-72A6-69F8-796F-25D8D6F12984}"/>
              </a:ext>
            </a:extLst>
          </p:cNvPr>
          <p:cNvPicPr>
            <a:picLocks noChangeAspect="1"/>
          </p:cNvPicPr>
          <p:nvPr/>
        </p:nvPicPr>
        <p:blipFill>
          <a:blip r:embed="rId4"/>
          <a:stretch>
            <a:fillRect/>
          </a:stretch>
        </p:blipFill>
        <p:spPr>
          <a:xfrm>
            <a:off x="9700112" y="3816705"/>
            <a:ext cx="1566808" cy="2645893"/>
          </a:xfrm>
          <a:prstGeom prst="rect">
            <a:avLst/>
          </a:prstGeom>
        </p:spPr>
      </p:pic>
      <p:sp>
        <p:nvSpPr>
          <p:cNvPr id="15" name="コンテンツ プレースホルダー 4">
            <a:extLst>
              <a:ext uri="{FF2B5EF4-FFF2-40B4-BE49-F238E27FC236}">
                <a16:creationId xmlns:a16="http://schemas.microsoft.com/office/drawing/2014/main" id="{B49C46FB-F721-C819-D937-2D34A6F2E9EF}"/>
              </a:ext>
            </a:extLst>
          </p:cNvPr>
          <p:cNvSpPr txBox="1">
            <a:spLocks/>
          </p:cNvSpPr>
          <p:nvPr/>
        </p:nvSpPr>
        <p:spPr bwMode="auto">
          <a:xfrm>
            <a:off x="7826492" y="2978506"/>
            <a:ext cx="2586401" cy="70633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3600" b="1"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コネクタ</a:t>
            </a:r>
            <a:endParaRPr kumimoji="1" lang="ja-JP" altLang="en-US" sz="3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16" name="正方形/長方形 15">
            <a:extLst>
              <a:ext uri="{FF2B5EF4-FFF2-40B4-BE49-F238E27FC236}">
                <a16:creationId xmlns:a16="http://schemas.microsoft.com/office/drawing/2014/main" id="{001577A2-012F-CE80-F67D-2AD715F3E11C}"/>
              </a:ext>
            </a:extLst>
          </p:cNvPr>
          <p:cNvSpPr/>
          <p:nvPr/>
        </p:nvSpPr>
        <p:spPr>
          <a:xfrm>
            <a:off x="6342030" y="2978506"/>
            <a:ext cx="5555326" cy="379697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31">
            <a:extLst>
              <a:ext uri="{FF2B5EF4-FFF2-40B4-BE49-F238E27FC236}">
                <a16:creationId xmlns:a16="http://schemas.microsoft.com/office/drawing/2014/main" id="{D16E356E-6E61-8E61-B9D6-F9D3AF987970}"/>
              </a:ext>
            </a:extLst>
          </p:cNvPr>
          <p:cNvSpPr/>
          <p:nvPr/>
        </p:nvSpPr>
        <p:spPr>
          <a:xfrm>
            <a:off x="6736730" y="5029486"/>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T</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8" name="正方形/長方形 31">
            <a:extLst>
              <a:ext uri="{FF2B5EF4-FFF2-40B4-BE49-F238E27FC236}">
                <a16:creationId xmlns:a16="http://schemas.microsoft.com/office/drawing/2014/main" id="{49BCF048-107B-582A-49EE-4D720048AE98}"/>
              </a:ext>
            </a:extLst>
          </p:cNvPr>
          <p:cNvSpPr/>
          <p:nvPr/>
        </p:nvSpPr>
        <p:spPr>
          <a:xfrm>
            <a:off x="7877672" y="4240985"/>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N</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9" name="正方形/長方形 31">
            <a:extLst>
              <a:ext uri="{FF2B5EF4-FFF2-40B4-BE49-F238E27FC236}">
                <a16:creationId xmlns:a16="http://schemas.microsoft.com/office/drawing/2014/main" id="{F3C27ECC-B8D9-F86D-9F59-A92E61EAFF7D}"/>
              </a:ext>
            </a:extLst>
          </p:cNvPr>
          <p:cNvSpPr/>
          <p:nvPr/>
        </p:nvSpPr>
        <p:spPr>
          <a:xfrm>
            <a:off x="7826217" y="5735825"/>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kern="0" dirty="0">
                <a:solidFill>
                  <a:srgbClr val="000000"/>
                </a:solidFill>
                <a:latin typeface="メイリオ"/>
                <a:ea typeface="メイリオ"/>
                <a:cs typeface="Meiryo UI" panose="020B0604030504040204" pitchFamily="50" charset="-128"/>
              </a:rPr>
              <a:t>S</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20" name="直線コネクタ 19">
            <a:extLst>
              <a:ext uri="{FF2B5EF4-FFF2-40B4-BE49-F238E27FC236}">
                <a16:creationId xmlns:a16="http://schemas.microsoft.com/office/drawing/2014/main" id="{F1ECA36C-51F7-C1D1-DBDC-1677E065091D}"/>
              </a:ext>
            </a:extLst>
          </p:cNvPr>
          <p:cNvCxnSpPr>
            <a:cxnSpLocks/>
            <a:stCxn id="6" idx="3"/>
          </p:cNvCxnSpPr>
          <p:nvPr/>
        </p:nvCxnSpPr>
        <p:spPr>
          <a:xfrm>
            <a:off x="2778101" y="4513308"/>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59D3CB9-DA70-F994-8FA6-00E8604F1D20}"/>
              </a:ext>
            </a:extLst>
          </p:cNvPr>
          <p:cNvCxnSpPr>
            <a:cxnSpLocks/>
            <a:stCxn id="11" idx="3"/>
          </p:cNvCxnSpPr>
          <p:nvPr/>
        </p:nvCxnSpPr>
        <p:spPr>
          <a:xfrm flipV="1">
            <a:off x="1668746" y="5301808"/>
            <a:ext cx="2163519"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502A6FB-8ADA-10A4-C15D-52110141FB99}"/>
              </a:ext>
            </a:extLst>
          </p:cNvPr>
          <p:cNvCxnSpPr>
            <a:cxnSpLocks/>
          </p:cNvCxnSpPr>
          <p:nvPr/>
        </p:nvCxnSpPr>
        <p:spPr>
          <a:xfrm>
            <a:off x="2762932" y="6009195"/>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2AB49A2-E886-D7BF-20CC-DE996E6F2F25}"/>
              </a:ext>
            </a:extLst>
          </p:cNvPr>
          <p:cNvCxnSpPr>
            <a:cxnSpLocks/>
          </p:cNvCxnSpPr>
          <p:nvPr/>
        </p:nvCxnSpPr>
        <p:spPr>
          <a:xfrm>
            <a:off x="8827239" y="4492295"/>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F5C9E26-0246-C515-FC80-EDAD84C63C75}"/>
              </a:ext>
            </a:extLst>
          </p:cNvPr>
          <p:cNvCxnSpPr>
            <a:cxnSpLocks/>
          </p:cNvCxnSpPr>
          <p:nvPr/>
        </p:nvCxnSpPr>
        <p:spPr>
          <a:xfrm flipV="1">
            <a:off x="7717884" y="5280795"/>
            <a:ext cx="2148350"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AEEC9F8-6BA4-297D-848C-A73498E62D43}"/>
              </a:ext>
            </a:extLst>
          </p:cNvPr>
          <p:cNvCxnSpPr>
            <a:cxnSpLocks/>
          </p:cNvCxnSpPr>
          <p:nvPr/>
        </p:nvCxnSpPr>
        <p:spPr>
          <a:xfrm>
            <a:off x="8812070" y="5988182"/>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66BB25D0-9374-97D5-E69C-0D098095C495}"/>
              </a:ext>
            </a:extLst>
          </p:cNvPr>
          <p:cNvSpPr/>
          <p:nvPr/>
        </p:nvSpPr>
        <p:spPr>
          <a:xfrm>
            <a:off x="9728732" y="3816705"/>
            <a:ext cx="1434568" cy="26102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b="1" dirty="0">
              <a:solidFill>
                <a:srgbClr val="FFFFFF"/>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rgbClr val="FFFFFF"/>
                </a:solidFill>
                <a:latin typeface="Meiryo UI"/>
                <a:ea typeface="Meiryo UI"/>
              </a:rPr>
              <a:t>コネクタ</a:t>
            </a:r>
            <a:endParaRPr kumimoji="1" lang="ja-JP" altLang="en-US" sz="1800" b="1"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27" name="テキスト ボックス 26">
            <a:extLst>
              <a:ext uri="{FF2B5EF4-FFF2-40B4-BE49-F238E27FC236}">
                <a16:creationId xmlns:a16="http://schemas.microsoft.com/office/drawing/2014/main" id="{3F79FBF0-AEB4-D8FF-6ECB-003E6AF05CCF}"/>
              </a:ext>
            </a:extLst>
          </p:cNvPr>
          <p:cNvSpPr txBox="1"/>
          <p:nvPr/>
        </p:nvSpPr>
        <p:spPr>
          <a:xfrm>
            <a:off x="8850438" y="4082710"/>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p>
        </p:txBody>
      </p:sp>
      <p:sp>
        <p:nvSpPr>
          <p:cNvPr id="28" name="テキスト ボックス 27">
            <a:extLst>
              <a:ext uri="{FF2B5EF4-FFF2-40B4-BE49-F238E27FC236}">
                <a16:creationId xmlns:a16="http://schemas.microsoft.com/office/drawing/2014/main" id="{6590B75F-3583-AA64-5E26-14A4849C710F}"/>
              </a:ext>
            </a:extLst>
          </p:cNvPr>
          <p:cNvSpPr txBox="1"/>
          <p:nvPr/>
        </p:nvSpPr>
        <p:spPr>
          <a:xfrm>
            <a:off x="8878728" y="5592305"/>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p>
        </p:txBody>
      </p:sp>
      <p:sp>
        <p:nvSpPr>
          <p:cNvPr id="29" name="テキスト ボックス 28">
            <a:extLst>
              <a:ext uri="{FF2B5EF4-FFF2-40B4-BE49-F238E27FC236}">
                <a16:creationId xmlns:a16="http://schemas.microsoft.com/office/drawing/2014/main" id="{40327909-D006-0536-9050-9EA47279CEBB}"/>
              </a:ext>
            </a:extLst>
          </p:cNvPr>
          <p:cNvSpPr txBox="1"/>
          <p:nvPr/>
        </p:nvSpPr>
        <p:spPr>
          <a:xfrm>
            <a:off x="8303254" y="4883651"/>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p>
        </p:txBody>
      </p:sp>
      <p:sp>
        <p:nvSpPr>
          <p:cNvPr id="31" name="テキスト ボックス 30">
            <a:extLst>
              <a:ext uri="{FF2B5EF4-FFF2-40B4-BE49-F238E27FC236}">
                <a16:creationId xmlns:a16="http://schemas.microsoft.com/office/drawing/2014/main" id="{E8AFC824-F214-AEB5-6852-1658D489D6F3}"/>
              </a:ext>
            </a:extLst>
          </p:cNvPr>
          <p:cNvSpPr txBox="1"/>
          <p:nvPr/>
        </p:nvSpPr>
        <p:spPr>
          <a:xfrm>
            <a:off x="2849043" y="4097444"/>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a:t>
            </a:r>
          </a:p>
        </p:txBody>
      </p:sp>
      <p:sp>
        <p:nvSpPr>
          <p:cNvPr id="32" name="テキスト ボックス 31">
            <a:extLst>
              <a:ext uri="{FF2B5EF4-FFF2-40B4-BE49-F238E27FC236}">
                <a16:creationId xmlns:a16="http://schemas.microsoft.com/office/drawing/2014/main" id="{48694168-A7DD-38F1-308E-5B06D85DDE30}"/>
              </a:ext>
            </a:extLst>
          </p:cNvPr>
          <p:cNvSpPr txBox="1"/>
          <p:nvPr/>
        </p:nvSpPr>
        <p:spPr>
          <a:xfrm>
            <a:off x="2877333" y="5607039"/>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a:t>
            </a:r>
          </a:p>
        </p:txBody>
      </p:sp>
      <p:sp>
        <p:nvSpPr>
          <p:cNvPr id="35" name="テキスト ボックス 34">
            <a:extLst>
              <a:ext uri="{FF2B5EF4-FFF2-40B4-BE49-F238E27FC236}">
                <a16:creationId xmlns:a16="http://schemas.microsoft.com/office/drawing/2014/main" id="{1D1E93DD-97C5-D72D-42F2-D979362BA524}"/>
              </a:ext>
            </a:extLst>
          </p:cNvPr>
          <p:cNvSpPr txBox="1"/>
          <p:nvPr/>
        </p:nvSpPr>
        <p:spPr>
          <a:xfrm>
            <a:off x="2301859" y="4898385"/>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a:t>
            </a:r>
          </a:p>
        </p:txBody>
      </p:sp>
      <p:sp>
        <p:nvSpPr>
          <p:cNvPr id="91" name="コンテンツ プレースホルダー 4">
            <a:extLst>
              <a:ext uri="{FF2B5EF4-FFF2-40B4-BE49-F238E27FC236}">
                <a16:creationId xmlns:a16="http://schemas.microsoft.com/office/drawing/2014/main" id="{79B5E892-AE67-52CE-19A5-A610219C9CC7}"/>
              </a:ext>
            </a:extLst>
          </p:cNvPr>
          <p:cNvSpPr>
            <a:spLocks noGrp="1"/>
          </p:cNvSpPr>
          <p:nvPr>
            <p:ph idx="1"/>
          </p:nvPr>
        </p:nvSpPr>
        <p:spPr>
          <a:xfrm>
            <a:off x="334963" y="1624131"/>
            <a:ext cx="11737701" cy="896358"/>
          </a:xfrm>
        </p:spPr>
        <p:txBody>
          <a:bodyPr/>
          <a:lstStyle/>
          <a:p>
            <a:pPr marL="0" indent="0">
              <a:buNone/>
            </a:pPr>
            <a:r>
              <a:rPr lang="ja-JP" altLang="en-US" sz="2400" dirty="0">
                <a:solidFill>
                  <a:schemeClr val="tx2"/>
                </a:solidFill>
              </a:rPr>
              <a:t>■コネクタは「コンセント</a:t>
            </a:r>
            <a:r>
              <a:rPr lang="ja-JP" altLang="en-US" sz="2400" dirty="0">
                <a:solidFill>
                  <a:schemeClr val="tx1"/>
                </a:solidFill>
              </a:rPr>
              <a:t>」</a:t>
            </a:r>
            <a:r>
              <a:rPr lang="ja-JP" altLang="en-US" sz="2400" dirty="0">
                <a:solidFill>
                  <a:schemeClr val="tx2"/>
                </a:solidFill>
              </a:rPr>
              <a:t>のようなもの</a:t>
            </a:r>
            <a:endParaRPr lang="en-US" altLang="ja-JP" sz="2400" dirty="0">
              <a:solidFill>
                <a:schemeClr val="tx2"/>
              </a:solidFill>
            </a:endParaRPr>
          </a:p>
          <a:p>
            <a:pPr marL="0" indent="0">
              <a:buNone/>
            </a:pPr>
            <a:r>
              <a:rPr lang="ja-JP" altLang="en-US" sz="2400" dirty="0">
                <a:solidFill>
                  <a:schemeClr val="tx2"/>
                </a:solidFill>
              </a:rPr>
              <a:t>　 「家電」があらかじめ用意された共通の「コンセント」を利用し、「電気」を受け取れるように</a:t>
            </a:r>
            <a:endParaRPr lang="en-US" altLang="ja-JP" sz="2400" dirty="0">
              <a:solidFill>
                <a:schemeClr val="tx2"/>
              </a:solidFill>
            </a:endParaRPr>
          </a:p>
          <a:p>
            <a:pPr marL="0" indent="0">
              <a:buNone/>
            </a:pPr>
            <a:r>
              <a:rPr lang="ja-JP" altLang="en-US" sz="2400" dirty="0">
                <a:solidFill>
                  <a:schemeClr val="tx2"/>
                </a:solidFill>
              </a:rPr>
              <a:t> 　「アプリ」はあらかじめ用意された共通の「コネクタ」　を利用し、「データ」を受け取れる</a:t>
            </a:r>
            <a:endParaRPr lang="en-US" altLang="ja-JP" sz="2400" b="1" dirty="0">
              <a:solidFill>
                <a:srgbClr val="C00000"/>
              </a:solidFill>
            </a:endParaRPr>
          </a:p>
        </p:txBody>
      </p:sp>
    </p:spTree>
    <p:extLst>
      <p:ext uri="{BB962C8B-B14F-4D97-AF65-F5344CB8AC3E}">
        <p14:creationId xmlns:p14="http://schemas.microsoft.com/office/powerpoint/2010/main" val="152229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19162"/>
            <a:ext cx="9654254" cy="676276"/>
          </a:xfrm>
        </p:spPr>
        <p:txBody>
          <a:bodyPr/>
          <a:lstStyle/>
          <a:p>
            <a:r>
              <a:rPr kumimoji="1" lang="ja-JP" altLang="en-US" dirty="0"/>
              <a:t>コネクタを活用するメリット</a:t>
            </a:r>
            <a:endParaRPr kumimoji="1" lang="ja-JP" altLang="en-US" sz="3200" dirty="0"/>
          </a:p>
        </p:txBody>
      </p:sp>
      <p:sp>
        <p:nvSpPr>
          <p:cNvPr id="9" name="コンテンツ プレースホルダー 4">
            <a:extLst>
              <a:ext uri="{FF2B5EF4-FFF2-40B4-BE49-F238E27FC236}">
                <a16:creationId xmlns:a16="http://schemas.microsoft.com/office/drawing/2014/main" id="{8C73DF41-ACAF-7226-A91B-B10B57B4DBC5}"/>
              </a:ext>
            </a:extLst>
          </p:cNvPr>
          <p:cNvSpPr txBox="1">
            <a:spLocks/>
          </p:cNvSpPr>
          <p:nvPr/>
        </p:nvSpPr>
        <p:spPr bwMode="auto">
          <a:xfrm>
            <a:off x="334963" y="1268413"/>
            <a:ext cx="11353408" cy="84295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データ連携のアプリを開発する際、提供されたコネクタを利用することで</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個別の設計や開発</a:t>
            </a:r>
            <a:r>
              <a:rPr lang="ja-JP" altLang="en-US" sz="2400" kern="0" dirty="0">
                <a:solidFill>
                  <a:srgbClr val="000000"/>
                </a:solidFill>
              </a:rPr>
              <a:t>にかかる</a:t>
            </a:r>
            <a:r>
              <a:rPr kumimoji="1" lang="ja-JP" altLang="en-US" sz="24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コスト</a:t>
            </a:r>
            <a:r>
              <a:rPr lang="ja-JP" altLang="en-US" sz="2400" b="1" kern="0" dirty="0">
                <a:solidFill>
                  <a:srgbClr val="C00000"/>
                </a:solidFill>
              </a:rPr>
              <a:t>や</a:t>
            </a:r>
            <a:r>
              <a:rPr kumimoji="1" lang="ja-JP" altLang="en-US" sz="24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時間を削減</a:t>
            </a:r>
            <a:r>
              <a:rPr lang="ja-JP" altLang="en-US" sz="2400" kern="0" dirty="0">
                <a:solidFill>
                  <a:srgbClr val="000000"/>
                </a:solidFill>
              </a:rPr>
              <a:t>できる</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7" name="正方形/長方形 6">
            <a:extLst>
              <a:ext uri="{FF2B5EF4-FFF2-40B4-BE49-F238E27FC236}">
                <a16:creationId xmlns:a16="http://schemas.microsoft.com/office/drawing/2014/main" id="{2C6C7CB2-D182-84F1-B3F3-F62364A0F8B0}"/>
              </a:ext>
            </a:extLst>
          </p:cNvPr>
          <p:cNvSpPr/>
          <p:nvPr/>
        </p:nvSpPr>
        <p:spPr>
          <a:xfrm>
            <a:off x="334964" y="2484347"/>
            <a:ext cx="5544212" cy="378913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981E8D8-D007-C4F5-265D-F205476CD4FA}"/>
              </a:ext>
            </a:extLst>
          </p:cNvPr>
          <p:cNvSpPr/>
          <p:nvPr/>
        </p:nvSpPr>
        <p:spPr>
          <a:xfrm>
            <a:off x="341269" y="2486478"/>
            <a:ext cx="5537907" cy="3956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コネクタを利用しない場合</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0" name="コンテンツ プレースホルダー 4">
            <a:extLst>
              <a:ext uri="{FF2B5EF4-FFF2-40B4-BE49-F238E27FC236}">
                <a16:creationId xmlns:a16="http://schemas.microsoft.com/office/drawing/2014/main" id="{3F48CB70-3BE7-247B-8EEC-C870A98640A2}"/>
              </a:ext>
            </a:extLst>
          </p:cNvPr>
          <p:cNvSpPr txBox="1">
            <a:spLocks/>
          </p:cNvSpPr>
          <p:nvPr/>
        </p:nvSpPr>
        <p:spPr bwMode="auto">
          <a:xfrm>
            <a:off x="509286" y="3043639"/>
            <a:ext cx="5369889" cy="770722"/>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defRPr/>
            </a:pPr>
            <a:r>
              <a:rPr lang="ja-JP" altLang="en-US" sz="2000" kern="0" dirty="0">
                <a:solidFill>
                  <a:srgbClr val="000000"/>
                </a:solidFill>
              </a:rPr>
              <a:t>・相手を特定したデータを転送の</a:t>
            </a:r>
            <a:r>
              <a:rPr kumimoji="1" lang="ja-JP" altLang="en-US" sz="20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設計、開発が必要</a:t>
            </a:r>
            <a:endParaRPr lang="en-US" altLang="ja-JP" sz="2000" kern="0" dirty="0">
              <a:solidFill>
                <a:srgbClr val="000000"/>
              </a:solidFill>
            </a:endParaRPr>
          </a:p>
        </p:txBody>
      </p:sp>
      <p:sp>
        <p:nvSpPr>
          <p:cNvPr id="16" name="正方形/長方形 15">
            <a:extLst>
              <a:ext uri="{FF2B5EF4-FFF2-40B4-BE49-F238E27FC236}">
                <a16:creationId xmlns:a16="http://schemas.microsoft.com/office/drawing/2014/main" id="{33BFE34A-462D-33F1-5080-986CC4AA62A0}"/>
              </a:ext>
            </a:extLst>
          </p:cNvPr>
          <p:cNvSpPr/>
          <p:nvPr/>
        </p:nvSpPr>
        <p:spPr>
          <a:xfrm>
            <a:off x="6096001" y="2484347"/>
            <a:ext cx="5544212" cy="378913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B5D95D4C-8243-A845-F85B-2AB2A50192D7}"/>
              </a:ext>
            </a:extLst>
          </p:cNvPr>
          <p:cNvSpPr/>
          <p:nvPr/>
        </p:nvSpPr>
        <p:spPr>
          <a:xfrm>
            <a:off x="6102306" y="2486478"/>
            <a:ext cx="5537907"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コネクタを利用する場合</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9" name="コンテンツ プレースホルダー 4">
            <a:extLst>
              <a:ext uri="{FF2B5EF4-FFF2-40B4-BE49-F238E27FC236}">
                <a16:creationId xmlns:a16="http://schemas.microsoft.com/office/drawing/2014/main" id="{3FEF7937-B27F-F266-EFF1-B610A79F769A}"/>
              </a:ext>
            </a:extLst>
          </p:cNvPr>
          <p:cNvSpPr txBox="1">
            <a:spLocks/>
          </p:cNvSpPr>
          <p:nvPr/>
        </p:nvSpPr>
        <p:spPr bwMode="auto">
          <a:xfrm>
            <a:off x="6096000" y="3033491"/>
            <a:ext cx="5369889" cy="770722"/>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ja-JP" altLang="en-US" sz="2000" kern="0" dirty="0">
                <a:solidFill>
                  <a:srgbClr val="000000"/>
                </a:solidFill>
              </a:rPr>
              <a:t>・コネクタを利用することでコストや時間を削減</a:t>
            </a:r>
            <a:endParaRPr lang="en-US" altLang="ja-JP" sz="2000" kern="0" dirty="0">
              <a:solidFill>
                <a:srgbClr val="000000"/>
              </a:solidFill>
            </a:endParaRPr>
          </a:p>
        </p:txBody>
      </p:sp>
      <p:pic>
        <p:nvPicPr>
          <p:cNvPr id="59" name="グラフィックス 58" descr="プログラマー男性 単色塗りつぶし">
            <a:extLst>
              <a:ext uri="{FF2B5EF4-FFF2-40B4-BE49-F238E27FC236}">
                <a16:creationId xmlns:a16="http://schemas.microsoft.com/office/drawing/2014/main" id="{415EBAA7-3EBD-7274-4DE2-DA7FB640B7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653" y="4569926"/>
            <a:ext cx="910103" cy="910103"/>
          </a:xfrm>
          <a:prstGeom prst="rect">
            <a:avLst/>
          </a:prstGeom>
        </p:spPr>
      </p:pic>
      <p:sp>
        <p:nvSpPr>
          <p:cNvPr id="2" name="正方形/長方形 1">
            <a:extLst>
              <a:ext uri="{FF2B5EF4-FFF2-40B4-BE49-F238E27FC236}">
                <a16:creationId xmlns:a16="http://schemas.microsoft.com/office/drawing/2014/main" id="{9B0069DF-1DAB-2D06-75FC-27B6523FBD2F}"/>
              </a:ext>
            </a:extLst>
          </p:cNvPr>
          <p:cNvSpPr/>
          <p:nvPr/>
        </p:nvSpPr>
        <p:spPr>
          <a:xfrm>
            <a:off x="2685327" y="3512820"/>
            <a:ext cx="941793"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33798ADF-B9D6-24F0-8528-918D68F677F4}"/>
              </a:ext>
            </a:extLst>
          </p:cNvPr>
          <p:cNvSpPr/>
          <p:nvPr/>
        </p:nvSpPr>
        <p:spPr>
          <a:xfrm>
            <a:off x="1234734" y="4599332"/>
            <a:ext cx="1979894" cy="39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rPr>
              <a:t>個別の設計・開発</a:t>
            </a:r>
          </a:p>
        </p:txBody>
      </p:sp>
      <p:sp>
        <p:nvSpPr>
          <p:cNvPr id="13" name="正方形/長方形 12">
            <a:extLst>
              <a:ext uri="{FF2B5EF4-FFF2-40B4-BE49-F238E27FC236}">
                <a16:creationId xmlns:a16="http://schemas.microsoft.com/office/drawing/2014/main" id="{506A97A8-0AE1-A00D-BEB4-896C31024BA5}"/>
              </a:ext>
            </a:extLst>
          </p:cNvPr>
          <p:cNvSpPr/>
          <p:nvPr/>
        </p:nvSpPr>
        <p:spPr>
          <a:xfrm>
            <a:off x="7230452" y="4477870"/>
            <a:ext cx="1826790" cy="496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F99E5"/>
                </a:solidFill>
              </a:rPr>
              <a:t>提供されている</a:t>
            </a:r>
            <a:endParaRPr lang="en-US" altLang="ja-JP" dirty="0">
              <a:solidFill>
                <a:srgbClr val="7F99E5"/>
              </a:solidFill>
            </a:endParaRPr>
          </a:p>
          <a:p>
            <a:pPr algn="ctr"/>
            <a:r>
              <a:rPr lang="ja-JP" altLang="en-US" dirty="0">
                <a:solidFill>
                  <a:srgbClr val="7F99E5"/>
                </a:solidFill>
              </a:rPr>
              <a:t>コネクタを利用</a:t>
            </a:r>
            <a:endParaRPr kumimoji="1" lang="ja-JP" altLang="en-US" dirty="0">
              <a:solidFill>
                <a:srgbClr val="7F99E5"/>
              </a:solidFill>
            </a:endParaRPr>
          </a:p>
        </p:txBody>
      </p:sp>
      <p:sp>
        <p:nvSpPr>
          <p:cNvPr id="6" name="正方形/長方形 5">
            <a:extLst>
              <a:ext uri="{FF2B5EF4-FFF2-40B4-BE49-F238E27FC236}">
                <a16:creationId xmlns:a16="http://schemas.microsoft.com/office/drawing/2014/main" id="{142EE368-A3E3-3A2F-4CB5-E244920792D6}"/>
              </a:ext>
            </a:extLst>
          </p:cNvPr>
          <p:cNvSpPr/>
          <p:nvPr/>
        </p:nvSpPr>
        <p:spPr>
          <a:xfrm>
            <a:off x="3288135" y="3587732"/>
            <a:ext cx="1826790" cy="2610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chemeClr val="tx2"/>
                </a:solidFill>
                <a:latin typeface="Meiryo UI"/>
                <a:ea typeface="Meiryo UI"/>
              </a:rPr>
              <a:t>アプリ</a:t>
            </a:r>
            <a:endParaRPr lang="en-US" altLang="ja-JP" b="1" dirty="0">
              <a:solidFill>
                <a:schemeClr val="tx2"/>
              </a:solidFill>
              <a:latin typeface="Meiryo UI"/>
              <a:ea typeface="Meiryo UI"/>
            </a:endParaRPr>
          </a:p>
        </p:txBody>
      </p:sp>
      <p:sp>
        <p:nvSpPr>
          <p:cNvPr id="14" name="正方形/長方形 31">
            <a:extLst>
              <a:ext uri="{FF2B5EF4-FFF2-40B4-BE49-F238E27FC236}">
                <a16:creationId xmlns:a16="http://schemas.microsoft.com/office/drawing/2014/main" id="{B69A820C-C936-6158-6E9C-52E6BA615B01}"/>
              </a:ext>
            </a:extLst>
          </p:cNvPr>
          <p:cNvSpPr/>
          <p:nvPr/>
        </p:nvSpPr>
        <p:spPr>
          <a:xfrm>
            <a:off x="3527245" y="453764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認証・認可機能</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5" name="正方形/長方形 31">
            <a:extLst>
              <a:ext uri="{FF2B5EF4-FFF2-40B4-BE49-F238E27FC236}">
                <a16:creationId xmlns:a16="http://schemas.microsoft.com/office/drawing/2014/main" id="{EBE4143D-6680-39CD-D9C6-FF1E79AD0800}"/>
              </a:ext>
            </a:extLst>
          </p:cNvPr>
          <p:cNvSpPr/>
          <p:nvPr/>
        </p:nvSpPr>
        <p:spPr>
          <a:xfrm>
            <a:off x="3527244" y="397757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前処理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2" name="正方形/長方形 31">
            <a:extLst>
              <a:ext uri="{FF2B5EF4-FFF2-40B4-BE49-F238E27FC236}">
                <a16:creationId xmlns:a16="http://schemas.microsoft.com/office/drawing/2014/main" id="{D0D76629-3631-FEBC-55B5-E6713547D8B4}"/>
              </a:ext>
            </a:extLst>
          </p:cNvPr>
          <p:cNvSpPr/>
          <p:nvPr/>
        </p:nvSpPr>
        <p:spPr>
          <a:xfrm>
            <a:off x="3527243" y="5140483"/>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データ連携機能</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3" name="正方形/長方形 31">
            <a:extLst>
              <a:ext uri="{FF2B5EF4-FFF2-40B4-BE49-F238E27FC236}">
                <a16:creationId xmlns:a16="http://schemas.microsoft.com/office/drawing/2014/main" id="{BA57B7FE-63D2-5327-4ADC-DFBDBE7C0185}"/>
              </a:ext>
            </a:extLst>
          </p:cNvPr>
          <p:cNvSpPr/>
          <p:nvPr/>
        </p:nvSpPr>
        <p:spPr>
          <a:xfrm>
            <a:off x="3527243" y="5709999"/>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後処理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25" name="直線矢印コネクタ 24">
            <a:extLst>
              <a:ext uri="{FF2B5EF4-FFF2-40B4-BE49-F238E27FC236}">
                <a16:creationId xmlns:a16="http://schemas.microsoft.com/office/drawing/2014/main" id="{5120B145-0EB0-1E47-4CC1-076CC87565A6}"/>
              </a:ext>
            </a:extLst>
          </p:cNvPr>
          <p:cNvCxnSpPr>
            <a:cxnSpLocks/>
            <a:stCxn id="59" idx="3"/>
            <a:endCxn id="32" idx="2"/>
          </p:cNvCxnSpPr>
          <p:nvPr/>
        </p:nvCxnSpPr>
        <p:spPr>
          <a:xfrm>
            <a:off x="1305756" y="5024978"/>
            <a:ext cx="2074475" cy="3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右大かっこ 31">
            <a:extLst>
              <a:ext uri="{FF2B5EF4-FFF2-40B4-BE49-F238E27FC236}">
                <a16:creationId xmlns:a16="http://schemas.microsoft.com/office/drawing/2014/main" id="{FEE3434E-C15B-A568-47A1-A041B278CE81}"/>
              </a:ext>
            </a:extLst>
          </p:cNvPr>
          <p:cNvSpPr/>
          <p:nvPr/>
        </p:nvSpPr>
        <p:spPr>
          <a:xfrm flipH="1">
            <a:off x="3380231" y="4537023"/>
            <a:ext cx="178802" cy="98382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38" name="グラフィックス 37" descr="プログラマー男性 単色塗りつぶし">
            <a:extLst>
              <a:ext uri="{FF2B5EF4-FFF2-40B4-BE49-F238E27FC236}">
                <a16:creationId xmlns:a16="http://schemas.microsoft.com/office/drawing/2014/main" id="{74399ED3-A577-075B-52BF-3E62F11DAE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6672" y="4569926"/>
            <a:ext cx="910103" cy="910103"/>
          </a:xfrm>
          <a:prstGeom prst="rect">
            <a:avLst/>
          </a:prstGeom>
        </p:spPr>
      </p:pic>
      <p:sp>
        <p:nvSpPr>
          <p:cNvPr id="39" name="正方形/長方形 38">
            <a:extLst>
              <a:ext uri="{FF2B5EF4-FFF2-40B4-BE49-F238E27FC236}">
                <a16:creationId xmlns:a16="http://schemas.microsoft.com/office/drawing/2014/main" id="{E36A4BD1-1B43-38A4-A1DC-B4DAB8F15AE8}"/>
              </a:ext>
            </a:extLst>
          </p:cNvPr>
          <p:cNvSpPr/>
          <p:nvPr/>
        </p:nvSpPr>
        <p:spPr>
          <a:xfrm>
            <a:off x="8586346" y="3512820"/>
            <a:ext cx="941793"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extLst>
              <a:ext uri="{FF2B5EF4-FFF2-40B4-BE49-F238E27FC236}">
                <a16:creationId xmlns:a16="http://schemas.microsoft.com/office/drawing/2014/main" id="{27DC980F-A1A0-4925-CD47-4FFDAFE39D43}"/>
              </a:ext>
            </a:extLst>
          </p:cNvPr>
          <p:cNvSpPr/>
          <p:nvPr/>
        </p:nvSpPr>
        <p:spPr>
          <a:xfrm>
            <a:off x="7135753" y="4599332"/>
            <a:ext cx="1979894" cy="39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41" name="正方形/長方形 40">
            <a:extLst>
              <a:ext uri="{FF2B5EF4-FFF2-40B4-BE49-F238E27FC236}">
                <a16:creationId xmlns:a16="http://schemas.microsoft.com/office/drawing/2014/main" id="{195D9E81-7FCD-F95D-1216-4CFA8721A0B8}"/>
              </a:ext>
            </a:extLst>
          </p:cNvPr>
          <p:cNvSpPr/>
          <p:nvPr/>
        </p:nvSpPr>
        <p:spPr>
          <a:xfrm>
            <a:off x="9189154" y="3587732"/>
            <a:ext cx="1826790" cy="2610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chemeClr val="tx2"/>
                </a:solidFill>
                <a:latin typeface="Meiryo UI"/>
                <a:ea typeface="Meiryo UI"/>
              </a:rPr>
              <a:t>アプリ</a:t>
            </a:r>
            <a:endParaRPr lang="en-US" altLang="ja-JP" b="1" dirty="0">
              <a:solidFill>
                <a:schemeClr val="tx2"/>
              </a:solidFill>
              <a:latin typeface="Meiryo UI"/>
              <a:ea typeface="Meiryo UI"/>
            </a:endParaRPr>
          </a:p>
        </p:txBody>
      </p:sp>
      <p:sp>
        <p:nvSpPr>
          <p:cNvPr id="43" name="正方形/長方形 31">
            <a:extLst>
              <a:ext uri="{FF2B5EF4-FFF2-40B4-BE49-F238E27FC236}">
                <a16:creationId xmlns:a16="http://schemas.microsoft.com/office/drawing/2014/main" id="{6AB8D3A6-5BAC-AFF0-2EF5-3783081E159B}"/>
              </a:ext>
            </a:extLst>
          </p:cNvPr>
          <p:cNvSpPr/>
          <p:nvPr/>
        </p:nvSpPr>
        <p:spPr>
          <a:xfrm>
            <a:off x="9428263" y="397757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前処理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45" name="正方形/長方形 31">
            <a:extLst>
              <a:ext uri="{FF2B5EF4-FFF2-40B4-BE49-F238E27FC236}">
                <a16:creationId xmlns:a16="http://schemas.microsoft.com/office/drawing/2014/main" id="{2BEC5C78-47E0-AAAE-C203-43D091907135}"/>
              </a:ext>
            </a:extLst>
          </p:cNvPr>
          <p:cNvSpPr/>
          <p:nvPr/>
        </p:nvSpPr>
        <p:spPr>
          <a:xfrm>
            <a:off x="9428262" y="5709999"/>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後処理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46" name="直線矢印コネクタ 45">
            <a:extLst>
              <a:ext uri="{FF2B5EF4-FFF2-40B4-BE49-F238E27FC236}">
                <a16:creationId xmlns:a16="http://schemas.microsoft.com/office/drawing/2014/main" id="{F984B035-B9CB-A0A5-9A78-90E7D9EAC6A9}"/>
              </a:ext>
            </a:extLst>
          </p:cNvPr>
          <p:cNvCxnSpPr>
            <a:cxnSpLocks/>
            <a:stCxn id="38" idx="3"/>
            <a:endCxn id="47" idx="2"/>
          </p:cNvCxnSpPr>
          <p:nvPr/>
        </p:nvCxnSpPr>
        <p:spPr>
          <a:xfrm>
            <a:off x="7206775" y="5024978"/>
            <a:ext cx="2074475" cy="3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右大かっこ 46">
            <a:extLst>
              <a:ext uri="{FF2B5EF4-FFF2-40B4-BE49-F238E27FC236}">
                <a16:creationId xmlns:a16="http://schemas.microsoft.com/office/drawing/2014/main" id="{A0370A17-AA36-625F-60B3-E78C5727DE04}"/>
              </a:ext>
            </a:extLst>
          </p:cNvPr>
          <p:cNvSpPr/>
          <p:nvPr/>
        </p:nvSpPr>
        <p:spPr>
          <a:xfrm flipH="1">
            <a:off x="9281250" y="4537023"/>
            <a:ext cx="178802" cy="98382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正方形/長方形 47">
            <a:extLst>
              <a:ext uri="{FF2B5EF4-FFF2-40B4-BE49-F238E27FC236}">
                <a16:creationId xmlns:a16="http://schemas.microsoft.com/office/drawing/2014/main" id="{76F785C0-9E83-8383-933A-870A02343B30}"/>
              </a:ext>
            </a:extLst>
          </p:cNvPr>
          <p:cNvSpPr/>
          <p:nvPr/>
        </p:nvSpPr>
        <p:spPr>
          <a:xfrm>
            <a:off x="9460053" y="4537022"/>
            <a:ext cx="1362586" cy="98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kumimoji="1" lang="en-US" altLang="ja-JP" sz="1400" b="1" i="0" u="none" strike="noStrike" kern="1200" cap="none" spc="0" normalizeH="0" baseline="0" noProof="0" dirty="0">
                <a:ln>
                  <a:noFill/>
                </a:ln>
                <a:solidFill>
                  <a:srgbClr val="FFFFFF"/>
                </a:solidFill>
                <a:effectLst/>
                <a:uLnTx/>
                <a:uFillTx/>
                <a:latin typeface="Meiryo UI"/>
                <a:ea typeface="Meiryo UI"/>
                <a:cs typeface="+mn-cs"/>
              </a:rPr>
              <a:t>(</a:t>
            </a:r>
            <a:r>
              <a:rPr lang="ja-JP" altLang="en-US" sz="1400" b="1" dirty="0">
                <a:solidFill>
                  <a:srgbClr val="FFFFFF"/>
                </a:solidFill>
                <a:latin typeface="Meiryo UI"/>
                <a:ea typeface="Meiryo UI"/>
              </a:rPr>
              <a:t>提供</a:t>
            </a:r>
            <a:r>
              <a:rPr kumimoji="1" lang="ja-JP" altLang="en-US" sz="1400" b="1" i="0" u="none" strike="noStrike" kern="1200" cap="none" spc="0" normalizeH="0" baseline="0" noProof="0" dirty="0">
                <a:ln>
                  <a:noFill/>
                </a:ln>
                <a:solidFill>
                  <a:srgbClr val="FFFFFF"/>
                </a:solidFill>
                <a:effectLst/>
                <a:uLnTx/>
                <a:uFillTx/>
                <a:latin typeface="Meiryo UI"/>
                <a:ea typeface="Meiryo UI"/>
                <a:cs typeface="+mn-cs"/>
              </a:rPr>
              <a:t>された</a:t>
            </a:r>
            <a:r>
              <a:rPr kumimoji="1" lang="en-US" altLang="ja-JP" sz="1400" b="1" i="0" u="none" strike="noStrike" kern="1200" cap="none" spc="0" normalizeH="0" baseline="0" noProof="0" dirty="0">
                <a:ln>
                  <a:noFill/>
                </a:ln>
                <a:solidFill>
                  <a:srgbClr val="FFFFFF"/>
                </a:solidFill>
                <a:effectLst/>
                <a:uLnTx/>
                <a:uFillTx/>
                <a:latin typeface="Meiryo UI"/>
                <a:ea typeface="Meiryo UI"/>
                <a:cs typeface="+mn-cs"/>
              </a:rPr>
              <a:t>)</a:t>
            </a:r>
            <a:endParaRPr lang="en-US" altLang="ja-JP" sz="1400" b="1" dirty="0">
              <a:solidFill>
                <a:srgbClr val="FFFFFF"/>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rgbClr val="FFFFFF"/>
                </a:solidFill>
                <a:latin typeface="Meiryo UI"/>
                <a:ea typeface="Meiryo UI"/>
              </a:rPr>
              <a:t>コネクタ</a:t>
            </a:r>
            <a:endParaRPr lang="en-US" altLang="ja-JP" b="1" dirty="0">
              <a:solidFill>
                <a:srgbClr val="FFFFFF"/>
              </a:solidFill>
              <a:latin typeface="Meiryo UI"/>
              <a:ea typeface="Meiryo UI"/>
            </a:endParaRPr>
          </a:p>
        </p:txBody>
      </p:sp>
    </p:spTree>
    <p:extLst>
      <p:ext uri="{BB962C8B-B14F-4D97-AF65-F5344CB8AC3E}">
        <p14:creationId xmlns:p14="http://schemas.microsoft.com/office/powerpoint/2010/main" val="1338107595"/>
      </p:ext>
    </p:extLst>
  </p:cSld>
  <p:clrMapOvr>
    <a:masterClrMapping/>
  </p:clrMapOvr>
</p:sld>
</file>

<file path=ppt/theme/theme1.xml><?xml version="1.0" encoding="utf-8"?>
<a:theme xmlns:a="http://schemas.openxmlformats.org/drawingml/2006/main" name="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lnRef>
        <a:fillRef idx="1">
          <a:schemeClr val="lt1"/>
        </a:fillRef>
        <a:effectRef idx="0">
          <a:schemeClr val="accent1"/>
        </a:effectRef>
        <a:fontRef idx="minor">
          <a:schemeClr val="dk1"/>
        </a:fontRef>
      </a:style>
    </a:spDef>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E746DE13-5209-4467-86BE-12B5E6CAEC1B}" vid="{FD8A97E5-9FF1-4310-BE27-C8B51DCC8A82}"/>
    </a:ext>
  </a:extLst>
</a:theme>
</file>

<file path=ppt/theme/theme2.xml><?xml version="1.0" encoding="utf-8"?>
<a:theme xmlns:a="http://schemas.openxmlformats.org/drawingml/2006/main" name="1_IPA20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3.xml><?xml version="1.0" encoding="utf-8"?>
<a:theme xmlns:a="http://schemas.openxmlformats.org/drawingml/2006/main" name="2_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4.xml><?xml version="1.0" encoding="utf-8"?>
<a:theme xmlns:a="http://schemas.openxmlformats.org/drawingml/2006/main" name="3_IPA20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075B02A6-4DEF-C246-BE24-F9E800A8C82F}" vid="{1679C46A-7B30-8D4D-90A5-BF53D5C35884}"/>
    </a:ext>
  </a:extLst>
</a:theme>
</file>

<file path=ppt/theme/theme5.xml><?xml version="1.0" encoding="utf-8"?>
<a:theme xmlns:a="http://schemas.openxmlformats.org/drawingml/2006/main" name="4_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データスペース入門編</Template>
  <TotalTime>3249</TotalTime>
  <Words>5550</Words>
  <Application>Microsoft Office PowerPoint</Application>
  <PresentationFormat>ワイド画面</PresentationFormat>
  <Paragraphs>815</Paragraphs>
  <Slides>18</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18</vt:i4>
      </vt:variant>
    </vt:vector>
  </HeadingPairs>
  <TitlesOfParts>
    <vt:vector size="32" baseType="lpstr">
      <vt:lpstr>FujitsuInfinityPro-Regular</vt:lpstr>
      <vt:lpstr>Meiryo UI</vt:lpstr>
      <vt:lpstr>MeiryoUI</vt:lpstr>
      <vt:lpstr>Söhne</vt:lpstr>
      <vt:lpstr>ヒラギノ角ゴ Pro W3</vt:lpstr>
      <vt:lpstr>メイリオ</vt:lpstr>
      <vt:lpstr>游ゴシック</vt:lpstr>
      <vt:lpstr>Arial</vt:lpstr>
      <vt:lpstr>Wingdings</vt:lpstr>
      <vt:lpstr>IPA2004</vt:lpstr>
      <vt:lpstr>1_IPA2004</vt:lpstr>
      <vt:lpstr>2_IPA2004</vt:lpstr>
      <vt:lpstr>3_IPA2004</vt:lpstr>
      <vt:lpstr>4_IPA2004</vt:lpstr>
      <vt:lpstr>PowerPoint プレゼンテーション</vt:lpstr>
      <vt:lpstr>本資料について</vt:lpstr>
      <vt:lpstr>背景：海外のデータスペースの取組</vt:lpstr>
      <vt:lpstr>データスペースとは</vt:lpstr>
      <vt:lpstr>データスペースのメリット　</vt:lpstr>
      <vt:lpstr>データスペースが持つ攻めと守りの側面</vt:lpstr>
      <vt:lpstr>「データスペースの特徴」と「データ連携イメージ」</vt:lpstr>
      <vt:lpstr>データ連携を実現する「コネクタ」</vt:lpstr>
      <vt:lpstr>コネクタを活用するメリット</vt:lpstr>
      <vt:lpstr>参考：データスペースを支えるデジタル基盤</vt:lpstr>
      <vt:lpstr>従来型のデータ管理とデータスペースの違い</vt:lpstr>
      <vt:lpstr>EUのデータスペース構築の役割分担</vt:lpstr>
      <vt:lpstr>国内のデータスペース構築の役割分担</vt:lpstr>
      <vt:lpstr>データスペースの対象領域</vt:lpstr>
      <vt:lpstr>国内事例① スーパーシティ構想(大阪府)</vt:lpstr>
      <vt:lpstr>国内事例② マーケティング最適化(札幌市)</vt:lpstr>
      <vt:lpstr>想定ケース　マーケティングの強化</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データスペース入門 ショート版</dc:title>
  <dc:creator/>
  <cp:lastPrinted>2023-10-12T10:36:17Z</cp:lastPrinted>
  <dcterms:created xsi:type="dcterms:W3CDTF">2023-10-02T05:48:01Z</dcterms:created>
  <dcterms:modified xsi:type="dcterms:W3CDTF">2024-01-26T07:36:51Z</dcterms:modified>
</cp:coreProperties>
</file>