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29" r:id="rId2"/>
    <p:sldId id="1862287530" r:id="rId3"/>
    <p:sldId id="1862287531" r:id="rId4"/>
    <p:sldId id="186228753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1" autoAdjust="0"/>
    <p:restoredTop sz="58909" autoAdjust="0"/>
  </p:normalViewPr>
  <p:slideViewPr>
    <p:cSldViewPr snapToGrid="0">
      <p:cViewPr varScale="1">
        <p:scale>
          <a:sx n="33" d="100"/>
          <a:sy n="33" d="100"/>
        </p:scale>
        <p:origin x="155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DFF82-3F80-44F2-B6BC-BB8A5BBF6C45}" type="datetimeFigureOut">
              <a:rPr kumimoji="1" lang="ja-JP" altLang="en-US" smtClean="0"/>
              <a:t>2023/5/23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DF50C2-AF5E-4771-A6F1-9E87B36819F2}" type="slidenum">
              <a:rPr kumimoji="1" lang="ja-JP" altLang="en-US" smtClean="0"/>
              <a:t>‹#›</a:t>
            </a:fld>
            <a:endParaRPr kumimoji="1" lang="ja-JP" altLang="en-US"/>
          </a:p>
        </p:txBody>
      </p:sp>
    </p:spTree>
    <p:extLst>
      <p:ext uri="{BB962C8B-B14F-4D97-AF65-F5344CB8AC3E}">
        <p14:creationId xmlns:p14="http://schemas.microsoft.com/office/powerpoint/2010/main" val="1253869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パスワードの役割（教材</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1-3-1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を参照）を理解した方</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つのパスワードを使いまわすことの危険性を知り、サービスごとに異なるパスワードの作成方法を考えさせる。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lang="en-US" altLang="ja-JP" b="0" i="0" dirty="0">
                <a:solidFill>
                  <a:srgbClr val="222222"/>
                </a:solidFill>
                <a:effectLst/>
                <a:latin typeface="メイリオ" panose="020B0604030504040204" pitchFamily="50" charset="-128"/>
                <a:ea typeface="メイリオ" panose="020B0604030504040204" pitchFamily="50" charset="-128"/>
              </a:rPr>
              <a:t>【</a:t>
            </a:r>
            <a:r>
              <a:rPr lang="ja-JP" altLang="en-US" b="0" i="0" dirty="0">
                <a:solidFill>
                  <a:srgbClr val="222222"/>
                </a:solidFill>
                <a:effectLst/>
                <a:latin typeface="メイリオ" panose="020B0604030504040204" pitchFamily="50" charset="-128"/>
                <a:ea typeface="メイリオ" panose="020B0604030504040204" pitchFamily="50" charset="-128"/>
              </a:rPr>
              <a:t>本教材利用規約</a:t>
            </a:r>
            <a:r>
              <a:rPr lang="en-US" altLang="ja-JP" b="0" i="0" dirty="0">
                <a:solidFill>
                  <a:srgbClr val="222222"/>
                </a:solidFill>
                <a:effectLst/>
                <a:latin typeface="メイリオ" panose="020B0604030504040204" pitchFamily="50" charset="-128"/>
                <a:ea typeface="メイリオ" panose="020B0604030504040204" pitchFamily="50" charset="-128"/>
              </a:rPr>
              <a:t>】</a:t>
            </a:r>
            <a:br>
              <a:rPr lang="ja-JP" altLang="en-US" dirty="0">
                <a:latin typeface="メイリオ" panose="020B0604030504040204" pitchFamily="50" charset="-128"/>
                <a:ea typeface="メイリオ" panose="020B0604030504040204" pitchFamily="50" charset="-128"/>
              </a:rPr>
            </a:b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endPar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8449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どのサービスでも同じパスワードを使っても良いのでしょうか？</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大丈夫だと思う人？それはよくないと思う人？</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ありがとうございます。では、みなさんはパスワードをいくつ使っていますか？</a:t>
            </a:r>
            <a:br>
              <a:rPr lang="ja-JP" altLang="en-US" sz="1200" baseline="0" dirty="0">
                <a:effectLst/>
                <a:latin typeface="メイリオ" panose="020B0604030504040204" pitchFamily="50" charset="-128"/>
                <a:ea typeface="メイリオ" panose="020B0604030504040204" pitchFamily="50" charset="-128"/>
              </a:rPr>
            </a:br>
            <a:br>
              <a:rPr lang="ja-JP" altLang="en-US"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1</a:t>
            </a:r>
            <a:r>
              <a:rPr lang="ja-JP" altLang="en-US" sz="1200" baseline="0" dirty="0">
                <a:effectLst/>
                <a:latin typeface="メイリオ" panose="020B0604030504040204" pitchFamily="50" charset="-128"/>
                <a:ea typeface="メイリオ" panose="020B0604030504040204" pitchFamily="50" charset="-128"/>
              </a:rPr>
              <a:t>つの人？</a:t>
            </a:r>
            <a:br>
              <a:rPr lang="ja-JP" altLang="en-US"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3</a:t>
            </a:r>
            <a:r>
              <a:rPr lang="ja-JP" altLang="en-US" sz="1200" baseline="0" dirty="0">
                <a:effectLst/>
                <a:latin typeface="メイリオ" panose="020B0604030504040204" pitchFamily="50" charset="-128"/>
                <a:ea typeface="メイリオ" panose="020B0604030504040204" pitchFamily="50" charset="-128"/>
              </a:rPr>
              <a:t>つから</a:t>
            </a:r>
            <a:r>
              <a:rPr lang="en-US" altLang="ja-JP" sz="1200" baseline="0" dirty="0">
                <a:effectLst/>
                <a:latin typeface="メイリオ" panose="020B0604030504040204" pitchFamily="50" charset="-128"/>
                <a:ea typeface="メイリオ" panose="020B0604030504040204" pitchFamily="50" charset="-128"/>
              </a:rPr>
              <a:t>5</a:t>
            </a:r>
            <a:r>
              <a:rPr lang="ja-JP" altLang="en-US" sz="1200" baseline="0" dirty="0">
                <a:effectLst/>
                <a:latin typeface="メイリオ" panose="020B0604030504040204" pitchFamily="50" charset="-128"/>
                <a:ea typeface="メイリオ" panose="020B0604030504040204" pitchFamily="50" charset="-128"/>
              </a:rPr>
              <a:t>つの人？</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サービスごとに全部違うパスワードの人？</a:t>
            </a:r>
            <a:br>
              <a:rPr lang="ja-JP" altLang="en-US" sz="1200" baseline="0" dirty="0">
                <a:effectLst/>
                <a:latin typeface="メイリオ" panose="020B0604030504040204" pitchFamily="50" charset="-128"/>
                <a:ea typeface="メイリオ" panose="020B0604030504040204" pitchFamily="50" charset="-128"/>
              </a:rPr>
            </a:br>
            <a:r>
              <a:rPr lang="en-US" altLang="ja-JP" sz="1200" baseline="0" dirty="0">
                <a:effectLst/>
                <a:latin typeface="メイリオ" panose="020B0604030504040204" pitchFamily="50" charset="-128"/>
                <a:ea typeface="メイリオ" panose="020B0604030504040204" pitchFamily="50" charset="-128"/>
              </a:rPr>
              <a:t>※</a:t>
            </a:r>
            <a:r>
              <a:rPr lang="ja-JP" altLang="en-US" sz="1200" baseline="0" dirty="0">
                <a:effectLst/>
                <a:latin typeface="メイリオ" panose="020B0604030504040204" pitchFamily="50" charset="-128"/>
                <a:ea typeface="メイリオ" panose="020B0604030504040204" pitchFamily="50" charset="-128"/>
              </a:rPr>
              <a:t>啓発対象者に挙手してもらうなどして、聞いてみる。</a:t>
            </a:r>
            <a:endParaRPr lang="en-US" altLang="ja-JP" sz="1200" baseline="0" dirty="0">
              <a:effectLst/>
              <a:latin typeface="メイリオ" panose="020B0604030504040204" pitchFamily="50" charset="-128"/>
              <a:ea typeface="メイリオ" panose="020B0604030504040204" pitchFamily="50" charset="-128"/>
            </a:endParaRPr>
          </a:p>
          <a:p>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それでは、どのサービスも同じパスワードを使おうとしているこのスライドの人の場合はどうなのでしょうか？</a:t>
            </a:r>
          </a:p>
        </p:txBody>
      </p:sp>
    </p:spTree>
    <p:extLst>
      <p:ext uri="{BB962C8B-B14F-4D97-AF65-F5344CB8AC3E}">
        <p14:creationId xmlns:p14="http://schemas.microsoft.com/office/powerpoint/2010/main" val="160239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ea typeface="メイリオ" panose="020B0604030504040204" pitchFamily="50" charset="-128"/>
              </a:rPr>
              <a:t>【</a:t>
            </a:r>
            <a:r>
              <a:rPr lang="ja-JP" altLang="en-US" sz="1200" baseline="0" dirty="0">
                <a:latin typeface="メイリオ" panose="020B0604030504040204" pitchFamily="50" charset="-128"/>
                <a:ea typeface="メイリオ" panose="020B0604030504040204" pitchFamily="50" charset="-128"/>
              </a:rPr>
              <a:t>啓発時のセリフ例</a:t>
            </a:r>
            <a:r>
              <a:rPr lang="en-US" altLang="ja-JP" sz="1200" baseline="0" dirty="0">
                <a:latin typeface="メイリオ" panose="020B0604030504040204" pitchFamily="50" charset="-128"/>
                <a:ea typeface="メイリオ" panose="020B0604030504040204" pitchFamily="50" charset="-128"/>
              </a:rPr>
              <a:t>】</a:t>
            </a:r>
          </a:p>
          <a:p>
            <a:r>
              <a:rPr lang="ja-JP" altLang="en-US" sz="1200" baseline="0" dirty="0">
                <a:effectLst/>
                <a:latin typeface="メイリオ" panose="020B0604030504040204" pitchFamily="50" charset="-128"/>
                <a:ea typeface="メイリオ" panose="020B0604030504040204" pitchFamily="50" charset="-128"/>
              </a:rPr>
              <a:t>覚えられないからといって、同じパスワードを使いまわすのは危険です。</a:t>
            </a:r>
            <a:br>
              <a:rPr lang="ja-JP" altLang="en-US" sz="1200" baseline="0" dirty="0">
                <a:effectLst/>
                <a:latin typeface="メイリオ" panose="020B0604030504040204" pitchFamily="50" charset="-128"/>
                <a:ea typeface="メイリオ" panose="020B0604030504040204" pitchFamily="50" charset="-128"/>
              </a:rPr>
            </a:br>
            <a:r>
              <a:rPr lang="ja-JP" altLang="en-US" sz="1200" baseline="0" dirty="0">
                <a:effectLst/>
                <a:latin typeface="メイリオ" panose="020B0604030504040204" pitchFamily="50" charset="-128"/>
                <a:ea typeface="メイリオ" panose="020B0604030504040204" pitchFamily="50" charset="-128"/>
              </a:rPr>
              <a:t>その理由は、あるサービスでパスワードの情報が漏れてしまい、その情報が悪意のある人にわたってしまうと、別のサービスでもそのパスワードが使われて、複数のサービスで被害に遭う危険性が高まるから</a:t>
            </a:r>
            <a:r>
              <a:rPr lang="ja-JP" altLang="en-US" sz="1200" baseline="0">
                <a:effectLst/>
                <a:latin typeface="メイリオ" panose="020B0604030504040204" pitchFamily="50" charset="-128"/>
                <a:ea typeface="メイリオ" panose="020B0604030504040204" pitchFamily="50" charset="-128"/>
              </a:rPr>
              <a:t>です。</a:t>
            </a:r>
            <a:endParaRPr lang="ja-JP" altLang="en-US" sz="1200" baseline="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0660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では、ここでサービスごとに異なるパスワードの作り方を提案します。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パスワードの作り方として、自分自身のオリジナルフレーズを考えることで長く複雑なパスワードを作るという方法（教材</a:t>
            </a:r>
            <a:r>
              <a:rPr lang="en-US" altLang="ja-JP" sz="1200" dirty="0">
                <a:latin typeface="メイリオ" panose="020B0604030504040204" pitchFamily="50" charset="-128"/>
                <a:ea typeface="メイリオ" panose="020B0604030504040204" pitchFamily="50" charset="-128"/>
              </a:rPr>
              <a:t>1-3-2</a:t>
            </a:r>
            <a:r>
              <a:rPr lang="ja-JP" altLang="en-US" sz="1200" dirty="0">
                <a:latin typeface="メイリオ" panose="020B0604030504040204" pitchFamily="50" charset="-128"/>
                <a:ea typeface="メイリオ" panose="020B0604030504040204" pitchFamily="50" charset="-128"/>
              </a:rPr>
              <a:t>を参照）があります。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このパスワードをどのサービスでも共通して使用する核の部分（コアパスワード）として決めた上で、サービスごとに異なるキーワードを、核となる部分の前や後ろに追加する方法です。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例えば、</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err="1">
                <a:latin typeface="メイリオ" panose="020B0604030504040204" pitchFamily="50" charset="-128"/>
                <a:ea typeface="メイリオ" panose="020B0604030504040204" pitchFamily="50" charset="-128"/>
              </a:rPr>
              <a:t>abc</a:t>
            </a:r>
            <a:r>
              <a:rPr lang="ja-JP" altLang="en-US" sz="1200" dirty="0">
                <a:latin typeface="メイリオ" panose="020B0604030504040204" pitchFamily="50" charset="-128"/>
                <a:ea typeface="メイリオ" panose="020B0604030504040204" pitchFamily="50" charset="-128"/>
              </a:rPr>
              <a:t>アプリではあれば、</a:t>
            </a:r>
            <a:r>
              <a:rPr lang="en-US" altLang="ja-JP" sz="1200" dirty="0" err="1">
                <a:latin typeface="メイリオ" panose="020B0604030504040204" pitchFamily="50" charset="-128"/>
                <a:ea typeface="メイリオ" panose="020B0604030504040204" pitchFamily="50" charset="-128"/>
              </a:rPr>
              <a:t>abc</a:t>
            </a:r>
            <a:r>
              <a:rPr lang="ja-JP" altLang="en-US" sz="1200" dirty="0">
                <a:latin typeface="メイリオ" panose="020B0604030504040204" pitchFamily="50" charset="-128"/>
                <a:ea typeface="メイリオ" panose="020B0604030504040204" pitchFamily="50" charset="-128"/>
              </a:rPr>
              <a:t>＋コアパスワード、</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いろは銀行であれば、「い」「ろ」「は」という</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文字それぞれをローマ字に変換した際の頭文字である、</a:t>
            </a:r>
            <a:r>
              <a:rPr lang="en-US" altLang="ja-JP" sz="1200" dirty="0" err="1">
                <a:latin typeface="メイリオ" panose="020B0604030504040204" pitchFamily="50" charset="-128"/>
                <a:ea typeface="メイリオ" panose="020B0604030504040204" pitchFamily="50" charset="-128"/>
              </a:rPr>
              <a:t>irh</a:t>
            </a:r>
            <a:r>
              <a:rPr lang="ja-JP" altLang="en-US" sz="1200" dirty="0">
                <a:latin typeface="メイリオ" panose="020B0604030504040204" pitchFamily="50" charset="-128"/>
                <a:ea typeface="メイリオ" panose="020B0604030504040204" pitchFamily="50" charset="-128"/>
              </a:rPr>
              <a:t>＋コアパスワード、</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IPA</a:t>
            </a:r>
            <a:r>
              <a:rPr lang="ja-JP" altLang="en-US" sz="1200" dirty="0">
                <a:latin typeface="メイリオ" panose="020B0604030504040204" pitchFamily="50" charset="-128"/>
                <a:ea typeface="メイリオ" panose="020B0604030504040204" pitchFamily="50" charset="-128"/>
              </a:rPr>
              <a:t>メールであれば、</a:t>
            </a:r>
            <a:r>
              <a:rPr lang="en-US" altLang="ja-JP" sz="1200" dirty="0">
                <a:latin typeface="メイリオ" panose="020B0604030504040204" pitchFamily="50" charset="-128"/>
                <a:ea typeface="メイリオ" panose="020B0604030504040204" pitchFamily="50" charset="-128"/>
              </a:rPr>
              <a:t>IPA</a:t>
            </a:r>
            <a:r>
              <a:rPr lang="ja-JP" altLang="en-US" sz="1200" dirty="0">
                <a:latin typeface="メイリオ" panose="020B0604030504040204" pitchFamily="50" charset="-128"/>
                <a:ea typeface="メイリオ" panose="020B0604030504040204" pitchFamily="50" charset="-128"/>
              </a:rPr>
              <a:t>＋コアパスワード、</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のようにすれば、長く複雑で、かつサービスごとに異なるパスワードを作ることができます。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参考資料</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IPA</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：安心相談窓口だより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https://www.ipa.go.jp/security/anshin/attention/2016/mgdayori20160803.html</a:t>
            </a:r>
          </a:p>
        </p:txBody>
      </p:sp>
    </p:spTree>
    <p:extLst>
      <p:ext uri="{BB962C8B-B14F-4D97-AF65-F5344CB8AC3E}">
        <p14:creationId xmlns:p14="http://schemas.microsoft.com/office/powerpoint/2010/main" val="1057174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46479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15509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37607164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402537561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94619504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41646656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120198443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6308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000391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1-3-3</a:t>
            </a:r>
            <a:br>
              <a:rPr lang="en-US" altLang="ja-JP" sz="4000" dirty="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複数のサービスで</a:t>
            </a:r>
            <a:br>
              <a:rPr lang="en-US" altLang="ja-JP" sz="3600" dirty="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パスワードを作る際の注意点</a:t>
            </a: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297522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フリーフォーム: 図形 4">
            <a:extLst>
              <a:ext uri="{FF2B5EF4-FFF2-40B4-BE49-F238E27FC236}">
                <a16:creationId xmlns:a16="http://schemas.microsoft.com/office/drawing/2014/main" id="{8F78DE7B-FE2E-B136-BB23-6BD96AAE1A5F}"/>
              </a:ext>
            </a:extLst>
          </p:cNvPr>
          <p:cNvSpPr/>
          <p:nvPr/>
        </p:nvSpPr>
        <p:spPr>
          <a:xfrm>
            <a:off x="523514" y="1667976"/>
            <a:ext cx="7950200" cy="4713794"/>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822698"/>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たくさんのパスワードは</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覚えきれない。</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どのサービスも同じ</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パスワードで</a:t>
            </a:r>
            <a:r>
              <a:rPr kumimoji="1" lang="ja-JP" altLang="en-US" sz="4000" b="1" dirty="0">
                <a:solidFill>
                  <a:prstClr val="black"/>
                </a:solidFill>
                <a:latin typeface="Segoe UI"/>
                <a:ea typeface="メイリオ"/>
              </a:rPr>
              <a:t>いいよね。</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3" name="テキスト ボックス 2">
            <a:extLst>
              <a:ext uri="{FF2B5EF4-FFF2-40B4-BE49-F238E27FC236}">
                <a16:creationId xmlns:a16="http://schemas.microsoft.com/office/drawing/2014/main" id="{A263A9DC-7F90-01AF-FFDD-A8E374CF5BD3}"/>
              </a:ext>
            </a:extLst>
          </p:cNvPr>
          <p:cNvSpPr txBox="1"/>
          <p:nvPr/>
        </p:nvSpPr>
        <p:spPr>
          <a:xfrm>
            <a:off x="907259" y="2537411"/>
            <a:ext cx="592932" cy="276999"/>
          </a:xfrm>
          <a:prstGeom prst="rect">
            <a:avLst/>
          </a:prstGeom>
          <a:noFill/>
        </p:spPr>
        <p:txBody>
          <a:bodyPr wrap="square" rtlCol="0">
            <a:spAutoFit/>
          </a:bodyPr>
          <a:lstStyle/>
          <a:p>
            <a:r>
              <a:rPr kumimoji="1" lang="ja-JP" altLang="en-US" sz="1200" dirty="0"/>
              <a:t>おぼ</a:t>
            </a:r>
          </a:p>
        </p:txBody>
      </p:sp>
      <p:pic>
        <p:nvPicPr>
          <p:cNvPr id="6" name="図 5">
            <a:extLst>
              <a:ext uri="{FF2B5EF4-FFF2-40B4-BE49-F238E27FC236}">
                <a16:creationId xmlns:a16="http://schemas.microsoft.com/office/drawing/2014/main" id="{5067822E-91C9-9BCB-6A2C-F23EBA3053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498" y="2271815"/>
            <a:ext cx="5014917" cy="5014917"/>
          </a:xfrm>
          <a:prstGeom prst="rect">
            <a:avLst/>
          </a:prstGeom>
        </p:spPr>
      </p:pic>
    </p:spTree>
    <p:extLst>
      <p:ext uri="{BB962C8B-B14F-4D97-AF65-F5344CB8AC3E}">
        <p14:creationId xmlns:p14="http://schemas.microsoft.com/office/powerpoint/2010/main" val="335415440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84408" y="1662326"/>
            <a:ext cx="8375184" cy="1473425"/>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527317" y="1971212"/>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メイリオ"/>
                <a:ea typeface="メイリオ"/>
                <a:cs typeface="+mj-cs"/>
              </a:rPr>
              <a:t>パスワードの使いまわしは危険。</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580401" y="1770635"/>
            <a:ext cx="1563599" cy="1372931"/>
          </a:xfrm>
          <a:prstGeom prst="rect">
            <a:avLst/>
          </a:prstGeom>
        </p:spPr>
      </p:pic>
      <p:sp>
        <p:nvSpPr>
          <p:cNvPr id="19" name="タイトル 3">
            <a:extLst>
              <a:ext uri="{FF2B5EF4-FFF2-40B4-BE49-F238E27FC236}">
                <a16:creationId xmlns:a16="http://schemas.microsoft.com/office/drawing/2014/main" id="{111DE6AF-21F1-8DC0-F40B-5E5914EAE686}"/>
              </a:ext>
            </a:extLst>
          </p:cNvPr>
          <p:cNvSpPr txBox="1">
            <a:spLocks/>
          </p:cNvSpPr>
          <p:nvPr/>
        </p:nvSpPr>
        <p:spPr>
          <a:xfrm>
            <a:off x="2117268" y="466187"/>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メイリオ"/>
                <a:ea typeface="メイリオ"/>
                <a:cs typeface="+mj-cs"/>
              </a:rPr>
              <a:t>答え</a:t>
            </a:r>
          </a:p>
        </p:txBody>
      </p:sp>
      <p:pic>
        <p:nvPicPr>
          <p:cNvPr id="21" name="図 20">
            <a:extLst>
              <a:ext uri="{FF2B5EF4-FFF2-40B4-BE49-F238E27FC236}">
                <a16:creationId xmlns:a16="http://schemas.microsoft.com/office/drawing/2014/main" id="{6B749C13-27E7-1FE7-8FC4-F8F1D9E6C7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11923" y="143272"/>
            <a:ext cx="1828125" cy="1451192"/>
          </a:xfrm>
          <a:prstGeom prst="rect">
            <a:avLst/>
          </a:prstGeom>
        </p:spPr>
      </p:pic>
      <p:sp>
        <p:nvSpPr>
          <p:cNvPr id="22" name="テキスト ボックス 21">
            <a:extLst>
              <a:ext uri="{FF2B5EF4-FFF2-40B4-BE49-F238E27FC236}">
                <a16:creationId xmlns:a16="http://schemas.microsoft.com/office/drawing/2014/main" id="{8C0AD2F1-B211-D552-EAF5-FA6AEA6FE9D0}"/>
              </a:ext>
            </a:extLst>
          </p:cNvPr>
          <p:cNvSpPr txBox="1"/>
          <p:nvPr/>
        </p:nvSpPr>
        <p:spPr>
          <a:xfrm>
            <a:off x="583231" y="227285"/>
            <a:ext cx="1107996"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00" b="1" i="0" u="none" strike="noStrike" kern="1200" cap="none" spc="0" normalizeH="0" baseline="0" noProof="0" dirty="0">
                <a:ln>
                  <a:noFill/>
                </a:ln>
                <a:solidFill>
                  <a:srgbClr val="0070C0"/>
                </a:solidFill>
                <a:effectLst/>
                <a:uLnTx/>
                <a:uFillTx/>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i="0" u="none" strike="noStrike" kern="1200" cap="none" spc="0" normalizeH="0" baseline="0" noProof="0" dirty="0">
              <a:ln>
                <a:noFill/>
              </a:ln>
              <a:solidFill>
                <a:srgbClr val="0070C0"/>
              </a:solidFill>
              <a:effectLst/>
              <a:uLnTx/>
              <a:uFillTx/>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24" name="テキスト ボックス 23">
            <a:extLst>
              <a:ext uri="{FF2B5EF4-FFF2-40B4-BE49-F238E27FC236}">
                <a16:creationId xmlns:a16="http://schemas.microsoft.com/office/drawing/2014/main" id="{A1C16CF9-B8C1-DD02-1055-2E768A592E39}"/>
              </a:ext>
            </a:extLst>
          </p:cNvPr>
          <p:cNvSpPr txBox="1"/>
          <p:nvPr/>
        </p:nvSpPr>
        <p:spPr>
          <a:xfrm>
            <a:off x="522822" y="3203613"/>
            <a:ext cx="7886701" cy="1209947"/>
          </a:xfrm>
          <a:prstGeom prst="rect">
            <a:avLst/>
          </a:prstGeom>
          <a:noFill/>
        </p:spPr>
        <p:txBody>
          <a:bodyPr wrap="square">
            <a:spAutoFit/>
          </a:bodyPr>
          <a:lstStyle/>
          <a:p>
            <a:pPr marL="0" marR="0" lvl="0" indent="0" algn="l" defTabSz="914400" rtl="0" eaLnBrk="1" fontAlgn="auto" latinLnBrk="0" hangingPunct="1">
              <a:lnSpc>
                <a:spcPts val="45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t>1</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サービスのアカウント情報がもれると、</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5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他にも影響します</a:t>
            </a:r>
          </a:p>
        </p:txBody>
      </p:sp>
      <p:pic>
        <p:nvPicPr>
          <p:cNvPr id="10" name="図 9">
            <a:extLst>
              <a:ext uri="{FF2B5EF4-FFF2-40B4-BE49-F238E27FC236}">
                <a16:creationId xmlns:a16="http://schemas.microsoft.com/office/drawing/2014/main" id="{E09A1567-E33D-5394-7A43-E1734B8DAA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4351" y="4267349"/>
            <a:ext cx="1160622" cy="1160622"/>
          </a:xfrm>
          <a:prstGeom prst="rect">
            <a:avLst/>
          </a:prstGeom>
        </p:spPr>
      </p:pic>
      <p:pic>
        <p:nvPicPr>
          <p:cNvPr id="17" name="図 16">
            <a:extLst>
              <a:ext uri="{FF2B5EF4-FFF2-40B4-BE49-F238E27FC236}">
                <a16:creationId xmlns:a16="http://schemas.microsoft.com/office/drawing/2014/main" id="{D9C5F251-F198-7C23-3C0E-925E14FAA4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1510" y="5475325"/>
            <a:ext cx="1160622" cy="1160622"/>
          </a:xfrm>
          <a:prstGeom prst="rect">
            <a:avLst/>
          </a:prstGeom>
        </p:spPr>
      </p:pic>
      <p:pic>
        <p:nvPicPr>
          <p:cNvPr id="23" name="図 22">
            <a:extLst>
              <a:ext uri="{FF2B5EF4-FFF2-40B4-BE49-F238E27FC236}">
                <a16:creationId xmlns:a16="http://schemas.microsoft.com/office/drawing/2014/main" id="{8A8B06A5-0148-1D03-34EC-EC1C80625E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93111" y="5043760"/>
            <a:ext cx="1692624" cy="1692624"/>
          </a:xfrm>
          <a:prstGeom prst="rect">
            <a:avLst/>
          </a:prstGeom>
        </p:spPr>
      </p:pic>
      <p:pic>
        <p:nvPicPr>
          <p:cNvPr id="28" name="図 27">
            <a:extLst>
              <a:ext uri="{FF2B5EF4-FFF2-40B4-BE49-F238E27FC236}">
                <a16:creationId xmlns:a16="http://schemas.microsoft.com/office/drawing/2014/main" id="{5E4557B8-D44B-457D-8B42-2C7116450B0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405854" y="4938091"/>
            <a:ext cx="1692624" cy="1692624"/>
          </a:xfrm>
          <a:prstGeom prst="rect">
            <a:avLst/>
          </a:prstGeom>
        </p:spPr>
      </p:pic>
      <p:cxnSp>
        <p:nvCxnSpPr>
          <p:cNvPr id="30" name="直線矢印コネクタ 29">
            <a:extLst>
              <a:ext uri="{FF2B5EF4-FFF2-40B4-BE49-F238E27FC236}">
                <a16:creationId xmlns:a16="http://schemas.microsoft.com/office/drawing/2014/main" id="{9A9D7DE1-35A0-CCCC-38A1-11264D22D63A}"/>
              </a:ext>
            </a:extLst>
          </p:cNvPr>
          <p:cNvCxnSpPr>
            <a:cxnSpLocks/>
            <a:endCxn id="17" idx="1"/>
          </p:cNvCxnSpPr>
          <p:nvPr/>
        </p:nvCxnSpPr>
        <p:spPr>
          <a:xfrm>
            <a:off x="3192301" y="6055636"/>
            <a:ext cx="789209"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0BAC2237-3036-75EE-1724-86BE7AA263D0}"/>
              </a:ext>
            </a:extLst>
          </p:cNvPr>
          <p:cNvCxnSpPr>
            <a:cxnSpLocks/>
          </p:cNvCxnSpPr>
          <p:nvPr/>
        </p:nvCxnSpPr>
        <p:spPr>
          <a:xfrm flipV="1">
            <a:off x="3192300" y="5068649"/>
            <a:ext cx="951075" cy="80010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7" name="矢印: 右 36">
            <a:extLst>
              <a:ext uri="{FF2B5EF4-FFF2-40B4-BE49-F238E27FC236}">
                <a16:creationId xmlns:a16="http://schemas.microsoft.com/office/drawing/2014/main" id="{F2D96493-F1B0-5D70-7224-D13C6FFA72CD}"/>
              </a:ext>
            </a:extLst>
          </p:cNvPr>
          <p:cNvSpPr/>
          <p:nvPr/>
        </p:nvSpPr>
        <p:spPr>
          <a:xfrm rot="10800000" flipH="1">
            <a:off x="5085726" y="5711590"/>
            <a:ext cx="1691227" cy="679238"/>
          </a:xfrm>
          <a:prstGeom prst="rightArrow">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36" name="図 35">
            <a:extLst>
              <a:ext uri="{FF2B5EF4-FFF2-40B4-BE49-F238E27FC236}">
                <a16:creationId xmlns:a16="http://schemas.microsoft.com/office/drawing/2014/main" id="{E3E2CCB8-4A9A-4CDA-85D1-EE9F9BC7EE7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103853">
            <a:off x="5419091" y="5489756"/>
            <a:ext cx="844038" cy="844038"/>
          </a:xfrm>
          <a:prstGeom prst="rect">
            <a:avLst/>
          </a:prstGeom>
        </p:spPr>
      </p:pic>
      <p:sp>
        <p:nvSpPr>
          <p:cNvPr id="40" name="矢印: ストライプ 39">
            <a:extLst>
              <a:ext uri="{FF2B5EF4-FFF2-40B4-BE49-F238E27FC236}">
                <a16:creationId xmlns:a16="http://schemas.microsoft.com/office/drawing/2014/main" id="{A0B45B8F-4FAB-1454-8701-BCE26E4C9214}"/>
              </a:ext>
            </a:extLst>
          </p:cNvPr>
          <p:cNvSpPr/>
          <p:nvPr/>
        </p:nvSpPr>
        <p:spPr>
          <a:xfrm rot="11495236">
            <a:off x="5037857" y="4601636"/>
            <a:ext cx="2368750" cy="861980"/>
          </a:xfrm>
          <a:prstGeom prst="stripedRightArrow">
            <a:avLst>
              <a:gd name="adj1" fmla="val 46250"/>
              <a:gd name="adj2" fmla="val 50000"/>
            </a:avLst>
          </a:prstGeom>
          <a:gradFill flip="none" rotWithShape="1">
            <a:gsLst>
              <a:gs pos="30000">
                <a:srgbClr val="C00000"/>
              </a:gs>
              <a:gs pos="100000">
                <a:srgbClr val="FF99CC"/>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41" name="図 40">
            <a:extLst>
              <a:ext uri="{FF2B5EF4-FFF2-40B4-BE49-F238E27FC236}">
                <a16:creationId xmlns:a16="http://schemas.microsoft.com/office/drawing/2014/main" id="{E1852281-B491-9508-D8D6-F06FADCBE2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103853">
            <a:off x="6024512" y="4341462"/>
            <a:ext cx="844038" cy="844038"/>
          </a:xfrm>
          <a:prstGeom prst="rect">
            <a:avLst/>
          </a:prstGeom>
        </p:spPr>
      </p:pic>
      <p:sp>
        <p:nvSpPr>
          <p:cNvPr id="43" name="吹き出し: 円形 42">
            <a:extLst>
              <a:ext uri="{FF2B5EF4-FFF2-40B4-BE49-F238E27FC236}">
                <a16:creationId xmlns:a16="http://schemas.microsoft.com/office/drawing/2014/main" id="{1D29CDFC-44D3-23B3-8A51-7761CE3C0AE2}"/>
              </a:ext>
            </a:extLst>
          </p:cNvPr>
          <p:cNvSpPr/>
          <p:nvPr/>
        </p:nvSpPr>
        <p:spPr>
          <a:xfrm>
            <a:off x="440626" y="4763481"/>
            <a:ext cx="958090" cy="711844"/>
          </a:xfrm>
          <a:prstGeom prst="wedgeEllipseCallout">
            <a:avLst>
              <a:gd name="adj1" fmla="val 46273"/>
              <a:gd name="adj2" fmla="val 646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pic>
        <p:nvPicPr>
          <p:cNvPr id="44" name="図 43">
            <a:extLst>
              <a:ext uri="{FF2B5EF4-FFF2-40B4-BE49-F238E27FC236}">
                <a16:creationId xmlns:a16="http://schemas.microsoft.com/office/drawing/2014/main" id="{DC824187-68AA-1B67-75CA-3A0A68FC4F6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103853">
            <a:off x="668002" y="4838460"/>
            <a:ext cx="562477" cy="562477"/>
          </a:xfrm>
          <a:prstGeom prst="rect">
            <a:avLst/>
          </a:prstGeom>
        </p:spPr>
      </p:pic>
      <p:sp>
        <p:nvSpPr>
          <p:cNvPr id="18" name="テキスト ボックス 17">
            <a:extLst>
              <a:ext uri="{FF2B5EF4-FFF2-40B4-BE49-F238E27FC236}">
                <a16:creationId xmlns:a16="http://schemas.microsoft.com/office/drawing/2014/main" id="{B8A3F1DD-0162-4C01-CCFF-8D7652D17DE2}"/>
              </a:ext>
            </a:extLst>
          </p:cNvPr>
          <p:cNvSpPr txBox="1"/>
          <p:nvPr/>
        </p:nvSpPr>
        <p:spPr>
          <a:xfrm>
            <a:off x="1571756" y="4420990"/>
            <a:ext cx="265369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①1つのパスワードを</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使いまわし</a:t>
            </a:r>
          </a:p>
        </p:txBody>
      </p:sp>
      <p:sp>
        <p:nvSpPr>
          <p:cNvPr id="26" name="テキスト ボックス 25">
            <a:extLst>
              <a:ext uri="{FF2B5EF4-FFF2-40B4-BE49-F238E27FC236}">
                <a16:creationId xmlns:a16="http://schemas.microsoft.com/office/drawing/2014/main" id="{6B8504E8-C4E3-88CF-ACEC-43429CC5A17D}"/>
              </a:ext>
            </a:extLst>
          </p:cNvPr>
          <p:cNvSpPr txBox="1"/>
          <p:nvPr/>
        </p:nvSpPr>
        <p:spPr>
          <a:xfrm>
            <a:off x="4749457" y="6500606"/>
            <a:ext cx="2841023"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②パスワードが漏えい</a:t>
            </a:r>
          </a:p>
        </p:txBody>
      </p:sp>
      <p:sp>
        <p:nvSpPr>
          <p:cNvPr id="29" name="テキスト ボックス 28">
            <a:extLst>
              <a:ext uri="{FF2B5EF4-FFF2-40B4-BE49-F238E27FC236}">
                <a16:creationId xmlns:a16="http://schemas.microsoft.com/office/drawing/2014/main" id="{0E01D762-9CA4-8B52-F855-8E70DFC645FE}"/>
              </a:ext>
            </a:extLst>
          </p:cNvPr>
          <p:cNvSpPr txBox="1"/>
          <p:nvPr/>
        </p:nvSpPr>
        <p:spPr>
          <a:xfrm>
            <a:off x="5853366" y="3796434"/>
            <a:ext cx="308632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③漏えいしたパスワードを</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悪意のある第三者が悪用</a:t>
            </a:r>
          </a:p>
        </p:txBody>
      </p:sp>
      <p:grpSp>
        <p:nvGrpSpPr>
          <p:cNvPr id="12" name="グループ化 11">
            <a:extLst>
              <a:ext uri="{FF2B5EF4-FFF2-40B4-BE49-F238E27FC236}">
                <a16:creationId xmlns:a16="http://schemas.microsoft.com/office/drawing/2014/main" id="{BD2B028E-0833-057C-718D-C8D3EE5F37C3}"/>
              </a:ext>
            </a:extLst>
          </p:cNvPr>
          <p:cNvGrpSpPr/>
          <p:nvPr/>
        </p:nvGrpSpPr>
        <p:grpSpPr>
          <a:xfrm>
            <a:off x="4604031" y="4100323"/>
            <a:ext cx="1406872" cy="342442"/>
            <a:chOff x="-2358895" y="1666226"/>
            <a:chExt cx="1406872" cy="342442"/>
          </a:xfrm>
        </p:grpSpPr>
        <p:sp>
          <p:nvSpPr>
            <p:cNvPr id="5" name="正方形/長方形 4">
              <a:extLst>
                <a:ext uri="{FF2B5EF4-FFF2-40B4-BE49-F238E27FC236}">
                  <a16:creationId xmlns:a16="http://schemas.microsoft.com/office/drawing/2014/main" id="{2391A657-155C-57C7-08BB-F837D873008E}"/>
                </a:ext>
              </a:extLst>
            </p:cNvPr>
            <p:cNvSpPr/>
            <p:nvPr/>
          </p:nvSpPr>
          <p:spPr>
            <a:xfrm>
              <a:off x="-2350185" y="1666226"/>
              <a:ext cx="1091342" cy="32291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8E639EF6-B2D6-23E6-BD86-705F37227426}"/>
                </a:ext>
              </a:extLst>
            </p:cNvPr>
            <p:cNvSpPr txBox="1"/>
            <p:nvPr/>
          </p:nvSpPr>
          <p:spPr>
            <a:xfrm>
              <a:off x="-2358895" y="1670114"/>
              <a:ext cx="1406872" cy="338554"/>
            </a:xfrm>
            <a:prstGeom prst="rect">
              <a:avLst/>
            </a:prstGeom>
            <a:noFill/>
            <a:ln>
              <a:noFill/>
            </a:ln>
          </p:spPr>
          <p:txBody>
            <a:bodyPr wrap="square" rtlCol="0">
              <a:spAutoFit/>
            </a:bodyPr>
            <a:lstStyle/>
            <a:p>
              <a:r>
                <a:rPr kumimoji="1" lang="en-US" altLang="ja-JP" sz="1600" b="1" dirty="0">
                  <a:solidFill>
                    <a:schemeClr val="bg1"/>
                  </a:solidFill>
                </a:rPr>
                <a:t>A</a:t>
              </a:r>
              <a:r>
                <a:rPr kumimoji="1" lang="ja-JP" altLang="en-US" sz="1600" b="1" dirty="0">
                  <a:solidFill>
                    <a:schemeClr val="bg1"/>
                  </a:solidFill>
                </a:rPr>
                <a:t>サービス</a:t>
              </a:r>
            </a:p>
          </p:txBody>
        </p:sp>
      </p:grpSp>
      <p:grpSp>
        <p:nvGrpSpPr>
          <p:cNvPr id="14" name="グループ化 13">
            <a:extLst>
              <a:ext uri="{FF2B5EF4-FFF2-40B4-BE49-F238E27FC236}">
                <a16:creationId xmlns:a16="http://schemas.microsoft.com/office/drawing/2014/main" id="{23B94381-18FF-DFB6-8515-A38D280AC1C6}"/>
              </a:ext>
            </a:extLst>
          </p:cNvPr>
          <p:cNvGrpSpPr/>
          <p:nvPr/>
        </p:nvGrpSpPr>
        <p:grpSpPr>
          <a:xfrm>
            <a:off x="3415045" y="6400043"/>
            <a:ext cx="1406872" cy="350706"/>
            <a:chOff x="-2363310" y="3796434"/>
            <a:chExt cx="1406872" cy="350706"/>
          </a:xfrm>
        </p:grpSpPr>
        <p:sp>
          <p:nvSpPr>
            <p:cNvPr id="8" name="正方形/長方形 7">
              <a:extLst>
                <a:ext uri="{FF2B5EF4-FFF2-40B4-BE49-F238E27FC236}">
                  <a16:creationId xmlns:a16="http://schemas.microsoft.com/office/drawing/2014/main" id="{5FD927DA-B312-CC5D-2928-4FFBA3283CED}"/>
                </a:ext>
              </a:extLst>
            </p:cNvPr>
            <p:cNvSpPr/>
            <p:nvPr/>
          </p:nvSpPr>
          <p:spPr>
            <a:xfrm>
              <a:off x="-2354659" y="3796434"/>
              <a:ext cx="1091342" cy="3229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3363561-7C5A-61C5-6AD5-9AB2F36002D3}"/>
                </a:ext>
              </a:extLst>
            </p:cNvPr>
            <p:cNvSpPr txBox="1"/>
            <p:nvPr/>
          </p:nvSpPr>
          <p:spPr>
            <a:xfrm>
              <a:off x="-2363310" y="3808586"/>
              <a:ext cx="1406872" cy="338554"/>
            </a:xfrm>
            <a:prstGeom prst="rect">
              <a:avLst/>
            </a:prstGeom>
            <a:noFill/>
          </p:spPr>
          <p:txBody>
            <a:bodyPr wrap="square" rtlCol="0">
              <a:spAutoFit/>
            </a:bodyPr>
            <a:lstStyle/>
            <a:p>
              <a:r>
                <a:rPr kumimoji="1" lang="en-US" altLang="ja-JP" sz="1600" b="1" dirty="0">
                  <a:solidFill>
                    <a:schemeClr val="bg1"/>
                  </a:solidFill>
                </a:rPr>
                <a:t>B</a:t>
              </a:r>
              <a:r>
                <a:rPr kumimoji="1" lang="ja-JP" altLang="en-US" sz="1600" b="1" dirty="0">
                  <a:solidFill>
                    <a:schemeClr val="bg1"/>
                  </a:solidFill>
                </a:rPr>
                <a:t>サービス</a:t>
              </a:r>
            </a:p>
          </p:txBody>
        </p:sp>
      </p:grpSp>
      <p:sp>
        <p:nvSpPr>
          <p:cNvPr id="6" name="テキスト ボックス 5">
            <a:extLst>
              <a:ext uri="{FF2B5EF4-FFF2-40B4-BE49-F238E27FC236}">
                <a16:creationId xmlns:a16="http://schemas.microsoft.com/office/drawing/2014/main" id="{C8B2DA07-BDAD-BEDF-8D64-90872AEBCAAC}"/>
              </a:ext>
            </a:extLst>
          </p:cNvPr>
          <p:cNvSpPr txBox="1"/>
          <p:nvPr/>
        </p:nvSpPr>
        <p:spPr>
          <a:xfrm>
            <a:off x="4260288" y="3158625"/>
            <a:ext cx="954107" cy="276999"/>
          </a:xfrm>
          <a:prstGeom prst="rect">
            <a:avLst/>
          </a:prstGeom>
          <a:noFill/>
        </p:spPr>
        <p:txBody>
          <a:bodyPr wrap="none" rtlCol="0">
            <a:spAutoFit/>
          </a:bodyPr>
          <a:lstStyle/>
          <a:p>
            <a:r>
              <a:rPr kumimoji="1" lang="ja-JP" altLang="en-US" sz="1200" dirty="0"/>
              <a:t>じょうほう</a:t>
            </a:r>
            <a:endParaRPr kumimoji="1" lang="en-US" altLang="ja-JP" sz="1200" dirty="0"/>
          </a:p>
        </p:txBody>
      </p:sp>
      <p:sp>
        <p:nvSpPr>
          <p:cNvPr id="15" name="テキスト ボックス 14">
            <a:extLst>
              <a:ext uri="{FF2B5EF4-FFF2-40B4-BE49-F238E27FC236}">
                <a16:creationId xmlns:a16="http://schemas.microsoft.com/office/drawing/2014/main" id="{7AA40F41-BDAE-885E-4B2D-3998FB504925}"/>
              </a:ext>
            </a:extLst>
          </p:cNvPr>
          <p:cNvSpPr txBox="1"/>
          <p:nvPr/>
        </p:nvSpPr>
        <p:spPr>
          <a:xfrm>
            <a:off x="1587810" y="3748973"/>
            <a:ext cx="954107" cy="276999"/>
          </a:xfrm>
          <a:prstGeom prst="rect">
            <a:avLst/>
          </a:prstGeom>
          <a:noFill/>
        </p:spPr>
        <p:txBody>
          <a:bodyPr wrap="none" rtlCol="0">
            <a:spAutoFit/>
          </a:bodyPr>
          <a:lstStyle/>
          <a:p>
            <a:r>
              <a:rPr kumimoji="1" lang="ja-JP" altLang="en-US" sz="1200" dirty="0"/>
              <a:t>えいきょう</a:t>
            </a:r>
            <a:endParaRPr kumimoji="1" lang="en-US" altLang="ja-JP" sz="1200" dirty="0"/>
          </a:p>
        </p:txBody>
      </p:sp>
      <p:sp>
        <p:nvSpPr>
          <p:cNvPr id="16" name="テキスト ボックス 15">
            <a:extLst>
              <a:ext uri="{FF2B5EF4-FFF2-40B4-BE49-F238E27FC236}">
                <a16:creationId xmlns:a16="http://schemas.microsoft.com/office/drawing/2014/main" id="{BF644A8B-F85A-F11A-E063-51D306FE2EB4}"/>
              </a:ext>
            </a:extLst>
          </p:cNvPr>
          <p:cNvSpPr txBox="1"/>
          <p:nvPr/>
        </p:nvSpPr>
        <p:spPr>
          <a:xfrm>
            <a:off x="6346431" y="6355713"/>
            <a:ext cx="415498" cy="230832"/>
          </a:xfrm>
          <a:prstGeom prst="rect">
            <a:avLst/>
          </a:prstGeom>
          <a:noFill/>
        </p:spPr>
        <p:txBody>
          <a:bodyPr wrap="none" rtlCol="0">
            <a:spAutoFit/>
          </a:bodyPr>
          <a:lstStyle/>
          <a:p>
            <a:r>
              <a:rPr kumimoji="1" lang="ja-JP" altLang="en-US" sz="900" dirty="0"/>
              <a:t>ろう</a:t>
            </a:r>
            <a:endParaRPr kumimoji="1" lang="en-US" altLang="ja-JP" sz="900" dirty="0"/>
          </a:p>
        </p:txBody>
      </p:sp>
      <p:sp>
        <p:nvSpPr>
          <p:cNvPr id="20" name="テキスト ボックス 19">
            <a:extLst>
              <a:ext uri="{FF2B5EF4-FFF2-40B4-BE49-F238E27FC236}">
                <a16:creationId xmlns:a16="http://schemas.microsoft.com/office/drawing/2014/main" id="{DB2FDA18-0ED0-9DBB-51E8-CA37451459F4}"/>
              </a:ext>
            </a:extLst>
          </p:cNvPr>
          <p:cNvSpPr txBox="1"/>
          <p:nvPr/>
        </p:nvSpPr>
        <p:spPr>
          <a:xfrm>
            <a:off x="6069599" y="3681000"/>
            <a:ext cx="415498" cy="230832"/>
          </a:xfrm>
          <a:prstGeom prst="rect">
            <a:avLst/>
          </a:prstGeom>
          <a:noFill/>
        </p:spPr>
        <p:txBody>
          <a:bodyPr wrap="none" rtlCol="0">
            <a:spAutoFit/>
          </a:bodyPr>
          <a:lstStyle/>
          <a:p>
            <a:r>
              <a:rPr kumimoji="1" lang="ja-JP" altLang="en-US" sz="900" dirty="0"/>
              <a:t>ろう</a:t>
            </a:r>
            <a:endParaRPr kumimoji="1" lang="en-US" altLang="ja-JP" sz="900" dirty="0"/>
          </a:p>
        </p:txBody>
      </p:sp>
      <p:sp>
        <p:nvSpPr>
          <p:cNvPr id="3" name="テキスト ボックス 2">
            <a:extLst>
              <a:ext uri="{FF2B5EF4-FFF2-40B4-BE49-F238E27FC236}">
                <a16:creationId xmlns:a16="http://schemas.microsoft.com/office/drawing/2014/main" id="{1B34289F-4488-2095-8C21-22893A48E5E9}"/>
              </a:ext>
            </a:extLst>
          </p:cNvPr>
          <p:cNvSpPr txBox="1"/>
          <p:nvPr/>
        </p:nvSpPr>
        <p:spPr>
          <a:xfrm>
            <a:off x="6924602" y="1808748"/>
            <a:ext cx="780182" cy="276999"/>
          </a:xfrm>
          <a:prstGeom prst="rect">
            <a:avLst/>
          </a:prstGeom>
          <a:noFill/>
        </p:spPr>
        <p:txBody>
          <a:bodyPr wrap="square" rtlCol="0">
            <a:spAutoFit/>
          </a:bodyPr>
          <a:lstStyle/>
          <a:p>
            <a:r>
              <a:rPr kumimoji="1" lang="ja-JP" altLang="en-US" sz="1200" dirty="0"/>
              <a:t>きけん</a:t>
            </a:r>
          </a:p>
        </p:txBody>
      </p:sp>
    </p:spTree>
    <p:extLst>
      <p:ext uri="{BB962C8B-B14F-4D97-AF65-F5344CB8AC3E}">
        <p14:creationId xmlns:p14="http://schemas.microsoft.com/office/powerpoint/2010/main" val="355155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graphicFrame>
        <p:nvGraphicFramePr>
          <p:cNvPr id="8" name="表 8">
            <a:extLst>
              <a:ext uri="{FF2B5EF4-FFF2-40B4-BE49-F238E27FC236}">
                <a16:creationId xmlns:a16="http://schemas.microsoft.com/office/drawing/2014/main" id="{5D9E3B9F-B340-7C72-4735-35ACE9553279}"/>
              </a:ext>
            </a:extLst>
          </p:cNvPr>
          <p:cNvGraphicFramePr>
            <a:graphicFrameLocks noGrp="1"/>
          </p:cNvGraphicFramePr>
          <p:nvPr/>
        </p:nvGraphicFramePr>
        <p:xfrm>
          <a:off x="3577717" y="3138436"/>
          <a:ext cx="4512257" cy="579120"/>
        </p:xfrm>
        <a:graphic>
          <a:graphicData uri="http://schemas.openxmlformats.org/drawingml/2006/table">
            <a:tbl>
              <a:tblPr firstRow="1" bandRow="1">
                <a:tableStyleId>{5C22544A-7EE6-4342-B048-85BDC9FD1C3A}</a:tableStyleId>
              </a:tblPr>
              <a:tblGrid>
                <a:gridCol w="1015684">
                  <a:extLst>
                    <a:ext uri="{9D8B030D-6E8A-4147-A177-3AD203B41FA5}">
                      <a16:colId xmlns:a16="http://schemas.microsoft.com/office/drawing/2014/main" val="3504758346"/>
                    </a:ext>
                  </a:extLst>
                </a:gridCol>
                <a:gridCol w="3496573">
                  <a:extLst>
                    <a:ext uri="{9D8B030D-6E8A-4147-A177-3AD203B41FA5}">
                      <a16:colId xmlns:a16="http://schemas.microsoft.com/office/drawing/2014/main" val="1919081251"/>
                    </a:ext>
                  </a:extLst>
                </a:gridCol>
              </a:tblGrid>
              <a:tr h="370840">
                <a:tc>
                  <a:txBody>
                    <a:bodyPr/>
                    <a:lstStyle/>
                    <a:p>
                      <a:r>
                        <a:rPr kumimoji="1" lang="en-US" altLang="ja-JP" sz="3200" dirty="0" err="1">
                          <a:solidFill>
                            <a:schemeClr val="accent1">
                              <a:lumMod val="50000"/>
                            </a:schemeClr>
                          </a:solidFill>
                        </a:rPr>
                        <a:t>abc</a:t>
                      </a:r>
                      <a:endParaRPr kumimoji="1" lang="ja-JP" altLang="en-US" sz="3200" dirty="0">
                        <a:solidFill>
                          <a:schemeClr val="accent1">
                            <a:lumMod val="50000"/>
                          </a:schemeClr>
                        </a:solidFill>
                      </a:endParaRPr>
                    </a:p>
                  </a:txBody>
                  <a:tcPr>
                    <a:solidFill>
                      <a:schemeClr val="bg1"/>
                    </a:solidFill>
                  </a:tcPr>
                </a:tc>
                <a:tc>
                  <a:txBody>
                    <a:bodyPr/>
                    <a:lstStyle/>
                    <a:p>
                      <a:r>
                        <a:rPr lang="en-US" altLang="ja-JP" sz="3200" dirty="0" err="1">
                          <a:solidFill>
                            <a:schemeClr val="accent1">
                              <a:lumMod val="50000"/>
                            </a:schemeClr>
                          </a:solidFill>
                        </a:rPr>
                        <a:t>nekoGAsuki</a:t>
                      </a:r>
                      <a:r>
                        <a:rPr lang="en-US" altLang="ja-JP" sz="3200" dirty="0">
                          <a:solidFill>
                            <a:schemeClr val="accent1">
                              <a:lumMod val="50000"/>
                            </a:schemeClr>
                          </a:solidFill>
                        </a:rPr>
                        <a:t>!!06</a:t>
                      </a:r>
                      <a:endParaRPr kumimoji="1" lang="ja-JP" altLang="en-US" sz="3200" dirty="0">
                        <a:solidFill>
                          <a:schemeClr val="accent1">
                            <a:lumMod val="50000"/>
                          </a:schemeClr>
                        </a:solidFill>
                      </a:endParaRPr>
                    </a:p>
                  </a:txBody>
                  <a:tcPr>
                    <a:solidFill>
                      <a:schemeClr val="bg1"/>
                    </a:solidFill>
                  </a:tcPr>
                </a:tc>
                <a:extLst>
                  <a:ext uri="{0D108BD9-81ED-4DB2-BD59-A6C34878D82A}">
                    <a16:rowId xmlns:a16="http://schemas.microsoft.com/office/drawing/2014/main" val="2020687029"/>
                  </a:ext>
                </a:extLst>
              </a:tr>
            </a:tbl>
          </a:graphicData>
        </a:graphic>
      </p:graphicFrame>
      <p:graphicFrame>
        <p:nvGraphicFramePr>
          <p:cNvPr id="9" name="表 8">
            <a:extLst>
              <a:ext uri="{FF2B5EF4-FFF2-40B4-BE49-F238E27FC236}">
                <a16:creationId xmlns:a16="http://schemas.microsoft.com/office/drawing/2014/main" id="{FE7C75EA-62DB-60B9-0270-F0AE27F62CC6}"/>
              </a:ext>
            </a:extLst>
          </p:cNvPr>
          <p:cNvGraphicFramePr>
            <a:graphicFrameLocks noGrp="1"/>
          </p:cNvGraphicFramePr>
          <p:nvPr/>
        </p:nvGraphicFramePr>
        <p:xfrm>
          <a:off x="3577717" y="4071219"/>
          <a:ext cx="4522889" cy="580485"/>
        </p:xfrm>
        <a:graphic>
          <a:graphicData uri="http://schemas.openxmlformats.org/drawingml/2006/table">
            <a:tbl>
              <a:tblPr firstRow="1" bandRow="1">
                <a:tableStyleId>{5C22544A-7EE6-4342-B048-85BDC9FD1C3A}</a:tableStyleId>
              </a:tblPr>
              <a:tblGrid>
                <a:gridCol w="986105">
                  <a:extLst>
                    <a:ext uri="{9D8B030D-6E8A-4147-A177-3AD203B41FA5}">
                      <a16:colId xmlns:a16="http://schemas.microsoft.com/office/drawing/2014/main" val="3504758346"/>
                    </a:ext>
                  </a:extLst>
                </a:gridCol>
                <a:gridCol w="3536784">
                  <a:extLst>
                    <a:ext uri="{9D8B030D-6E8A-4147-A177-3AD203B41FA5}">
                      <a16:colId xmlns:a16="http://schemas.microsoft.com/office/drawing/2014/main" val="1919081251"/>
                    </a:ext>
                  </a:extLst>
                </a:gridCol>
              </a:tblGrid>
              <a:tr h="580485">
                <a:tc>
                  <a:txBody>
                    <a:bodyPr/>
                    <a:lstStyle/>
                    <a:p>
                      <a:r>
                        <a:rPr kumimoji="1" lang="en-US" altLang="ja-JP" sz="3200" dirty="0" err="1">
                          <a:solidFill>
                            <a:srgbClr val="C00000"/>
                          </a:solidFill>
                        </a:rPr>
                        <a:t>irh</a:t>
                      </a:r>
                      <a:endParaRPr kumimoji="1" lang="ja-JP" altLang="en-US" sz="3200" dirty="0">
                        <a:solidFill>
                          <a:srgbClr val="C00000"/>
                        </a:solidFill>
                      </a:endParaRPr>
                    </a:p>
                  </a:txBody>
                  <a:tcPr marL="91655" marR="91655" marT="45828" marB="45828">
                    <a:solidFill>
                      <a:schemeClr val="bg1"/>
                    </a:solidFill>
                  </a:tcPr>
                </a:tc>
                <a:tc>
                  <a:txBody>
                    <a:bodyPr/>
                    <a:lstStyle/>
                    <a:p>
                      <a:r>
                        <a:rPr lang="en-US" altLang="ja-JP" sz="3200" dirty="0" err="1">
                          <a:solidFill>
                            <a:srgbClr val="C00000"/>
                          </a:solidFill>
                        </a:rPr>
                        <a:t>nekoGAsuki</a:t>
                      </a:r>
                      <a:r>
                        <a:rPr lang="en-US" altLang="ja-JP" sz="3200" dirty="0">
                          <a:solidFill>
                            <a:srgbClr val="C00000"/>
                          </a:solidFill>
                        </a:rPr>
                        <a:t>!!06</a:t>
                      </a:r>
                      <a:endParaRPr kumimoji="1" lang="ja-JP" altLang="en-US" sz="3200" dirty="0">
                        <a:solidFill>
                          <a:srgbClr val="C00000"/>
                        </a:solidFill>
                      </a:endParaRPr>
                    </a:p>
                  </a:txBody>
                  <a:tcPr marL="91655" marR="91655" marT="45828" marB="45828">
                    <a:solidFill>
                      <a:schemeClr val="bg1"/>
                    </a:solidFill>
                  </a:tcPr>
                </a:tc>
                <a:extLst>
                  <a:ext uri="{0D108BD9-81ED-4DB2-BD59-A6C34878D82A}">
                    <a16:rowId xmlns:a16="http://schemas.microsoft.com/office/drawing/2014/main" val="2020687029"/>
                  </a:ext>
                </a:extLst>
              </a:tr>
            </a:tbl>
          </a:graphicData>
        </a:graphic>
      </p:graphicFrame>
      <p:graphicFrame>
        <p:nvGraphicFramePr>
          <p:cNvPr id="11" name="表 10">
            <a:extLst>
              <a:ext uri="{FF2B5EF4-FFF2-40B4-BE49-F238E27FC236}">
                <a16:creationId xmlns:a16="http://schemas.microsoft.com/office/drawing/2014/main" id="{1FD045C8-314C-9AC3-6618-512FEAD91E2A}"/>
              </a:ext>
            </a:extLst>
          </p:cNvPr>
          <p:cNvGraphicFramePr>
            <a:graphicFrameLocks noGrp="1"/>
          </p:cNvGraphicFramePr>
          <p:nvPr/>
        </p:nvGraphicFramePr>
        <p:xfrm>
          <a:off x="3577717" y="5030125"/>
          <a:ext cx="4512257" cy="579120"/>
        </p:xfrm>
        <a:graphic>
          <a:graphicData uri="http://schemas.openxmlformats.org/drawingml/2006/table">
            <a:tbl>
              <a:tblPr firstRow="1" bandRow="1">
                <a:tableStyleId>{5C22544A-7EE6-4342-B048-85BDC9FD1C3A}</a:tableStyleId>
              </a:tblPr>
              <a:tblGrid>
                <a:gridCol w="1036950">
                  <a:extLst>
                    <a:ext uri="{9D8B030D-6E8A-4147-A177-3AD203B41FA5}">
                      <a16:colId xmlns:a16="http://schemas.microsoft.com/office/drawing/2014/main" val="3504758346"/>
                    </a:ext>
                  </a:extLst>
                </a:gridCol>
                <a:gridCol w="3475307">
                  <a:extLst>
                    <a:ext uri="{9D8B030D-6E8A-4147-A177-3AD203B41FA5}">
                      <a16:colId xmlns:a16="http://schemas.microsoft.com/office/drawing/2014/main" val="1919081251"/>
                    </a:ext>
                  </a:extLst>
                </a:gridCol>
              </a:tblGrid>
              <a:tr h="370840">
                <a:tc>
                  <a:txBody>
                    <a:bodyPr/>
                    <a:lstStyle/>
                    <a:p>
                      <a:r>
                        <a:rPr kumimoji="1" lang="en-US" altLang="ja-JP" sz="3200" dirty="0">
                          <a:solidFill>
                            <a:schemeClr val="accent6">
                              <a:lumMod val="50000"/>
                            </a:schemeClr>
                          </a:solidFill>
                        </a:rPr>
                        <a:t>IPA</a:t>
                      </a:r>
                      <a:endParaRPr kumimoji="1" lang="ja-JP" altLang="en-US" sz="3200" dirty="0">
                        <a:solidFill>
                          <a:schemeClr val="accent6">
                            <a:lumMod val="50000"/>
                          </a:schemeClr>
                        </a:solidFill>
                      </a:endParaRPr>
                    </a:p>
                  </a:txBody>
                  <a:tcPr>
                    <a:solidFill>
                      <a:schemeClr val="bg1"/>
                    </a:solidFill>
                  </a:tcPr>
                </a:tc>
                <a:tc>
                  <a:txBody>
                    <a:bodyPr/>
                    <a:lstStyle/>
                    <a:p>
                      <a:r>
                        <a:rPr lang="en-US" altLang="ja-JP" sz="3200" dirty="0" err="1">
                          <a:solidFill>
                            <a:schemeClr val="accent6">
                              <a:lumMod val="50000"/>
                            </a:schemeClr>
                          </a:solidFill>
                        </a:rPr>
                        <a:t>nekoGAsuki</a:t>
                      </a:r>
                      <a:r>
                        <a:rPr lang="en-US" altLang="ja-JP" sz="3200" dirty="0">
                          <a:solidFill>
                            <a:schemeClr val="accent6">
                              <a:lumMod val="50000"/>
                            </a:schemeClr>
                          </a:solidFill>
                        </a:rPr>
                        <a:t>!!06</a:t>
                      </a:r>
                      <a:endParaRPr kumimoji="1" lang="ja-JP" altLang="en-US" sz="3200" dirty="0">
                        <a:solidFill>
                          <a:schemeClr val="accent6">
                            <a:lumMod val="50000"/>
                          </a:schemeClr>
                        </a:solidFill>
                      </a:endParaRPr>
                    </a:p>
                  </a:txBody>
                  <a:tcPr>
                    <a:solidFill>
                      <a:schemeClr val="bg1"/>
                    </a:solidFill>
                  </a:tcPr>
                </a:tc>
                <a:extLst>
                  <a:ext uri="{0D108BD9-81ED-4DB2-BD59-A6C34878D82A}">
                    <a16:rowId xmlns:a16="http://schemas.microsoft.com/office/drawing/2014/main" val="2020687029"/>
                  </a:ext>
                </a:extLst>
              </a:tr>
            </a:tbl>
          </a:graphicData>
        </a:graphic>
      </p:graphicFrame>
      <p:sp>
        <p:nvSpPr>
          <p:cNvPr id="13" name="四角形: 角を丸くする 12">
            <a:extLst>
              <a:ext uri="{FF2B5EF4-FFF2-40B4-BE49-F238E27FC236}">
                <a16:creationId xmlns:a16="http://schemas.microsoft.com/office/drawing/2014/main" id="{05DB869C-B470-E9B4-678A-5C611970AE46}"/>
              </a:ext>
            </a:extLst>
          </p:cNvPr>
          <p:cNvSpPr/>
          <p:nvPr/>
        </p:nvSpPr>
        <p:spPr>
          <a:xfrm>
            <a:off x="3423820" y="3138436"/>
            <a:ext cx="4666153" cy="6019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4" name="四角形: 角を丸くする 13">
            <a:extLst>
              <a:ext uri="{FF2B5EF4-FFF2-40B4-BE49-F238E27FC236}">
                <a16:creationId xmlns:a16="http://schemas.microsoft.com/office/drawing/2014/main" id="{C6B0DD9D-C2CB-99E7-E379-0BEB929EC0AC}"/>
              </a:ext>
            </a:extLst>
          </p:cNvPr>
          <p:cNvSpPr/>
          <p:nvPr/>
        </p:nvSpPr>
        <p:spPr>
          <a:xfrm>
            <a:off x="3423820" y="4061194"/>
            <a:ext cx="4666153" cy="6019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5" name="四角形: 角を丸くする 14">
            <a:extLst>
              <a:ext uri="{FF2B5EF4-FFF2-40B4-BE49-F238E27FC236}">
                <a16:creationId xmlns:a16="http://schemas.microsoft.com/office/drawing/2014/main" id="{0EDCF787-FD70-0D64-8087-EAD821A09F25}"/>
              </a:ext>
            </a:extLst>
          </p:cNvPr>
          <p:cNvSpPr/>
          <p:nvPr/>
        </p:nvSpPr>
        <p:spPr>
          <a:xfrm>
            <a:off x="3414126" y="5051487"/>
            <a:ext cx="4677147" cy="6033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6" name="右中かっこ 15">
            <a:extLst>
              <a:ext uri="{FF2B5EF4-FFF2-40B4-BE49-F238E27FC236}">
                <a16:creationId xmlns:a16="http://schemas.microsoft.com/office/drawing/2014/main" id="{B8815C44-CD0E-BC13-9762-1A8D833EBFF4}"/>
              </a:ext>
            </a:extLst>
          </p:cNvPr>
          <p:cNvSpPr/>
          <p:nvPr/>
        </p:nvSpPr>
        <p:spPr>
          <a:xfrm rot="5400000">
            <a:off x="3910764" y="5424456"/>
            <a:ext cx="183990" cy="850084"/>
          </a:xfrm>
          <a:prstGeom prst="rightBrace">
            <a:avLst/>
          </a:prstGeom>
          <a:ln w="19050">
            <a:solidFill>
              <a:srgbClr val="ED7D3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Segoe UI"/>
              <a:ea typeface="メイリオ"/>
              <a:cs typeface="+mn-cs"/>
            </a:endParaRPr>
          </a:p>
        </p:txBody>
      </p:sp>
      <p:sp>
        <p:nvSpPr>
          <p:cNvPr id="17" name="右中かっこ 16">
            <a:extLst>
              <a:ext uri="{FF2B5EF4-FFF2-40B4-BE49-F238E27FC236}">
                <a16:creationId xmlns:a16="http://schemas.microsoft.com/office/drawing/2014/main" id="{5F700693-4EA0-CDBC-A839-051462E771E1}"/>
              </a:ext>
            </a:extLst>
          </p:cNvPr>
          <p:cNvSpPr/>
          <p:nvPr/>
        </p:nvSpPr>
        <p:spPr>
          <a:xfrm rot="5400000">
            <a:off x="5998200" y="4401072"/>
            <a:ext cx="183990" cy="2896852"/>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E681CFC3-A3FC-1397-F68A-67071F480910}"/>
              </a:ext>
            </a:extLst>
          </p:cNvPr>
          <p:cNvSpPr txBox="1"/>
          <p:nvPr/>
        </p:nvSpPr>
        <p:spPr>
          <a:xfrm>
            <a:off x="3102512" y="5980519"/>
            <a:ext cx="1800493"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ED7D31"/>
                </a:solidFill>
                <a:effectLst/>
                <a:uLnTx/>
                <a:uFillTx/>
                <a:latin typeface="Segoe UI"/>
                <a:ea typeface="メイリオ"/>
                <a:cs typeface="+mn-cs"/>
              </a:rPr>
              <a:t>サービスごとの</a:t>
            </a:r>
            <a:endParaRPr kumimoji="1" lang="en-US" altLang="ja-JP" sz="1800" b="1" i="0" u="none" strike="noStrike" kern="1200" cap="none" spc="0" normalizeH="0" baseline="0" noProof="0" dirty="0">
              <a:ln>
                <a:noFill/>
              </a:ln>
              <a:solidFill>
                <a:srgbClr val="ED7D31"/>
              </a:solidFill>
              <a:effectLst/>
              <a:uLnTx/>
              <a:uFillTx/>
              <a:latin typeface="Segoe UI"/>
              <a:ea typeface="メイリオ"/>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ED7D31"/>
                </a:solidFill>
                <a:effectLst/>
                <a:uLnTx/>
                <a:uFillTx/>
                <a:latin typeface="Segoe UI"/>
                <a:ea typeface="メイリオ"/>
                <a:cs typeface="+mn-cs"/>
              </a:rPr>
              <a:t>キーワード</a:t>
            </a:r>
          </a:p>
        </p:txBody>
      </p:sp>
      <p:sp>
        <p:nvSpPr>
          <p:cNvPr id="19" name="テキスト ボックス 18">
            <a:extLst>
              <a:ext uri="{FF2B5EF4-FFF2-40B4-BE49-F238E27FC236}">
                <a16:creationId xmlns:a16="http://schemas.microsoft.com/office/drawing/2014/main" id="{64CF0EFA-9880-A2A2-D1E7-865959A27E76}"/>
              </a:ext>
            </a:extLst>
          </p:cNvPr>
          <p:cNvSpPr txBox="1"/>
          <p:nvPr/>
        </p:nvSpPr>
        <p:spPr>
          <a:xfrm>
            <a:off x="5189948" y="6044191"/>
            <a:ext cx="1800494"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5B9BD5">
                    <a:lumMod val="50000"/>
                  </a:srgbClr>
                </a:solidFill>
                <a:effectLst/>
                <a:uLnTx/>
                <a:uFillTx/>
                <a:latin typeface="Segoe UI"/>
                <a:ea typeface="メイリオ"/>
                <a:cs typeface="+mn-cs"/>
              </a:rPr>
              <a:t>コアパスワード</a:t>
            </a:r>
          </a:p>
        </p:txBody>
      </p:sp>
      <p:pic>
        <p:nvPicPr>
          <p:cNvPr id="21" name="グラフィックス 20" descr="チャットの吹き出し">
            <a:extLst>
              <a:ext uri="{FF2B5EF4-FFF2-40B4-BE49-F238E27FC236}">
                <a16:creationId xmlns:a16="http://schemas.microsoft.com/office/drawing/2014/main" id="{37CF912B-1F37-5C54-CFFA-09FCF6C485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1173" y="3138436"/>
            <a:ext cx="808115" cy="808115"/>
          </a:xfrm>
          <a:prstGeom prst="rect">
            <a:avLst/>
          </a:prstGeom>
        </p:spPr>
      </p:pic>
      <p:sp>
        <p:nvSpPr>
          <p:cNvPr id="22" name="テキスト ボックス 21">
            <a:extLst>
              <a:ext uri="{FF2B5EF4-FFF2-40B4-BE49-F238E27FC236}">
                <a16:creationId xmlns:a16="http://schemas.microsoft.com/office/drawing/2014/main" id="{259D6BD4-E716-1869-8E2D-8585693DB2DA}"/>
              </a:ext>
            </a:extLst>
          </p:cNvPr>
          <p:cNvSpPr txBox="1"/>
          <p:nvPr/>
        </p:nvSpPr>
        <p:spPr>
          <a:xfrm>
            <a:off x="2069396" y="3357827"/>
            <a:ext cx="123783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err="1">
                <a:ln>
                  <a:noFill/>
                </a:ln>
                <a:solidFill>
                  <a:prstClr val="black"/>
                </a:solidFill>
                <a:effectLst/>
                <a:uLnTx/>
                <a:uFillTx/>
                <a:latin typeface="Segoe UI"/>
                <a:ea typeface="メイリオ"/>
                <a:cs typeface="+mn-cs"/>
              </a:rPr>
              <a:t>abc</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アプリ</a:t>
            </a:r>
          </a:p>
        </p:txBody>
      </p:sp>
      <p:pic>
        <p:nvPicPr>
          <p:cNvPr id="24" name="グラフィックス 23" descr="建物">
            <a:extLst>
              <a:ext uri="{FF2B5EF4-FFF2-40B4-BE49-F238E27FC236}">
                <a16:creationId xmlns:a16="http://schemas.microsoft.com/office/drawing/2014/main" id="{74907584-F3DF-90AF-DAF7-C2C91CD10D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77718" y="4043908"/>
            <a:ext cx="758545" cy="660402"/>
          </a:xfrm>
          <a:prstGeom prst="rect">
            <a:avLst/>
          </a:prstGeom>
        </p:spPr>
      </p:pic>
      <p:sp>
        <p:nvSpPr>
          <p:cNvPr id="25" name="テキスト ボックス 24">
            <a:extLst>
              <a:ext uri="{FF2B5EF4-FFF2-40B4-BE49-F238E27FC236}">
                <a16:creationId xmlns:a16="http://schemas.microsoft.com/office/drawing/2014/main" id="{7E72E104-0744-B72C-7B72-ECD782A7DEFA}"/>
              </a:ext>
            </a:extLst>
          </p:cNvPr>
          <p:cNvSpPr txBox="1"/>
          <p:nvPr/>
        </p:nvSpPr>
        <p:spPr>
          <a:xfrm>
            <a:off x="2069396" y="4212802"/>
            <a:ext cx="13388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いろは銀行</a:t>
            </a:r>
          </a:p>
        </p:txBody>
      </p:sp>
      <p:sp>
        <p:nvSpPr>
          <p:cNvPr id="26" name="テキスト ボックス 25">
            <a:extLst>
              <a:ext uri="{FF2B5EF4-FFF2-40B4-BE49-F238E27FC236}">
                <a16:creationId xmlns:a16="http://schemas.microsoft.com/office/drawing/2014/main" id="{0F113787-FC81-C7AF-157B-BD59663AD957}"/>
              </a:ext>
            </a:extLst>
          </p:cNvPr>
          <p:cNvSpPr txBox="1"/>
          <p:nvPr/>
        </p:nvSpPr>
        <p:spPr>
          <a:xfrm>
            <a:off x="2139223" y="5169189"/>
            <a:ext cx="119917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rPr>
              <a:t>IPA</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メール</a:t>
            </a:r>
          </a:p>
        </p:txBody>
      </p:sp>
      <p:pic>
        <p:nvPicPr>
          <p:cNvPr id="28" name="グラフィックス 27" descr="開いた封筒">
            <a:extLst>
              <a:ext uri="{FF2B5EF4-FFF2-40B4-BE49-F238E27FC236}">
                <a16:creationId xmlns:a16="http://schemas.microsoft.com/office/drawing/2014/main" id="{C3F5676C-580C-2BC3-88D0-570DA7C7AF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28587" y="4945401"/>
            <a:ext cx="674725" cy="674725"/>
          </a:xfrm>
          <a:prstGeom prst="rect">
            <a:avLst/>
          </a:prstGeom>
        </p:spPr>
      </p:pic>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55819" y="1221952"/>
            <a:ext cx="8621578" cy="15871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ts val="5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長く複雑なパスワード </a:t>
            </a:r>
            <a:r>
              <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rPr>
              <a:t>+</a:t>
            </a: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 </a:t>
            </a:r>
            <a:endPar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endParaRPr>
          </a:p>
          <a:p>
            <a:pPr marL="0" marR="0" lvl="0" indent="0" algn="l" defTabSz="914400" rtl="0" eaLnBrk="1" fontAlgn="auto" latinLnBrk="0" hangingPunct="1">
              <a:lnSpc>
                <a:spcPts val="5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サービスごとに異なるキーワード</a:t>
            </a:r>
            <a:endPar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4" name="タイトル 1">
            <a:extLst>
              <a:ext uri="{FF2B5EF4-FFF2-40B4-BE49-F238E27FC236}">
                <a16:creationId xmlns:a16="http://schemas.microsoft.com/office/drawing/2014/main" id="{76052684-4300-52B6-4C11-F1363BCD1321}"/>
              </a:ext>
            </a:extLst>
          </p:cNvPr>
          <p:cNvSpPr txBox="1">
            <a:spLocks/>
          </p:cNvSpPr>
          <p:nvPr/>
        </p:nvSpPr>
        <p:spPr>
          <a:xfrm>
            <a:off x="355819" y="2232911"/>
            <a:ext cx="9275566" cy="9707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ts val="5000"/>
              </a:lnSpc>
              <a:spcBef>
                <a:spcPct val="0"/>
              </a:spcBef>
              <a:spcAft>
                <a:spcPts val="0"/>
              </a:spcAft>
              <a:buClrTx/>
              <a:buSzTx/>
              <a:buFontTx/>
              <a:buNone/>
              <a:tabLst/>
              <a:defRPr/>
            </a:pPr>
            <a:r>
              <a:rPr kumimoji="1" lang="en-US" altLang="ja-JP" sz="2000" i="0" u="sng" strike="noStrike" kern="1200" cap="none" spc="0" normalizeH="0" baseline="0" noProof="0" dirty="0">
                <a:ln>
                  <a:noFill/>
                </a:ln>
                <a:effectLst/>
                <a:uLnTx/>
                <a:uFillTx/>
                <a:latin typeface="Segoe UI"/>
                <a:ea typeface="メイリオ"/>
                <a:cs typeface="+mj-cs"/>
              </a:rPr>
              <a:t>※</a:t>
            </a:r>
            <a:r>
              <a:rPr kumimoji="1" lang="ja-JP" altLang="en-US" sz="2000" i="0" u="sng" strike="noStrike" kern="1200" cap="none" spc="0" normalizeH="0" baseline="0" noProof="0" dirty="0">
                <a:ln>
                  <a:noFill/>
                </a:ln>
                <a:effectLst/>
                <a:uLnTx/>
                <a:uFillTx/>
                <a:latin typeface="Segoe UI"/>
                <a:ea typeface="メイリオ"/>
                <a:cs typeface="+mj-cs"/>
              </a:rPr>
              <a:t>長く複雑な文字列をコア（核）パスワードとして、共通して使います</a:t>
            </a:r>
            <a:endParaRPr kumimoji="1" lang="en-US" altLang="ja-JP" sz="2000" i="0" u="sng" strike="noStrike" kern="1200" cap="none" spc="0" normalizeH="0" baseline="0" noProof="0" dirty="0">
              <a:ln>
                <a:noFill/>
              </a:ln>
              <a:effectLst/>
              <a:uLnTx/>
              <a:uFillTx/>
              <a:latin typeface="Segoe UI"/>
              <a:ea typeface="メイリオ"/>
              <a:cs typeface="+mj-cs"/>
            </a:endParaRPr>
          </a:p>
        </p:txBody>
      </p:sp>
      <p:sp>
        <p:nvSpPr>
          <p:cNvPr id="6" name="テキスト ボックス 5">
            <a:extLst>
              <a:ext uri="{FF2B5EF4-FFF2-40B4-BE49-F238E27FC236}">
                <a16:creationId xmlns:a16="http://schemas.microsoft.com/office/drawing/2014/main" id="{2C3C314E-6B4B-8B13-64F0-F70EC3A9716D}"/>
              </a:ext>
            </a:extLst>
          </p:cNvPr>
          <p:cNvSpPr txBox="1"/>
          <p:nvPr/>
        </p:nvSpPr>
        <p:spPr>
          <a:xfrm>
            <a:off x="1562836" y="1203203"/>
            <a:ext cx="800219" cy="276999"/>
          </a:xfrm>
          <a:prstGeom prst="rect">
            <a:avLst/>
          </a:prstGeom>
          <a:noFill/>
        </p:spPr>
        <p:txBody>
          <a:bodyPr wrap="none" rtlCol="0">
            <a:spAutoFit/>
          </a:bodyPr>
          <a:lstStyle/>
          <a:p>
            <a:r>
              <a:rPr kumimoji="1" lang="ja-JP" altLang="en-US" sz="1200" dirty="0"/>
              <a:t>ふくざつ</a:t>
            </a:r>
            <a:endParaRPr kumimoji="1" lang="en-US" altLang="ja-JP" sz="1200" dirty="0"/>
          </a:p>
        </p:txBody>
      </p:sp>
      <p:sp>
        <p:nvSpPr>
          <p:cNvPr id="7" name="テキスト ボックス 6">
            <a:extLst>
              <a:ext uri="{FF2B5EF4-FFF2-40B4-BE49-F238E27FC236}">
                <a16:creationId xmlns:a16="http://schemas.microsoft.com/office/drawing/2014/main" id="{4347B3BB-D957-EDB0-8E1D-1701C8965C2B}"/>
              </a:ext>
            </a:extLst>
          </p:cNvPr>
          <p:cNvSpPr txBox="1"/>
          <p:nvPr/>
        </p:nvSpPr>
        <p:spPr>
          <a:xfrm>
            <a:off x="3968204" y="1869256"/>
            <a:ext cx="492443" cy="276999"/>
          </a:xfrm>
          <a:prstGeom prst="rect">
            <a:avLst/>
          </a:prstGeom>
          <a:noFill/>
        </p:spPr>
        <p:txBody>
          <a:bodyPr wrap="none" rtlCol="0">
            <a:spAutoFit/>
          </a:bodyPr>
          <a:lstStyle/>
          <a:p>
            <a:r>
              <a:rPr kumimoji="1" lang="ja-JP" altLang="en-US" sz="1200" dirty="0"/>
              <a:t>こと</a:t>
            </a:r>
            <a:endParaRPr kumimoji="1" lang="en-US" altLang="ja-JP" sz="1200" dirty="0"/>
          </a:p>
        </p:txBody>
      </p:sp>
      <p:sp>
        <p:nvSpPr>
          <p:cNvPr id="10" name="テキスト ボックス 9">
            <a:extLst>
              <a:ext uri="{FF2B5EF4-FFF2-40B4-BE49-F238E27FC236}">
                <a16:creationId xmlns:a16="http://schemas.microsoft.com/office/drawing/2014/main" id="{F3E6F64D-54FF-60C3-25A4-852CF17180D0}"/>
              </a:ext>
            </a:extLst>
          </p:cNvPr>
          <p:cNvSpPr txBox="1"/>
          <p:nvPr/>
        </p:nvSpPr>
        <p:spPr>
          <a:xfrm>
            <a:off x="1145956" y="2519905"/>
            <a:ext cx="646331" cy="230832"/>
          </a:xfrm>
          <a:prstGeom prst="rect">
            <a:avLst/>
          </a:prstGeom>
          <a:noFill/>
        </p:spPr>
        <p:txBody>
          <a:bodyPr wrap="none" rtlCol="0">
            <a:spAutoFit/>
          </a:bodyPr>
          <a:lstStyle/>
          <a:p>
            <a:r>
              <a:rPr kumimoji="1" lang="ja-JP" altLang="en-US" sz="900" dirty="0"/>
              <a:t>ふくざつ</a:t>
            </a:r>
            <a:endParaRPr kumimoji="1" lang="en-US" altLang="ja-JP" sz="900" dirty="0"/>
          </a:p>
        </p:txBody>
      </p:sp>
      <p:sp>
        <p:nvSpPr>
          <p:cNvPr id="12" name="テキスト ボックス 11">
            <a:extLst>
              <a:ext uri="{FF2B5EF4-FFF2-40B4-BE49-F238E27FC236}">
                <a16:creationId xmlns:a16="http://schemas.microsoft.com/office/drawing/2014/main" id="{D47CFDD3-61CE-3345-8625-CA431B4C7778}"/>
              </a:ext>
            </a:extLst>
          </p:cNvPr>
          <p:cNvSpPr txBox="1"/>
          <p:nvPr/>
        </p:nvSpPr>
        <p:spPr>
          <a:xfrm>
            <a:off x="3656168" y="2495696"/>
            <a:ext cx="415498" cy="230832"/>
          </a:xfrm>
          <a:prstGeom prst="rect">
            <a:avLst/>
          </a:prstGeom>
          <a:noFill/>
        </p:spPr>
        <p:txBody>
          <a:bodyPr wrap="none" rtlCol="0">
            <a:spAutoFit/>
          </a:bodyPr>
          <a:lstStyle/>
          <a:p>
            <a:r>
              <a:rPr kumimoji="1" lang="ja-JP" altLang="en-US" sz="900" dirty="0"/>
              <a:t>かく</a:t>
            </a:r>
            <a:endParaRPr kumimoji="1" lang="en-US" altLang="ja-JP" sz="900" dirty="0"/>
          </a:p>
        </p:txBody>
      </p:sp>
      <p:sp>
        <p:nvSpPr>
          <p:cNvPr id="20" name="テキスト ボックス 19">
            <a:extLst>
              <a:ext uri="{FF2B5EF4-FFF2-40B4-BE49-F238E27FC236}">
                <a16:creationId xmlns:a16="http://schemas.microsoft.com/office/drawing/2014/main" id="{7FB38371-39F8-5E43-3E31-C5932BC221F4}"/>
              </a:ext>
            </a:extLst>
          </p:cNvPr>
          <p:cNvSpPr txBox="1"/>
          <p:nvPr/>
        </p:nvSpPr>
        <p:spPr>
          <a:xfrm>
            <a:off x="6396524" y="2512458"/>
            <a:ext cx="761747" cy="230832"/>
          </a:xfrm>
          <a:prstGeom prst="rect">
            <a:avLst/>
          </a:prstGeom>
          <a:noFill/>
        </p:spPr>
        <p:txBody>
          <a:bodyPr wrap="none" rtlCol="0">
            <a:spAutoFit/>
          </a:bodyPr>
          <a:lstStyle/>
          <a:p>
            <a:r>
              <a:rPr kumimoji="1" lang="ja-JP" altLang="en-US" sz="900" dirty="0"/>
              <a:t>きょうつう</a:t>
            </a:r>
            <a:endParaRPr kumimoji="1" lang="en-US" altLang="ja-JP" sz="900" dirty="0"/>
          </a:p>
        </p:txBody>
      </p:sp>
    </p:spTree>
    <p:extLst>
      <p:ext uri="{BB962C8B-B14F-4D97-AF65-F5344CB8AC3E}">
        <p14:creationId xmlns:p14="http://schemas.microsoft.com/office/powerpoint/2010/main" val="756057267"/>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1515</Words>
  <Application>Microsoft Office PowerPoint</Application>
  <PresentationFormat>画面に合わせる (4:3)</PresentationFormat>
  <Paragraphs>100</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源真ゴシック Heavy</vt:lpstr>
      <vt:lpstr>游ゴシック</vt:lpstr>
      <vt:lpstr>Arial</vt:lpstr>
      <vt:lpstr>Segoe UI</vt:lpstr>
      <vt:lpstr>2_Office テーマ</vt:lpstr>
      <vt:lpstr>1-3-3 複数のサービスで パスワードを作る際の注意点  </vt:lpstr>
      <vt:lpstr>考えてみよう</vt:lpstr>
      <vt:lpstr>PowerPoint プレゼンテーション</vt:lpstr>
      <vt:lpstr>対策の解説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2023-03-03T05:45:57Z</dcterms:created>
  <dcterms:modified xsi:type="dcterms:W3CDTF">2023-05-23T04:09:53Z</dcterms:modified>
</cp:coreProperties>
</file>