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85" r:id="rId1"/>
    <p:sldMasterId id="2147483985" r:id="rId2"/>
  </p:sldMasterIdLst>
  <p:notesMasterIdLst>
    <p:notesMasterId r:id="rId7"/>
  </p:notesMasterIdLst>
  <p:handoutMasterIdLst>
    <p:handoutMasterId r:id="rId8"/>
  </p:handoutMasterIdLst>
  <p:sldIdLst>
    <p:sldId id="1862287432" r:id="rId3"/>
    <p:sldId id="1862287433" r:id="rId4"/>
    <p:sldId id="1862287434" r:id="rId5"/>
    <p:sldId id="1862287440" r:id="rId6"/>
  </p:sldIdLst>
  <p:sldSz cx="9144000" cy="6858000" type="screen4x3"/>
  <p:notesSz cx="7053263" cy="10180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9966"/>
    <a:srgbClr val="AA7322"/>
    <a:srgbClr val="FDE1B0"/>
    <a:srgbClr val="ED7D31"/>
    <a:srgbClr val="FF99CC"/>
    <a:srgbClr val="D62475"/>
    <a:srgbClr val="F6281E"/>
    <a:srgbClr val="FFFFCC"/>
    <a:srgbClr val="F600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85" autoAdjust="0"/>
    <p:restoredTop sz="52727" autoAdjust="0"/>
  </p:normalViewPr>
  <p:slideViewPr>
    <p:cSldViewPr snapToGrid="0">
      <p:cViewPr varScale="1">
        <p:scale>
          <a:sx n="60" d="100"/>
          <a:sy n="60" d="100"/>
        </p:scale>
        <p:origin x="2862" y="54"/>
      </p:cViewPr>
      <p:guideLst>
        <p:guide orient="horz" pos="2160"/>
        <p:guide pos="2880"/>
      </p:guideLst>
    </p:cSldViewPr>
  </p:slideViewPr>
  <p:notesTextViewPr>
    <p:cViewPr>
      <p:scale>
        <a:sx n="125" d="100"/>
        <a:sy n="125" d="100"/>
      </p:scale>
      <p:origin x="0" y="0"/>
    </p:cViewPr>
  </p:notesTextViewPr>
  <p:sorterViewPr>
    <p:cViewPr>
      <p:scale>
        <a:sx n="100" d="100"/>
        <a:sy n="100" d="100"/>
      </p:scale>
      <p:origin x="0" y="0"/>
    </p:cViewPr>
  </p:sorterViewPr>
  <p:notesViewPr>
    <p:cSldViewPr snapToGrid="0">
      <p:cViewPr varScale="1">
        <p:scale>
          <a:sx n="61" d="100"/>
          <a:sy n="61" d="100"/>
        </p:scale>
        <p:origin x="3206"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 Id="rId14"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3055702" cy="509762"/>
          </a:xfrm>
          <a:prstGeom prst="rect">
            <a:avLst/>
          </a:prstGeom>
        </p:spPr>
        <p:txBody>
          <a:bodyPr vert="horz" lIns="93982" tIns="46991" rIns="93982" bIns="46991" rtlCol="0"/>
          <a:lstStyle>
            <a:lvl1pPr algn="l">
              <a:defRPr sz="1200"/>
            </a:lvl1pPr>
          </a:lstStyle>
          <a:p>
            <a:endParaRPr kumimoji="1" lang="ja-JP" altLang="en-US" dirty="0">
              <a:ea typeface="メイリオ" panose="020B0604030504040204" pitchFamily="50" charset="-128"/>
            </a:endParaRPr>
          </a:p>
        </p:txBody>
      </p:sp>
      <p:sp>
        <p:nvSpPr>
          <p:cNvPr id="3" name="日付プレースホルダー 2"/>
          <p:cNvSpPr>
            <a:spLocks noGrp="1"/>
          </p:cNvSpPr>
          <p:nvPr>
            <p:ph type="dt" sz="quarter" idx="1"/>
          </p:nvPr>
        </p:nvSpPr>
        <p:spPr>
          <a:xfrm>
            <a:off x="3995918" y="1"/>
            <a:ext cx="3055701" cy="509762"/>
          </a:xfrm>
          <a:prstGeom prst="rect">
            <a:avLst/>
          </a:prstGeom>
        </p:spPr>
        <p:txBody>
          <a:bodyPr vert="horz" lIns="93982" tIns="46991" rIns="93982" bIns="46991" rtlCol="0"/>
          <a:lstStyle>
            <a:lvl1pPr algn="r">
              <a:defRPr sz="1200"/>
            </a:lvl1pPr>
          </a:lstStyle>
          <a:p>
            <a:endParaRPr kumimoji="1" lang="ja-JP" altLang="en-US" dirty="0">
              <a:ea typeface="メイリオ" panose="020B0604030504040204" pitchFamily="50" charset="-128"/>
            </a:endParaRPr>
          </a:p>
        </p:txBody>
      </p:sp>
      <p:sp>
        <p:nvSpPr>
          <p:cNvPr id="4" name="フッター プレースホルダー 3"/>
          <p:cNvSpPr>
            <a:spLocks noGrp="1"/>
          </p:cNvSpPr>
          <p:nvPr>
            <p:ph type="ftr" sz="quarter" idx="2"/>
          </p:nvPr>
        </p:nvSpPr>
        <p:spPr>
          <a:xfrm>
            <a:off x="1" y="9670876"/>
            <a:ext cx="3055702" cy="509762"/>
          </a:xfrm>
          <a:prstGeom prst="rect">
            <a:avLst/>
          </a:prstGeom>
        </p:spPr>
        <p:txBody>
          <a:bodyPr vert="horz" lIns="93982" tIns="46991" rIns="93982" bIns="46991" rtlCol="0" anchor="b"/>
          <a:lstStyle>
            <a:lvl1pPr algn="l">
              <a:defRPr sz="1200"/>
            </a:lvl1pPr>
          </a:lstStyle>
          <a:p>
            <a:r>
              <a:rPr kumimoji="1" lang="en-US" altLang="ja-JP" dirty="0">
                <a:ea typeface="メイリオ" panose="020B0604030504040204" pitchFamily="50" charset="-128"/>
              </a:rPr>
              <a:t>Copyright (C) 2009-2017 Edu-net Co., Ltd.  All Rights Reserved. </a:t>
            </a:r>
            <a:endParaRPr kumimoji="1" lang="ja-JP" altLang="en-US" dirty="0">
              <a:ea typeface="メイリオ" panose="020B0604030504040204" pitchFamily="50" charset="-128"/>
            </a:endParaRPr>
          </a:p>
        </p:txBody>
      </p:sp>
      <p:sp>
        <p:nvSpPr>
          <p:cNvPr id="5" name="スライド番号プレースホルダー 4"/>
          <p:cNvSpPr>
            <a:spLocks noGrp="1"/>
          </p:cNvSpPr>
          <p:nvPr>
            <p:ph type="sldNum" sz="quarter" idx="3"/>
          </p:nvPr>
        </p:nvSpPr>
        <p:spPr>
          <a:xfrm>
            <a:off x="3995918" y="9670876"/>
            <a:ext cx="3055701" cy="509762"/>
          </a:xfrm>
          <a:prstGeom prst="rect">
            <a:avLst/>
          </a:prstGeom>
        </p:spPr>
        <p:txBody>
          <a:bodyPr vert="horz" lIns="93982" tIns="46991" rIns="93982" bIns="46991" rtlCol="0" anchor="b"/>
          <a:lstStyle>
            <a:lvl1pPr algn="r">
              <a:defRPr sz="1200"/>
            </a:lvl1pPr>
          </a:lstStyle>
          <a:p>
            <a:fld id="{5951B48D-9D36-4DF8-897D-043405FC11B0}" type="slidenum">
              <a:rPr kumimoji="1" lang="ja-JP" altLang="en-US" smtClean="0">
                <a:ea typeface="メイリオ" panose="020B0604030504040204" pitchFamily="50" charset="-128"/>
              </a:rPr>
              <a:t>‹#›</a:t>
            </a:fld>
            <a:endParaRPr kumimoji="1" lang="ja-JP" altLang="en-US" dirty="0">
              <a:ea typeface="メイリオ" panose="020B0604030504040204" pitchFamily="50" charset="-128"/>
            </a:endParaRPr>
          </a:p>
        </p:txBody>
      </p:sp>
    </p:spTree>
    <p:extLst>
      <p:ext uri="{BB962C8B-B14F-4D97-AF65-F5344CB8AC3E}">
        <p14:creationId xmlns:p14="http://schemas.microsoft.com/office/powerpoint/2010/main" val="9168828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56414" cy="510800"/>
          </a:xfrm>
          <a:prstGeom prst="rect">
            <a:avLst/>
          </a:prstGeom>
        </p:spPr>
        <p:txBody>
          <a:bodyPr vert="horz" lIns="93982" tIns="46991" rIns="93982" bIns="46991" rtlCol="0"/>
          <a:lstStyle>
            <a:lvl1pPr algn="l">
              <a:defRPr sz="1200">
                <a:ea typeface="メイリオ" panose="020B0604030504040204" pitchFamily="50" charset="-128"/>
              </a:defRPr>
            </a:lvl1pPr>
          </a:lstStyle>
          <a:p>
            <a:endParaRPr lang="ja-JP" altLang="en-US" dirty="0"/>
          </a:p>
        </p:txBody>
      </p:sp>
      <p:sp>
        <p:nvSpPr>
          <p:cNvPr id="3" name="日付プレースホルダー 2"/>
          <p:cNvSpPr>
            <a:spLocks noGrp="1"/>
          </p:cNvSpPr>
          <p:nvPr>
            <p:ph type="dt" idx="1"/>
          </p:nvPr>
        </p:nvSpPr>
        <p:spPr>
          <a:xfrm>
            <a:off x="3995218" y="0"/>
            <a:ext cx="3056414" cy="510800"/>
          </a:xfrm>
          <a:prstGeom prst="rect">
            <a:avLst/>
          </a:prstGeom>
        </p:spPr>
        <p:txBody>
          <a:bodyPr vert="horz" lIns="93982" tIns="46991" rIns="93982" bIns="46991" rtlCol="0"/>
          <a:lstStyle>
            <a:lvl1pPr algn="r">
              <a:defRPr sz="1200">
                <a:ea typeface="メイリオ" panose="020B0604030504040204" pitchFamily="50" charset="-128"/>
              </a:defRPr>
            </a:lvl1pPr>
          </a:lstStyle>
          <a:p>
            <a:endParaRPr lang="ja-JP" altLang="en-US" dirty="0"/>
          </a:p>
        </p:txBody>
      </p:sp>
      <p:sp>
        <p:nvSpPr>
          <p:cNvPr id="4" name="スライド イメージ プレースホルダー 3"/>
          <p:cNvSpPr>
            <a:spLocks noGrp="1" noRot="1" noChangeAspect="1"/>
          </p:cNvSpPr>
          <p:nvPr>
            <p:ph type="sldImg" idx="2"/>
          </p:nvPr>
        </p:nvSpPr>
        <p:spPr>
          <a:xfrm>
            <a:off x="1236663" y="1273175"/>
            <a:ext cx="4579937" cy="3435350"/>
          </a:xfrm>
          <a:prstGeom prst="rect">
            <a:avLst/>
          </a:prstGeom>
          <a:noFill/>
          <a:ln w="12700">
            <a:solidFill>
              <a:prstClr val="black"/>
            </a:solidFill>
          </a:ln>
        </p:spPr>
        <p:txBody>
          <a:bodyPr vert="horz" lIns="93982" tIns="46991" rIns="93982" bIns="46991" rtlCol="0" anchor="ctr"/>
          <a:lstStyle/>
          <a:p>
            <a:endParaRPr lang="ja-JP" altLang="en-US" dirty="0"/>
          </a:p>
        </p:txBody>
      </p:sp>
      <p:sp>
        <p:nvSpPr>
          <p:cNvPr id="5" name="ノート プレースホルダー 4"/>
          <p:cNvSpPr>
            <a:spLocks noGrp="1"/>
          </p:cNvSpPr>
          <p:nvPr>
            <p:ph type="body" sz="quarter" idx="3"/>
          </p:nvPr>
        </p:nvSpPr>
        <p:spPr>
          <a:xfrm>
            <a:off x="705327" y="4899432"/>
            <a:ext cx="5642610" cy="4008626"/>
          </a:xfrm>
          <a:prstGeom prst="rect">
            <a:avLst/>
          </a:prstGeom>
        </p:spPr>
        <p:txBody>
          <a:bodyPr vert="horz" lIns="93982" tIns="46991" rIns="93982" bIns="46991"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217913432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メイリオ" panose="020B0604030504040204" pitchFamily="50" charset="-128"/>
        <a:cs typeface="+mn-cs"/>
      </a:defRPr>
    </a:lvl1pPr>
    <a:lvl2pPr marL="457200" algn="l" defTabSz="914400" rtl="0" eaLnBrk="1" latinLnBrk="0" hangingPunct="1">
      <a:defRPr kumimoji="1" sz="1200" kern="1200">
        <a:solidFill>
          <a:schemeClr val="tx1"/>
        </a:solidFill>
        <a:latin typeface="+mn-lt"/>
        <a:ea typeface="メイリオ" panose="020B0604030504040204" pitchFamily="50" charset="-128"/>
        <a:cs typeface="+mn-cs"/>
      </a:defRPr>
    </a:lvl2pPr>
    <a:lvl3pPr marL="914400" algn="l" defTabSz="914400" rtl="0" eaLnBrk="1" latinLnBrk="0" hangingPunct="1">
      <a:defRPr kumimoji="1" sz="1200" kern="1200">
        <a:solidFill>
          <a:schemeClr val="tx1"/>
        </a:solidFill>
        <a:latin typeface="+mn-lt"/>
        <a:ea typeface="メイリオ" panose="020B0604030504040204" pitchFamily="50" charset="-128"/>
        <a:cs typeface="+mn-cs"/>
      </a:defRPr>
    </a:lvl3pPr>
    <a:lvl4pPr marL="1371600" algn="l" defTabSz="914400" rtl="0" eaLnBrk="1" latinLnBrk="0" hangingPunct="1">
      <a:defRPr kumimoji="1" sz="1200" kern="1200">
        <a:solidFill>
          <a:schemeClr val="tx1"/>
        </a:solidFill>
        <a:latin typeface="+mn-lt"/>
        <a:ea typeface="メイリオ" panose="020B0604030504040204" pitchFamily="50" charset="-128"/>
        <a:cs typeface="+mn-cs"/>
      </a:defRPr>
    </a:lvl4pPr>
    <a:lvl5pPr marL="1828800" algn="l" defTabSz="914400" rtl="0" eaLnBrk="1" latinLnBrk="0" hangingPunct="1">
      <a:defRPr kumimoji="1" sz="1200" kern="1200">
        <a:solidFill>
          <a:schemeClr val="tx1"/>
        </a:solidFill>
        <a:latin typeface="+mn-lt"/>
        <a:ea typeface="メイリオ" panose="020B060403050404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a:solidFill>
                  <a:schemeClr val="tx1"/>
                </a:solidFill>
                <a:effectLst/>
                <a:latin typeface="+mn-lt"/>
                <a:cs typeface="+mn-cs"/>
              </a:rPr>
              <a:t>■本教材の利用規約を一番下に記載しています。必ず事前にご確認いただき、利用規約に同意した上で、本教材をご利用ください。</a:t>
            </a: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特徴と使い方</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　・スライド</a:t>
            </a:r>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枚を使って、啓発対象者に情報セキュリティの知識を供与、または興味を喚起することを目的としています。</a:t>
            </a:r>
          </a:p>
          <a:p>
            <a:r>
              <a:rPr kumimoji="1" lang="ja-JP" altLang="en-US" sz="1200" kern="1200" dirty="0">
                <a:solidFill>
                  <a:schemeClr val="tx1"/>
                </a:solidFill>
                <a:effectLst/>
                <a:latin typeface="+mn-lt"/>
                <a:cs typeface="+mn-cs"/>
              </a:rPr>
              <a:t>　・対象者に「自分事」として考えてもらえるよう、</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1</a:t>
            </a:r>
            <a:r>
              <a:rPr kumimoji="1" lang="ja-JP" altLang="en-US" sz="1200" kern="1200" dirty="0">
                <a:solidFill>
                  <a:schemeClr val="tx1"/>
                </a:solidFill>
                <a:effectLst/>
                <a:latin typeface="+mn-lt"/>
                <a:cs typeface="+mn-cs"/>
              </a:rPr>
              <a:t>枚目のスライドは、「発問」から始まります。</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2</a:t>
            </a:r>
            <a:r>
              <a:rPr kumimoji="1" lang="ja-JP" altLang="en-US" sz="1200" kern="1200" dirty="0">
                <a:solidFill>
                  <a:schemeClr val="tx1"/>
                </a:solidFill>
                <a:effectLst/>
                <a:latin typeface="+mn-lt"/>
                <a:cs typeface="+mn-cs"/>
              </a:rPr>
              <a:t>枚目のスライドでは、「答え」や「様々な視点」を提示します。</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枚目のスライドでは、対策等の解説や発展的な知識の提供、または課題検討を深めるための別観点からの発問や興味を持って調べるための方法等を提示します。</a:t>
            </a:r>
          </a:p>
          <a:p>
            <a:r>
              <a:rPr kumimoji="1" lang="ja-JP" altLang="en-US" sz="1200" kern="1200" dirty="0">
                <a:solidFill>
                  <a:schemeClr val="tx1"/>
                </a:solidFill>
                <a:effectLst/>
                <a:latin typeface="+mn-lt"/>
                <a:cs typeface="+mn-cs"/>
              </a:rPr>
              <a:t>　・ノートには啓発する際のセリフ例を記載しています。また、教材が扱うテーマに関連する資料のある場合は参考資料を記載しています。</a:t>
            </a:r>
            <a:endParaRPr kumimoji="1" lang="en-US" altLang="ja-JP" sz="1200" kern="1200" dirty="0">
              <a:solidFill>
                <a:schemeClr val="tx1"/>
              </a:solidFill>
              <a:effectLst/>
              <a:latin typeface="+mn-lt"/>
              <a:cs typeface="+mn-cs"/>
            </a:endParaRP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想定する啓発対象者</a:t>
            </a:r>
            <a:r>
              <a:rPr kumimoji="1" lang="en-US" altLang="ja-JP" sz="1200" kern="1200" dirty="0">
                <a:solidFill>
                  <a:schemeClr val="tx1"/>
                </a:solidFill>
                <a:effectLst/>
                <a:latin typeface="+mn-lt"/>
                <a:cs typeface="+mn-cs"/>
              </a:rPr>
              <a:t>】</a:t>
            </a:r>
          </a:p>
          <a:p>
            <a:r>
              <a:rPr kumimoji="1" lang="en-US" altLang="ja-JP" sz="1200" kern="1200" dirty="0">
                <a:solidFill>
                  <a:schemeClr val="tx1"/>
                </a:solidFill>
                <a:effectLst/>
                <a:latin typeface="+mn-lt"/>
                <a:cs typeface="+mn-cs"/>
              </a:rPr>
              <a:t>ID</a:t>
            </a:r>
            <a:r>
              <a:rPr kumimoji="1" lang="ja-JP" altLang="en-US" sz="1200" kern="1200" dirty="0">
                <a:solidFill>
                  <a:schemeClr val="tx1"/>
                </a:solidFill>
                <a:effectLst/>
                <a:latin typeface="+mn-lt"/>
                <a:cs typeface="+mn-cs"/>
              </a:rPr>
              <a:t>とパスワードの役割（教材</a:t>
            </a:r>
            <a:r>
              <a:rPr kumimoji="1" lang="en-US" altLang="ja-JP" sz="1200" kern="1200" dirty="0">
                <a:solidFill>
                  <a:schemeClr val="tx1"/>
                </a:solidFill>
                <a:effectLst/>
                <a:latin typeface="+mn-lt"/>
                <a:cs typeface="+mn-cs"/>
              </a:rPr>
              <a:t>1-3-1</a:t>
            </a:r>
            <a:r>
              <a:rPr kumimoji="1" lang="ja-JP" altLang="en-US" sz="1200" kern="1200" dirty="0">
                <a:solidFill>
                  <a:schemeClr val="tx1"/>
                </a:solidFill>
                <a:effectLst/>
                <a:latin typeface="+mn-lt"/>
                <a:cs typeface="+mn-cs"/>
              </a:rPr>
              <a:t>を参照）や作成方法（教材</a:t>
            </a:r>
            <a:r>
              <a:rPr kumimoji="1" lang="en-US" altLang="ja-JP" sz="1200" kern="1200" dirty="0">
                <a:solidFill>
                  <a:schemeClr val="tx1"/>
                </a:solidFill>
                <a:effectLst/>
                <a:latin typeface="+mn-lt"/>
                <a:cs typeface="+mn-cs"/>
              </a:rPr>
              <a:t>1-3-2</a:t>
            </a:r>
            <a:r>
              <a:rPr kumimoji="1" lang="ja-JP" altLang="en-US" sz="1200" kern="1200" dirty="0">
                <a:solidFill>
                  <a:schemeClr val="tx1"/>
                </a:solidFill>
                <a:effectLst/>
                <a:latin typeface="+mn-lt"/>
                <a:cs typeface="+mn-cs"/>
              </a:rPr>
              <a:t>、</a:t>
            </a:r>
            <a:r>
              <a:rPr kumimoji="1" lang="en-US" altLang="ja-JP" sz="1200" kern="1200" dirty="0">
                <a:solidFill>
                  <a:schemeClr val="tx1"/>
                </a:solidFill>
                <a:effectLst/>
                <a:latin typeface="+mn-lt"/>
                <a:cs typeface="+mn-cs"/>
              </a:rPr>
              <a:t>1-3-3</a:t>
            </a:r>
            <a:r>
              <a:rPr kumimoji="1" lang="ja-JP" altLang="en-US" sz="1200" kern="1200" dirty="0">
                <a:solidFill>
                  <a:schemeClr val="tx1"/>
                </a:solidFill>
                <a:effectLst/>
                <a:latin typeface="+mn-lt"/>
                <a:cs typeface="+mn-cs"/>
              </a:rPr>
              <a:t>を参照）を理解した方</a:t>
            </a:r>
            <a:endParaRPr kumimoji="1" lang="en-US" altLang="ja-JP" sz="1200" kern="1200" dirty="0">
              <a:solidFill>
                <a:schemeClr val="tx1"/>
              </a:solidFill>
              <a:effectLst/>
              <a:latin typeface="+mn-lt"/>
              <a:cs typeface="+mn-cs"/>
            </a:endParaRP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ポイント</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パスワードを管理する際の注意点を伝える。</a:t>
            </a:r>
            <a:endParaRPr kumimoji="1" lang="en-US" altLang="ja-JP" sz="1200" kern="1200" dirty="0">
              <a:solidFill>
                <a:schemeClr val="tx1"/>
              </a:solidFill>
              <a:effectLst/>
              <a:latin typeface="+mn-lt"/>
              <a:cs typeface="+mn-cs"/>
            </a:endParaRPr>
          </a:p>
          <a:p>
            <a:endParaRPr kumimoji="1" lang="en-US" altLang="ja-JP" sz="1200" kern="1200" dirty="0">
              <a:solidFill>
                <a:schemeClr val="tx1"/>
              </a:solidFill>
              <a:effectLst/>
              <a:latin typeface="+mn-lt"/>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本教材利用規約</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本教材は、情報セキュリティに関する啓発を目的に独立行政法人情報処理推進機構（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）（以下「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」という。）が作成した教材、およびこれに付随する資料（今後に作成され得る各々の改訂版を含む。）により構成されます。なお、改訂版が利用可能となった後は、専ら改訂版をご利用ください。</a:t>
            </a:r>
          </a:p>
          <a:p>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は、本利用規約に同意いただくことを条件として、本教材の利用を無償で許諾します。有償セミナー等での利用を希望する場合は、事前に</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に申し出て別途許諾を得てください。</a:t>
            </a:r>
          </a:p>
          <a:p>
            <a:endParaRPr kumimoji="1" lang="ja-JP" altLang="en-US"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1.</a:t>
            </a:r>
            <a:r>
              <a:rPr kumimoji="1" lang="ja-JP" altLang="en-US" sz="1200" kern="1200" dirty="0">
                <a:solidFill>
                  <a:schemeClr val="tx1"/>
                </a:solidFill>
                <a:effectLst/>
                <a:latin typeface="+mn-lt"/>
                <a:cs typeface="+mn-cs"/>
              </a:rPr>
              <a:t>本教材に関する著作権その他すべての権利は独立行政法人情報処理推進機構（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）が保有しており、国際条約、著作権法その他の法律により保護されています。</a:t>
            </a:r>
          </a:p>
          <a:p>
            <a:r>
              <a:rPr kumimoji="1" lang="en-US" altLang="ja-JP" sz="1200" kern="1200" dirty="0">
                <a:solidFill>
                  <a:schemeClr val="tx1"/>
                </a:solidFill>
                <a:effectLst/>
                <a:latin typeface="+mn-lt"/>
                <a:cs typeface="+mn-cs"/>
              </a:rPr>
              <a:t>2.</a:t>
            </a:r>
            <a:r>
              <a:rPr kumimoji="1" lang="ja-JP" altLang="en-US" sz="1200" kern="1200" dirty="0">
                <a:solidFill>
                  <a:schemeClr val="tx1"/>
                </a:solidFill>
                <a:effectLst/>
                <a:latin typeface="+mn-lt"/>
                <a:cs typeface="+mn-cs"/>
              </a:rPr>
              <a:t>本教材は、情報セキュリティや情報モラルの教育、普及の目的に限り、無償の授業、各種セミナーや研修等にご利用いただけます。</a:t>
            </a:r>
          </a:p>
          <a:p>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必要な範囲での複製（生徒等受講者への配布のための複製を含む。）は可能とします。</a:t>
            </a:r>
          </a:p>
          <a:p>
            <a:r>
              <a:rPr kumimoji="1" lang="en-US" altLang="ja-JP" sz="1200" kern="1200" dirty="0">
                <a:solidFill>
                  <a:schemeClr val="tx1"/>
                </a:solidFill>
                <a:effectLst/>
                <a:latin typeface="+mn-lt"/>
                <a:cs typeface="+mn-cs"/>
              </a:rPr>
              <a:t>4.</a:t>
            </a:r>
            <a:r>
              <a:rPr kumimoji="1" lang="ja-JP" altLang="en-US" sz="1200" kern="1200" dirty="0">
                <a:solidFill>
                  <a:schemeClr val="tx1"/>
                </a:solidFill>
                <a:effectLst/>
                <a:latin typeface="+mn-lt"/>
                <a:cs typeface="+mn-cs"/>
              </a:rPr>
              <a:t>本教材は原文のまま利用してください。ただし、グラフの形式を変える、文体を変える等、単なる表記形式のみの変更は可能とし、また、具体的な利用場面においてやむを得ない場合であって、かつ前記目的のために必要な場合には、その必要な範囲で、利用者の責任において、文意を変えず、かつ原文のままでないことが容易にわかるように明記または明示（例「～を基に作成」等）することを条件として、文面の一部改変等を可能とします。</a:t>
            </a:r>
          </a:p>
          <a:p>
            <a:r>
              <a:rPr kumimoji="1" lang="en-US" altLang="ja-JP" sz="1200" kern="1200" dirty="0">
                <a:solidFill>
                  <a:schemeClr val="tx1"/>
                </a:solidFill>
                <a:effectLst/>
                <a:latin typeface="+mn-lt"/>
                <a:cs typeface="+mn-cs"/>
              </a:rPr>
              <a:t>5.</a:t>
            </a:r>
            <a:r>
              <a:rPr kumimoji="1" lang="ja-JP" altLang="en-US" sz="1200" kern="1200" dirty="0">
                <a:solidFill>
                  <a:schemeClr val="tx1"/>
                </a:solidFill>
                <a:effectLst/>
                <a:latin typeface="+mn-lt"/>
                <a:cs typeface="+mn-cs"/>
              </a:rPr>
              <a:t>本教材の中のデータやグラフ・図表・イラスト・映像等の全部または一部を引用等した場合、本利用規約に同意したものとみなします。</a:t>
            </a:r>
          </a:p>
          <a:p>
            <a:r>
              <a:rPr kumimoji="1" lang="en-US" altLang="ja-JP" sz="1200" kern="1200" dirty="0">
                <a:solidFill>
                  <a:schemeClr val="tx1"/>
                </a:solidFill>
                <a:effectLst/>
                <a:latin typeface="+mn-lt"/>
                <a:cs typeface="+mn-cs"/>
              </a:rPr>
              <a:t>6.</a:t>
            </a:r>
            <a:r>
              <a:rPr kumimoji="1" lang="ja-JP" altLang="en-US" sz="1200" kern="1200" dirty="0">
                <a:solidFill>
                  <a:schemeClr val="tx1"/>
                </a:solidFill>
                <a:effectLst/>
                <a:latin typeface="+mn-lt"/>
                <a:cs typeface="+mn-cs"/>
              </a:rPr>
              <a:t>いかなる形で利用する場合においても本教材を利用する際は、出典（</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の名称、資料名、</a:t>
            </a:r>
            <a:r>
              <a:rPr kumimoji="1" lang="en-US" altLang="ja-JP" sz="1200" kern="1200" dirty="0">
                <a:solidFill>
                  <a:schemeClr val="tx1"/>
                </a:solidFill>
                <a:effectLst/>
                <a:latin typeface="+mn-lt"/>
                <a:cs typeface="+mn-cs"/>
              </a:rPr>
              <a:t>URL</a:t>
            </a:r>
            <a:r>
              <a:rPr kumimoji="1" lang="ja-JP" altLang="en-US" sz="1200" kern="1200" dirty="0">
                <a:solidFill>
                  <a:schemeClr val="tx1"/>
                </a:solidFill>
                <a:effectLst/>
                <a:latin typeface="+mn-lt"/>
                <a:cs typeface="+mn-cs"/>
              </a:rPr>
              <a:t>等）を容易に判る態様で明記または明示してください。</a:t>
            </a:r>
          </a:p>
          <a:p>
            <a:r>
              <a:rPr kumimoji="1" lang="en-US" altLang="ja-JP" sz="1200" kern="1200" dirty="0">
                <a:solidFill>
                  <a:schemeClr val="tx1"/>
                </a:solidFill>
                <a:effectLst/>
                <a:latin typeface="+mn-lt"/>
                <a:cs typeface="+mn-cs"/>
              </a:rPr>
              <a:t>7.</a:t>
            </a:r>
            <a:r>
              <a:rPr kumimoji="1" lang="ja-JP" altLang="en-US" sz="1200" kern="1200" dirty="0">
                <a:solidFill>
                  <a:schemeClr val="tx1"/>
                </a:solidFill>
                <a:effectLst/>
                <a:latin typeface="+mn-lt"/>
                <a:cs typeface="+mn-cs"/>
              </a:rPr>
              <a:t>本教材を利用する部分と利用者が自ら作成する部分が混在した教材等を作成する場合、本教材利用部分か、利用者自身による作成部分かが容易かつ明確に判別できるようにしてください。なお、利用者は、自己の作成部分について全ての責任を負うものとします。</a:t>
            </a:r>
          </a:p>
          <a:p>
            <a:r>
              <a:rPr kumimoji="1" lang="en-US" altLang="ja-JP" sz="1200" kern="1200" dirty="0">
                <a:solidFill>
                  <a:schemeClr val="tx1"/>
                </a:solidFill>
                <a:effectLst/>
                <a:latin typeface="+mn-lt"/>
                <a:cs typeface="+mn-cs"/>
              </a:rPr>
              <a:t>8.</a:t>
            </a:r>
            <a:r>
              <a:rPr kumimoji="1" lang="ja-JP" altLang="en-US" sz="1200" kern="1200" dirty="0">
                <a:solidFill>
                  <a:schemeClr val="tx1"/>
                </a:solidFill>
                <a:effectLst/>
                <a:latin typeface="+mn-lt"/>
                <a:cs typeface="+mn-cs"/>
              </a:rPr>
              <a:t>本教材（本項においては、利用者が自ら作成する部分が混在する場合を含む）の二次利用を希望する者に対して複製物を配布する場合には、相手先に本利用規約を配布するなどにより、相手先が本教材（利用者が自ら新たに作成した部分を除く）を利用する際には本利用規約に同意する必要があることを伝えてください。</a:t>
            </a:r>
          </a:p>
          <a:p>
            <a:r>
              <a:rPr kumimoji="1" lang="en-US" altLang="ja-JP" sz="1200" kern="1200" dirty="0">
                <a:solidFill>
                  <a:schemeClr val="tx1"/>
                </a:solidFill>
                <a:effectLst/>
                <a:latin typeface="+mn-lt"/>
                <a:cs typeface="+mn-cs"/>
              </a:rPr>
              <a:t>9.</a:t>
            </a:r>
            <a:r>
              <a:rPr kumimoji="1" lang="ja-JP" altLang="en-US" sz="1200" kern="1200" dirty="0">
                <a:solidFill>
                  <a:schemeClr val="tx1"/>
                </a:solidFill>
                <a:effectLst/>
                <a:latin typeface="+mn-lt"/>
                <a:cs typeface="+mn-cs"/>
              </a:rPr>
              <a:t>本教材で提供する情報の正確性、信頼性、網羅性及び完全性については、</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が保証するものではありません。</a:t>
            </a:r>
          </a:p>
          <a:p>
            <a:r>
              <a:rPr kumimoji="1" lang="en-US" altLang="ja-JP" sz="1200" kern="1200" dirty="0">
                <a:solidFill>
                  <a:schemeClr val="tx1"/>
                </a:solidFill>
                <a:effectLst/>
                <a:latin typeface="+mn-lt"/>
                <a:cs typeface="+mn-cs"/>
              </a:rPr>
              <a:t>10.</a:t>
            </a:r>
            <a:r>
              <a:rPr kumimoji="1" lang="ja-JP" altLang="en-US" sz="1200" kern="1200" dirty="0">
                <a:solidFill>
                  <a:schemeClr val="tx1"/>
                </a:solidFill>
                <a:effectLst/>
                <a:latin typeface="+mn-lt"/>
                <a:cs typeface="+mn-cs"/>
              </a:rPr>
              <a:t>本教材のファイルをダウンロードすることまたは利用したこと等により生じるいかなる損害（他人に対して責任を負う場合を含む。）についても</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は何ら責任を負いません。</a:t>
            </a:r>
          </a:p>
          <a:p>
            <a:r>
              <a:rPr kumimoji="1" lang="en-US" altLang="ja-JP" sz="1200" kern="1200" dirty="0">
                <a:solidFill>
                  <a:schemeClr val="tx1"/>
                </a:solidFill>
                <a:effectLst/>
                <a:latin typeface="+mn-lt"/>
                <a:cs typeface="+mn-cs"/>
              </a:rPr>
              <a:t>11.</a:t>
            </a:r>
            <a:r>
              <a:rPr kumimoji="1" lang="ja-JP" altLang="en-US" sz="1200" kern="1200" dirty="0">
                <a:solidFill>
                  <a:schemeClr val="tx1"/>
                </a:solidFill>
                <a:effectLst/>
                <a:latin typeface="+mn-lt"/>
                <a:cs typeface="+mn-cs"/>
              </a:rPr>
              <a:t>本利用規約は予告なく改正する場合があります。その場合、改正後の内容は、それが</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のウェブページ上で公表された時以降の利用に適用するものとします。</a:t>
            </a:r>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12.</a:t>
            </a:r>
            <a:r>
              <a:rPr kumimoji="1" lang="ja-JP" altLang="en-US" sz="1200" kern="1200" dirty="0">
                <a:solidFill>
                  <a:schemeClr val="tx1"/>
                </a:solidFill>
                <a:effectLst/>
                <a:latin typeface="+mn-lt"/>
                <a:cs typeface="+mn-cs"/>
              </a:rPr>
              <a:t>本教材及び本利用規約に関する質問は、</a:t>
            </a:r>
            <a:r>
              <a:rPr kumimoji="1" lang="en-US" altLang="ja-JP" sz="1200" kern="1200" dirty="0">
                <a:solidFill>
                  <a:schemeClr val="tx1"/>
                </a:solidFill>
                <a:effectLst/>
                <a:latin typeface="+mn-lt"/>
                <a:cs typeface="+mn-cs"/>
              </a:rPr>
              <a:t>net-anzen@ipa.go.jp</a:t>
            </a:r>
            <a:r>
              <a:rPr kumimoji="1" lang="ja-JP" altLang="en-US" sz="1200" kern="1200" dirty="0">
                <a:solidFill>
                  <a:schemeClr val="tx1"/>
                </a:solidFill>
                <a:effectLst/>
                <a:latin typeface="+mn-lt"/>
                <a:cs typeface="+mn-cs"/>
              </a:rPr>
              <a:t>までお寄せください。なお、</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からの応答等は、その業務に支障のない範囲内とさせていただきます。</a:t>
            </a:r>
            <a:endParaRPr kumimoji="1" lang="en-US" altLang="ja-JP" sz="1200" kern="1200" dirty="0">
              <a:solidFill>
                <a:schemeClr val="tx1"/>
              </a:solidFill>
              <a:effectLst/>
              <a:latin typeface="+mn-lt"/>
              <a:cs typeface="+mn-cs"/>
            </a:endParaRPr>
          </a:p>
          <a:p>
            <a:pPr marL="0" indent="0">
              <a:buNone/>
            </a:pPr>
            <a:endParaRPr kumimoji="1" lang="en-US" altLang="ja-JP" sz="1200" kern="1200" dirty="0">
              <a:solidFill>
                <a:schemeClr val="tx1"/>
              </a:solidFill>
              <a:effectLst/>
              <a:latin typeface="+mn-lt"/>
              <a:cs typeface="+mn-cs"/>
            </a:endParaRPr>
          </a:p>
          <a:p>
            <a:pPr marL="0" indent="0">
              <a:buNone/>
            </a:pPr>
            <a:r>
              <a:rPr kumimoji="1" lang="ja-JP" altLang="en-US" sz="1200" kern="1200" dirty="0">
                <a:solidFill>
                  <a:schemeClr val="tx1"/>
                </a:solidFill>
                <a:effectLst/>
                <a:latin typeface="+mn-lt"/>
                <a:cs typeface="+mn-cs"/>
              </a:rPr>
              <a:t>独立行政法人情報処理推進機構　セキュリティセンター</a:t>
            </a:r>
            <a:endParaRPr kumimoji="1" lang="en-US" altLang="ja-JP" sz="1200" kern="1200" dirty="0">
              <a:solidFill>
                <a:schemeClr val="tx1"/>
              </a:solidFill>
              <a:effectLst/>
              <a:latin typeface="+mn-lt"/>
              <a:cs typeface="+mn-cs"/>
            </a:endParaRPr>
          </a:p>
          <a:p>
            <a:pPr marL="0" indent="0">
              <a:buNone/>
            </a:pPr>
            <a:endParaRPr kumimoji="1" lang="en-US" altLang="ja-JP" sz="1200" kern="1200" dirty="0">
              <a:solidFill>
                <a:schemeClr val="tx1"/>
              </a:solidFill>
              <a:effectLst/>
              <a:latin typeface="+mn-lt"/>
              <a:cs typeface="+mn-cs"/>
            </a:endParaRPr>
          </a:p>
          <a:p>
            <a:pPr marL="0" indent="0">
              <a:buNone/>
            </a:pPr>
            <a:r>
              <a:rPr kumimoji="1" lang="ja-JP" altLang="en-US" sz="1200" kern="1200" dirty="0">
                <a:solidFill>
                  <a:schemeClr val="tx1"/>
                </a:solidFill>
                <a:effectLst/>
                <a:latin typeface="+mn-lt"/>
                <a:cs typeface="+mn-cs"/>
              </a:rPr>
              <a:t>以上</a:t>
            </a:r>
          </a:p>
        </p:txBody>
      </p:sp>
    </p:spTree>
    <p:extLst>
      <p:ext uri="{BB962C8B-B14F-4D97-AF65-F5344CB8AC3E}">
        <p14:creationId xmlns:p14="http://schemas.microsoft.com/office/powerpoint/2010/main" val="2061714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啓発時のセリフ例</a:t>
            </a:r>
            <a:r>
              <a:rPr kumimoji="1" lang="en-US" altLang="ja-JP" dirty="0"/>
              <a:t>】</a:t>
            </a:r>
          </a:p>
          <a:p>
            <a:r>
              <a:rPr kumimoji="1" lang="en-US" altLang="ja-JP" dirty="0"/>
              <a:t>ID</a:t>
            </a:r>
            <a:r>
              <a:rPr kumimoji="1" lang="ja-JP" altLang="en-US" dirty="0"/>
              <a:t>とパスワードはどのように管理したら良いのでしょうか？</a:t>
            </a:r>
            <a:endParaRPr kumimoji="1" lang="en-US" altLang="ja-JP" dirty="0"/>
          </a:p>
          <a:p>
            <a:endParaRPr kumimoji="1" lang="en-US" altLang="ja-JP" dirty="0"/>
          </a:p>
          <a:p>
            <a:r>
              <a:rPr kumimoji="1" lang="en-US" altLang="ja-JP" dirty="0"/>
              <a:t>※</a:t>
            </a:r>
            <a:r>
              <a:rPr kumimoji="1" lang="ja-JP" altLang="en-US"/>
              <a:t>啓発対象者に</a:t>
            </a:r>
            <a:r>
              <a:rPr kumimoji="1" lang="ja-JP" altLang="en-US" dirty="0"/>
              <a:t>アイデアを発表してもらっても良い。</a:t>
            </a:r>
            <a:endParaRPr kumimoji="1" lang="en-US" altLang="ja-JP" dirty="0"/>
          </a:p>
        </p:txBody>
      </p:sp>
    </p:spTree>
    <p:extLst>
      <p:ext uri="{BB962C8B-B14F-4D97-AF65-F5344CB8AC3E}">
        <p14:creationId xmlns:p14="http://schemas.microsoft.com/office/powerpoint/2010/main" val="935106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啓発時のセリフ例</a:t>
            </a:r>
            <a:r>
              <a:rPr kumimoji="1"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いろいろな意見をいただけました。</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大事な</a:t>
            </a:r>
            <a:r>
              <a:rPr lang="en-US" altLang="ja-JP" sz="1200" dirty="0">
                <a:latin typeface="メイリオ" panose="020B0604030504040204" pitchFamily="50" charset="-128"/>
              </a:rPr>
              <a:t>ID</a:t>
            </a:r>
            <a:r>
              <a:rPr lang="ja-JP" altLang="en-US" sz="1200" dirty="0">
                <a:latin typeface="メイリオ" panose="020B0604030504040204" pitchFamily="50" charset="-128"/>
              </a:rPr>
              <a:t>とパスワード情報は「誰にも知られないような工夫」をする必要があります。</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・パスワードをメモした手帳を置き忘れた</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・パソコンにパスワード情報を付箋で貼っている</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・家族間でパスワード情報を共有している</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これらの行動は大丈夫なのかを考えてみましょう。</a:t>
            </a:r>
            <a:endParaRPr lang="en-US" altLang="ja-JP" sz="1200" dirty="0">
              <a:latin typeface="メイリオ" panose="020B0604030504040204" pitchFamily="50" charset="-128"/>
            </a:endParaRPr>
          </a:p>
        </p:txBody>
      </p:sp>
    </p:spTree>
    <p:extLst>
      <p:ext uri="{BB962C8B-B14F-4D97-AF65-F5344CB8AC3E}">
        <p14:creationId xmlns:p14="http://schemas.microsoft.com/office/powerpoint/2010/main" val="3556622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啓発時のセリフ例</a:t>
            </a:r>
            <a:r>
              <a:rPr kumimoji="1" lang="en-US" altLang="ja-JP" dirty="0"/>
              <a:t>】</a:t>
            </a:r>
          </a:p>
          <a:p>
            <a:r>
              <a:rPr kumimoji="1" lang="ja-JP" altLang="en-US" sz="1200" dirty="0">
                <a:latin typeface="メイリオ" panose="020B0604030504040204" pitchFamily="50" charset="-128"/>
              </a:rPr>
              <a:t>それでは、パスワードを誰にも知られないようにするためには、どのようにすれば良いのでしょうか？</a:t>
            </a:r>
            <a:endParaRPr kumimoji="1" lang="en-US" altLang="ja-JP" sz="1200" dirty="0">
              <a:latin typeface="メイリオ" panose="020B0604030504040204" pitchFamily="50" charset="-128"/>
            </a:endParaRPr>
          </a:p>
          <a:p>
            <a:r>
              <a:rPr kumimoji="1" lang="ja-JP" altLang="en-US" sz="1200" dirty="0">
                <a:latin typeface="メイリオ" panose="020B0604030504040204" pitchFamily="50" charset="-128"/>
              </a:rPr>
              <a:t>誰にも見られることのない手帳にメモする。暗記する。いろいろなやり方が考えられます。</a:t>
            </a:r>
            <a:endParaRPr kumimoji="1" lang="en-US" altLang="ja-JP" sz="1200" dirty="0">
              <a:latin typeface="メイリオ" panose="020B0604030504040204" pitchFamily="50" charset="-128"/>
            </a:endParaRPr>
          </a:p>
          <a:p>
            <a:r>
              <a:rPr kumimoji="1" lang="en-US" altLang="ja-JP" sz="1200" dirty="0">
                <a:latin typeface="メイリオ" panose="020B0604030504040204" pitchFamily="50" charset="-128"/>
              </a:rPr>
              <a:t>※</a:t>
            </a:r>
            <a:r>
              <a:rPr kumimoji="1" lang="ja-JP" altLang="en-US" sz="1200" dirty="0">
                <a:latin typeface="メイリオ" panose="020B0604030504040204" pitchFamily="50" charset="-128"/>
              </a:rPr>
              <a:t>啓発対象者に意見を聞いても良い。</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ここでは、管理方法の一例をご紹介します。</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まず、みなさんのパスワードを</a:t>
            </a:r>
            <a:r>
              <a:rPr lang="en-US" altLang="ja-JP" sz="1200" dirty="0">
                <a:latin typeface="メイリオ" panose="020B0604030504040204" pitchFamily="50" charset="-128"/>
              </a:rPr>
              <a:t>2</a:t>
            </a:r>
            <a:r>
              <a:rPr lang="ja-JP" altLang="en-US" sz="1200" dirty="0">
                <a:latin typeface="メイリオ" panose="020B0604030504040204" pitchFamily="50" charset="-128"/>
              </a:rPr>
              <a:t>つの部分に大きく分けます。</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パスワードが、すべてのパスワードに共通する部分である「コアパスワード」と「サービスごとに異なるキーワード」で構成されることを前提とすると、この</a:t>
            </a:r>
            <a:r>
              <a:rPr lang="en-US" altLang="ja-JP" sz="1200" dirty="0">
                <a:latin typeface="メイリオ" panose="020B0604030504040204" pitchFamily="50" charset="-128"/>
              </a:rPr>
              <a:t>2</a:t>
            </a:r>
            <a:r>
              <a:rPr lang="ja-JP" altLang="en-US" sz="1200" dirty="0">
                <a:latin typeface="メイリオ" panose="020B0604030504040204" pitchFamily="50" charset="-128"/>
              </a:rPr>
              <a:t>つの部分を別々に管理するだけで、どちらか一方が悪意のある人に知られてしまっても、パスワード全体は知られずに済みます。</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できれば</a:t>
            </a:r>
            <a:r>
              <a:rPr lang="en-US" altLang="ja-JP" sz="1200" dirty="0">
                <a:latin typeface="メイリオ" panose="020B0604030504040204" pitchFamily="50" charset="-128"/>
              </a:rPr>
              <a:t>2</a:t>
            </a:r>
            <a:r>
              <a:rPr lang="ja-JP" altLang="en-US" sz="1200" dirty="0">
                <a:latin typeface="メイリオ" panose="020B0604030504040204" pitchFamily="50" charset="-128"/>
              </a:rPr>
              <a:t>つの部分のどちらか一方、例で言うと、「コアパスワード」の部分は暗記することをお勧めします。</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そしてもう一方の「サービスごとに異なるキーワード」は、データファイルやメモで管理を行いましょう。</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なお、これは管理方法の一例です。みなさんもどのように管理をするのが良いのか、ぜひ考えてみてください。</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rPr>
              <a:t>【</a:t>
            </a:r>
            <a:r>
              <a:rPr lang="ja-JP" altLang="en-US" sz="1200" dirty="0">
                <a:latin typeface="メイリオ" panose="020B0604030504040204" pitchFamily="50" charset="-128"/>
              </a:rPr>
              <a:t>参考資料</a:t>
            </a:r>
            <a:r>
              <a:rPr lang="en-US" altLang="ja-JP" sz="1200" dirty="0">
                <a:latin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rPr>
              <a:t>IPA</a:t>
            </a:r>
            <a:r>
              <a:rPr lang="ja-JP" altLang="en-US" sz="1200" dirty="0">
                <a:latin typeface="メイリオ" panose="020B0604030504040204" pitchFamily="50" charset="-128"/>
              </a:rPr>
              <a:t>：安心相談窓口だより</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a:latin typeface="メイリオ" panose="020B0604030504040204" pitchFamily="50" charset="-128"/>
              </a:rPr>
              <a:t>https://www.ipa.go.jp/security/anshin/attention/2016/mgdayori20160803.html</a:t>
            </a:r>
            <a:endParaRPr lang="en-US" altLang="ja-JP" sz="1200" dirty="0">
              <a:latin typeface="メイリオ" panose="020B0604030504040204" pitchFamily="50" charset="-128"/>
            </a:endParaRPr>
          </a:p>
        </p:txBody>
      </p:sp>
    </p:spTree>
    <p:extLst>
      <p:ext uri="{BB962C8B-B14F-4D97-AF65-F5344CB8AC3E}">
        <p14:creationId xmlns:p14="http://schemas.microsoft.com/office/powerpoint/2010/main" val="28771344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026A5816-5948-4ADE-8FDB-8629BE2ED863}"/>
              </a:ext>
            </a:extLst>
          </p:cNvPr>
          <p:cNvPicPr>
            <a:picLocks noChangeAspect="1"/>
          </p:cNvPicPr>
          <p:nvPr userDrawn="1"/>
        </p:nvPicPr>
        <p:blipFill>
          <a:blip r:embed="rId2"/>
          <a:stretch>
            <a:fillRect/>
          </a:stretch>
        </p:blipFill>
        <p:spPr>
          <a:xfrm>
            <a:off x="4858555" y="4927679"/>
            <a:ext cx="3913680" cy="1830686"/>
          </a:xfrm>
          <a:prstGeom prst="rect">
            <a:avLst/>
          </a:prstGeom>
        </p:spPr>
      </p:pic>
      <p:pic>
        <p:nvPicPr>
          <p:cNvPr id="11" name="図 10">
            <a:extLst>
              <a:ext uri="{FF2B5EF4-FFF2-40B4-BE49-F238E27FC236}">
                <a16:creationId xmlns:a16="http://schemas.microsoft.com/office/drawing/2014/main" id="{0ED4FB25-6B02-476C-844C-5600A87A8FF2}"/>
              </a:ext>
            </a:extLst>
          </p:cNvPr>
          <p:cNvPicPr>
            <a:picLocks noChangeAspect="1"/>
          </p:cNvPicPr>
          <p:nvPr userDrawn="1"/>
        </p:nvPicPr>
        <p:blipFill>
          <a:blip r:embed="rId3"/>
          <a:stretch>
            <a:fillRect/>
          </a:stretch>
        </p:blipFill>
        <p:spPr>
          <a:xfrm flipH="1">
            <a:off x="352425" y="550676"/>
            <a:ext cx="2219325" cy="1115760"/>
          </a:xfrm>
          <a:prstGeom prst="rect">
            <a:avLst/>
          </a:prstGeom>
        </p:spPr>
      </p:pic>
    </p:spTree>
    <p:extLst>
      <p:ext uri="{BB962C8B-B14F-4D97-AF65-F5344CB8AC3E}">
        <p14:creationId xmlns:p14="http://schemas.microsoft.com/office/powerpoint/2010/main" val="4135051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33403" y="27508"/>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0347" y="452500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966" y="4601088"/>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Tree>
    <p:extLst>
      <p:ext uri="{BB962C8B-B14F-4D97-AF65-F5344CB8AC3E}">
        <p14:creationId xmlns:p14="http://schemas.microsoft.com/office/powerpoint/2010/main" val="361666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3254162631"/>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3429927838"/>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1787627681"/>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8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4200758185"/>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2276597288"/>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3157140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5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9467" y="434340"/>
            <a:ext cx="1168840" cy="10888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243727" y="471829"/>
            <a:ext cx="7958418" cy="784598"/>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1061182225"/>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1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12" name="図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794" y="369701"/>
            <a:ext cx="987588" cy="1211772"/>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109382" y="457199"/>
            <a:ext cx="7958418" cy="697099"/>
          </a:xfrm>
        </p:spPr>
        <p:txBody>
          <a:bodyPr>
            <a:noAutofit/>
          </a:bodyPr>
          <a:lstStyle>
            <a:lvl1pPr>
              <a:defRPr sz="4400" b="1">
                <a:latin typeface="+mj-ea"/>
                <a:ea typeface="+mj-ea"/>
              </a:defRPr>
            </a:lvl1pPr>
          </a:lstStyle>
          <a:p>
            <a:r>
              <a:rPr kumimoji="1" lang="ja-JP" altLang="en-US" dirty="0"/>
              <a:t>考えてみよう</a:t>
            </a:r>
          </a:p>
        </p:txBody>
      </p:sp>
    </p:spTree>
    <p:extLst>
      <p:ext uri="{BB962C8B-B14F-4D97-AF65-F5344CB8AC3E}">
        <p14:creationId xmlns:p14="http://schemas.microsoft.com/office/powerpoint/2010/main" val="217214274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0" y="0"/>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0347" y="452500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966" y="4601088"/>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Tree>
    <p:extLst>
      <p:ext uri="{BB962C8B-B14F-4D97-AF65-F5344CB8AC3E}">
        <p14:creationId xmlns:p14="http://schemas.microsoft.com/office/powerpoint/2010/main" val="845050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12" name="図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794" y="369701"/>
            <a:ext cx="987588" cy="1211772"/>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109382" y="457199"/>
            <a:ext cx="7958418" cy="697099"/>
          </a:xfrm>
        </p:spPr>
        <p:txBody>
          <a:bodyPr>
            <a:noAutofit/>
          </a:bodyPr>
          <a:lstStyle>
            <a:lvl1pPr>
              <a:defRPr sz="4400" b="1">
                <a:latin typeface="+mj-ea"/>
                <a:ea typeface="+mj-ea"/>
              </a:defRPr>
            </a:lvl1pPr>
          </a:lstStyle>
          <a:p>
            <a:r>
              <a:rPr kumimoji="1" lang="ja-JP" altLang="en-US" dirty="0"/>
              <a:t>考えてみよう</a:t>
            </a:r>
          </a:p>
        </p:txBody>
      </p:sp>
    </p:spTree>
    <p:extLst>
      <p:ext uri="{BB962C8B-B14F-4D97-AF65-F5344CB8AC3E}">
        <p14:creationId xmlns:p14="http://schemas.microsoft.com/office/powerpoint/2010/main" val="124685664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9467" y="434340"/>
            <a:ext cx="1168840" cy="10888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243727" y="471829"/>
            <a:ext cx="7958418" cy="784598"/>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35959152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317812" y="444977"/>
            <a:ext cx="7749988" cy="709322"/>
          </a:xfrm>
        </p:spPr>
        <p:txBody>
          <a:bodyPr>
            <a:noAutofit/>
          </a:bodyPr>
          <a:lstStyle>
            <a:lvl1pPr>
              <a:defRPr sz="4400" b="1">
                <a:latin typeface="+mj-ea"/>
                <a:ea typeface="+mj-ea"/>
              </a:defRPr>
            </a:lvl1pPr>
          </a:lstStyle>
          <a:p>
            <a:r>
              <a:rPr kumimoji="1" lang="ja-JP" altLang="en-US" dirty="0"/>
              <a:t>動画をみて考えよう</a:t>
            </a:r>
          </a:p>
        </p:txBody>
      </p:sp>
    </p:spTree>
    <p:extLst>
      <p:ext uri="{BB962C8B-B14F-4D97-AF65-F5344CB8AC3E}">
        <p14:creationId xmlns:p14="http://schemas.microsoft.com/office/powerpoint/2010/main" val="104190582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1317812" y="444977"/>
            <a:ext cx="7749988" cy="709322"/>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1547429017"/>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8776" y="357313"/>
            <a:ext cx="1219531" cy="11650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396688" y="497541"/>
            <a:ext cx="7723094" cy="632572"/>
          </a:xfrm>
        </p:spPr>
        <p:txBody>
          <a:bodyPr>
            <a:noAutofit/>
          </a:bodyPr>
          <a:lstStyle>
            <a:lvl1pPr>
              <a:defRPr sz="4400" b="1">
                <a:latin typeface="+mj-ea"/>
                <a:ea typeface="+mj-ea"/>
              </a:defRPr>
            </a:lvl1pPr>
          </a:lstStyle>
          <a:p>
            <a:r>
              <a:rPr kumimoji="1" lang="ja-JP" altLang="en-US" dirty="0"/>
              <a:t>ポイント</a:t>
            </a:r>
          </a:p>
        </p:txBody>
      </p:sp>
    </p:spTree>
    <p:extLst>
      <p:ext uri="{BB962C8B-B14F-4D97-AF65-F5344CB8AC3E}">
        <p14:creationId xmlns:p14="http://schemas.microsoft.com/office/powerpoint/2010/main" val="2495049296"/>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172714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7" name="TextBox 9">
            <a:extLst>
              <a:ext uri="{FF2B5EF4-FFF2-40B4-BE49-F238E27FC236}">
                <a16:creationId xmlns:a16="http://schemas.microsoft.com/office/drawing/2014/main" id="{55EF4343-A537-4FAD-A602-01CE1357E21E}"/>
              </a:ext>
            </a:extLst>
          </p:cNvPr>
          <p:cNvSpPr txBox="1"/>
          <p:nvPr userDrawn="1"/>
        </p:nvSpPr>
        <p:spPr>
          <a:xfrm>
            <a:off x="249337" y="1937740"/>
            <a:ext cx="7472502" cy="1545038"/>
          </a:xfrm>
          <a:prstGeom prst="rect">
            <a:avLst/>
          </a:prstGeom>
          <a:noFill/>
        </p:spPr>
        <p:txBody>
          <a:bodyPr wrap="square" rtlCol="0">
            <a:spAutoFit/>
          </a:bodyPr>
          <a:lstStyle/>
          <a:p>
            <a:pPr>
              <a:lnSpc>
                <a:spcPct val="80000"/>
              </a:lnSpc>
            </a:pPr>
            <a:r>
              <a:rPr lang="ja-JP" altLang="en-US" sz="4000" dirty="0">
                <a:solidFill>
                  <a:srgbClr val="4472C4">
                    <a:lumMod val="50000"/>
                  </a:srgbClr>
                </a:solidFill>
                <a:latin typeface="HGPSoeiKakugothicUB" pitchFamily="50" charset="-128"/>
                <a:ea typeface="HGPSoeiKakugothicUB" pitchFamily="50" charset="-128"/>
              </a:rPr>
              <a:t>ともに学ぶ。考える。</a:t>
            </a:r>
            <a:endParaRPr lang="en-US" altLang="ja-JP" sz="4000" dirty="0">
              <a:solidFill>
                <a:srgbClr val="4472C4">
                  <a:lumMod val="50000"/>
                </a:srgbClr>
              </a:solidFill>
              <a:latin typeface="HGPSoeiKakugothicUB" pitchFamily="50" charset="-128"/>
              <a:ea typeface="HGPSoeiKakugothicUB" pitchFamily="50" charset="-128"/>
            </a:endParaRPr>
          </a:p>
          <a:p>
            <a:pPr>
              <a:lnSpc>
                <a:spcPct val="80000"/>
              </a:lnSpc>
            </a:pPr>
            <a:endParaRPr lang="en-US" altLang="ja-JP" sz="2400" dirty="0">
              <a:solidFill>
                <a:srgbClr val="4472C4">
                  <a:lumMod val="50000"/>
                </a:srgbClr>
              </a:solidFill>
              <a:latin typeface="HGPSoeiKakugothicUB" pitchFamily="50" charset="-128"/>
              <a:ea typeface="HGPSoeiKakugothicUB" pitchFamily="50" charset="-128"/>
            </a:endParaRPr>
          </a:p>
          <a:p>
            <a:pPr>
              <a:lnSpc>
                <a:spcPct val="80000"/>
              </a:lnSpc>
            </a:pPr>
            <a:r>
              <a:rPr lang="ja-JP" altLang="en-US" sz="5400" dirty="0">
                <a:solidFill>
                  <a:srgbClr val="4472C4">
                    <a:lumMod val="50000"/>
                  </a:srgbClr>
                </a:solidFill>
                <a:effectLst>
                  <a:outerShdw blurRad="38100" dist="38100" dir="2700000" algn="tl">
                    <a:srgbClr val="000000">
                      <a:alpha val="43137"/>
                    </a:srgbClr>
                  </a:outerShdw>
                </a:effectLst>
                <a:latin typeface="HGPSoeiKakugothicUB" pitchFamily="50" charset="-128"/>
                <a:ea typeface="HGPSoeiKakugothicUB" pitchFamily="50" charset="-128"/>
              </a:rPr>
              <a:t>インターネット安全教室</a:t>
            </a:r>
            <a:endParaRPr lang="en-US" sz="5400" dirty="0">
              <a:solidFill>
                <a:srgbClr val="4472C4">
                  <a:lumMod val="50000"/>
                </a:srgbClr>
              </a:solidFill>
              <a:effectLst>
                <a:outerShdw blurRad="38100" dist="38100" dir="2700000" algn="tl">
                  <a:srgbClr val="000000">
                    <a:alpha val="43137"/>
                  </a:srgbClr>
                </a:outerShdw>
              </a:effectLst>
              <a:latin typeface="HGPSoeiKakugothicUB" pitchFamily="50" charset="-128"/>
              <a:ea typeface="HGPSoeiKakugothicUB" pitchFamily="50" charset="-128"/>
            </a:endParaRPr>
          </a:p>
        </p:txBody>
      </p:sp>
      <p:sp>
        <p:nvSpPr>
          <p:cNvPr id="9" name="テキスト ボックス 8">
            <a:extLst>
              <a:ext uri="{FF2B5EF4-FFF2-40B4-BE49-F238E27FC236}">
                <a16:creationId xmlns:a16="http://schemas.microsoft.com/office/drawing/2014/main" id="{69C675DA-34DA-4185-A64C-416D885BEA85}"/>
              </a:ext>
            </a:extLst>
          </p:cNvPr>
          <p:cNvSpPr txBox="1"/>
          <p:nvPr userDrawn="1"/>
        </p:nvSpPr>
        <p:spPr>
          <a:xfrm>
            <a:off x="249337" y="3683510"/>
            <a:ext cx="8522898" cy="369332"/>
          </a:xfrm>
          <a:prstGeom prst="rect">
            <a:avLst/>
          </a:prstGeom>
          <a:noFill/>
        </p:spPr>
        <p:txBody>
          <a:bodyPr wrap="square" rtlCol="0">
            <a:spAutoFit/>
          </a:bodyPr>
          <a:lstStyle/>
          <a:p>
            <a:r>
              <a:rPr lang="ja-JP" altLang="en-US" dirty="0">
                <a:solidFill>
                  <a:prstClr val="black"/>
                </a:solidFill>
              </a:rPr>
              <a:t>～大人もこどもも一緒に学び、考える。インターネットとのつきあい方～</a:t>
            </a:r>
          </a:p>
        </p:txBody>
      </p:sp>
      <p:pic>
        <p:nvPicPr>
          <p:cNvPr id="10" name="図 9">
            <a:extLst>
              <a:ext uri="{FF2B5EF4-FFF2-40B4-BE49-F238E27FC236}">
                <a16:creationId xmlns:a16="http://schemas.microsoft.com/office/drawing/2014/main" id="{026A5816-5948-4ADE-8FDB-8629BE2ED863}"/>
              </a:ext>
            </a:extLst>
          </p:cNvPr>
          <p:cNvPicPr>
            <a:picLocks noChangeAspect="1"/>
          </p:cNvPicPr>
          <p:nvPr userDrawn="1"/>
        </p:nvPicPr>
        <p:blipFill>
          <a:blip r:embed="rId2"/>
          <a:stretch>
            <a:fillRect/>
          </a:stretch>
        </p:blipFill>
        <p:spPr>
          <a:xfrm>
            <a:off x="4858555" y="4927679"/>
            <a:ext cx="3913680" cy="1830686"/>
          </a:xfrm>
          <a:prstGeom prst="rect">
            <a:avLst/>
          </a:prstGeom>
        </p:spPr>
      </p:pic>
      <p:pic>
        <p:nvPicPr>
          <p:cNvPr id="11" name="図 10">
            <a:extLst>
              <a:ext uri="{FF2B5EF4-FFF2-40B4-BE49-F238E27FC236}">
                <a16:creationId xmlns:a16="http://schemas.microsoft.com/office/drawing/2014/main" id="{0ED4FB25-6B02-476C-844C-5600A87A8FF2}"/>
              </a:ext>
            </a:extLst>
          </p:cNvPr>
          <p:cNvPicPr>
            <a:picLocks noChangeAspect="1"/>
          </p:cNvPicPr>
          <p:nvPr userDrawn="1"/>
        </p:nvPicPr>
        <p:blipFill>
          <a:blip r:embed="rId3"/>
          <a:stretch>
            <a:fillRect/>
          </a:stretch>
        </p:blipFill>
        <p:spPr>
          <a:xfrm flipH="1">
            <a:off x="352425" y="550676"/>
            <a:ext cx="2219325" cy="1115760"/>
          </a:xfrm>
          <a:prstGeom prst="rect">
            <a:avLst/>
          </a:prstGeom>
        </p:spPr>
      </p:pic>
    </p:spTree>
    <p:extLst>
      <p:ext uri="{BB962C8B-B14F-4D97-AF65-F5344CB8AC3E}">
        <p14:creationId xmlns:p14="http://schemas.microsoft.com/office/powerpoint/2010/main" val="3084909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image" Target="../media/image1.pn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theme" Target="../theme/theme2.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Tree>
    <p:extLst>
      <p:ext uri="{BB962C8B-B14F-4D97-AF65-F5344CB8AC3E}">
        <p14:creationId xmlns:p14="http://schemas.microsoft.com/office/powerpoint/2010/main" val="359711035"/>
      </p:ext>
    </p:extLst>
  </p:cSld>
  <p:clrMap bg1="lt1" tx1="dk1" bg2="lt2" tx2="dk2" accent1="accent1" accent2="accent2" accent3="accent3" accent4="accent4" accent5="accent5" accent6="accent6" hlink="hlink" folHlink="folHlink"/>
  <p:sldLayoutIdLst>
    <p:sldLayoutId id="2147483971" r:id="rId1"/>
    <p:sldLayoutId id="2147483887" r:id="rId2"/>
    <p:sldLayoutId id="2147483888" r:id="rId3"/>
    <p:sldLayoutId id="2147483972" r:id="rId4"/>
    <p:sldLayoutId id="2147483891" r:id="rId5"/>
    <p:sldLayoutId id="2147483893" r:id="rId6"/>
    <p:sldLayoutId id="2147483894" r:id="rId7"/>
    <p:sldLayoutId id="2147483902" r:id="rId8"/>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Tree>
    <p:extLst>
      <p:ext uri="{BB962C8B-B14F-4D97-AF65-F5344CB8AC3E}">
        <p14:creationId xmlns:p14="http://schemas.microsoft.com/office/powerpoint/2010/main" val="1059025853"/>
      </p:ext>
    </p:extLst>
  </p:cSld>
  <p:clrMap bg1="lt1" tx1="dk1" bg2="lt2" tx2="dk2" accent1="accent1" accent2="accent2" accent3="accent3" accent4="accent4" accent5="accent5" accent6="accent6" hlink="hlink" folHlink="folHlink"/>
  <p:sldLayoutIdLst>
    <p:sldLayoutId id="2147483986" r:id="rId1"/>
    <p:sldLayoutId id="2147483987" r:id="rId2"/>
    <p:sldLayoutId id="2147483988" r:id="rId3"/>
    <p:sldLayoutId id="2147483989" r:id="rId4"/>
    <p:sldLayoutId id="2147483990" r:id="rId5"/>
    <p:sldLayoutId id="2147483991" r:id="rId6"/>
    <p:sldLayoutId id="2147483992" r:id="rId7"/>
    <p:sldLayoutId id="2147483993" r:id="rId8"/>
    <p:sldLayoutId id="2147483994" r:id="rId9"/>
    <p:sldLayoutId id="2147483995" r:id="rId10"/>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17.xml"/><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en-US" altLang="ja-JP" sz="4000" dirty="0">
                <a:latin typeface="メイリオ" panose="020B0604030504040204" pitchFamily="50" charset="-128"/>
                <a:ea typeface="メイリオ" panose="020B0604030504040204" pitchFamily="50" charset="-128"/>
              </a:rPr>
              <a:t>1-3-4</a:t>
            </a:r>
            <a:br>
              <a:rPr lang="en-US" altLang="ja-JP" sz="4000" dirty="0">
                <a:latin typeface="メイリオ" panose="020B0604030504040204" pitchFamily="50" charset="-128"/>
                <a:ea typeface="メイリオ" panose="020B0604030504040204" pitchFamily="50" charset="-128"/>
              </a:rPr>
            </a:br>
            <a:r>
              <a:rPr lang="ja-JP" altLang="en-US" sz="4000" dirty="0">
                <a:latin typeface="メイリオ" panose="020B0604030504040204" pitchFamily="50" charset="-128"/>
                <a:ea typeface="メイリオ" panose="020B0604030504040204" pitchFamily="50" charset="-128"/>
              </a:rPr>
              <a:t>パスワードの管理</a:t>
            </a:r>
            <a:br>
              <a:rPr lang="en-US" altLang="ja-JP" sz="3200" dirty="0">
                <a:solidFill>
                  <a:srgbClr val="FF0000"/>
                </a:solidFill>
                <a:latin typeface="メイリオ" panose="020B0604030504040204" pitchFamily="50" charset="-128"/>
                <a:ea typeface="メイリオ" panose="020B0604030504040204" pitchFamily="50" charset="-128"/>
              </a:rPr>
            </a:br>
            <a:br>
              <a:rPr lang="en-US" altLang="ja-JP" sz="3200" dirty="0">
                <a:latin typeface="メイリオ" panose="020B0604030504040204" pitchFamily="50" charset="-128"/>
                <a:ea typeface="メイリオ" panose="020B0604030504040204" pitchFamily="50" charset="-128"/>
              </a:rPr>
            </a:br>
            <a:endParaRPr kumimoji="1" lang="ja-JP" altLang="en-US" sz="2000" dirty="0"/>
          </a:p>
        </p:txBody>
      </p:sp>
    </p:spTree>
    <p:extLst>
      <p:ext uri="{BB962C8B-B14F-4D97-AF65-F5344CB8AC3E}">
        <p14:creationId xmlns:p14="http://schemas.microsoft.com/office/powerpoint/2010/main" val="3230897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フリーフォーム: 図形 20">
            <a:extLst>
              <a:ext uri="{FF2B5EF4-FFF2-40B4-BE49-F238E27FC236}">
                <a16:creationId xmlns:a16="http://schemas.microsoft.com/office/drawing/2014/main" id="{2504D842-5DD5-5DFD-4726-9CD8B4A3D4D7}"/>
              </a:ext>
            </a:extLst>
          </p:cNvPr>
          <p:cNvSpPr/>
          <p:nvPr/>
        </p:nvSpPr>
        <p:spPr>
          <a:xfrm>
            <a:off x="478412" y="1701455"/>
            <a:ext cx="7956060" cy="2726597"/>
          </a:xfrm>
          <a:custGeom>
            <a:avLst/>
            <a:gdLst>
              <a:gd name="connsiteX0" fmla="*/ 131413 w 7956060"/>
              <a:gd name="connsiteY0" fmla="*/ 0 h 3207999"/>
              <a:gd name="connsiteX1" fmla="*/ 7824647 w 7956060"/>
              <a:gd name="connsiteY1" fmla="*/ 0 h 3207999"/>
              <a:gd name="connsiteX2" fmla="*/ 7956060 w 7956060"/>
              <a:gd name="connsiteY2" fmla="*/ 131413 h 3207999"/>
              <a:gd name="connsiteX3" fmla="*/ 7956060 w 7956060"/>
              <a:gd name="connsiteY3" fmla="*/ 2396732 h 3207999"/>
              <a:gd name="connsiteX4" fmla="*/ 7824647 w 7956060"/>
              <a:gd name="connsiteY4" fmla="*/ 2528145 h 3207999"/>
              <a:gd name="connsiteX5" fmla="*/ 4298038 w 7956060"/>
              <a:gd name="connsiteY5" fmla="*/ 2528145 h 3207999"/>
              <a:gd name="connsiteX6" fmla="*/ 4339620 w 7956060"/>
              <a:gd name="connsiteY6" fmla="*/ 2647925 h 3207999"/>
              <a:gd name="connsiteX7" fmla="*/ 4687640 w 7956060"/>
              <a:gd name="connsiteY7" fmla="*/ 3207999 h 3207999"/>
              <a:gd name="connsiteX8" fmla="*/ 3467555 w 7956060"/>
              <a:gd name="connsiteY8" fmla="*/ 2597994 h 3207999"/>
              <a:gd name="connsiteX9" fmla="*/ 3411336 w 7956060"/>
              <a:gd name="connsiteY9" fmla="*/ 2528145 h 3207999"/>
              <a:gd name="connsiteX10" fmla="*/ 131413 w 7956060"/>
              <a:gd name="connsiteY10" fmla="*/ 2528145 h 3207999"/>
              <a:gd name="connsiteX11" fmla="*/ 0 w 7956060"/>
              <a:gd name="connsiteY11" fmla="*/ 2396732 h 3207999"/>
              <a:gd name="connsiteX12" fmla="*/ 0 w 7956060"/>
              <a:gd name="connsiteY12" fmla="*/ 131413 h 3207999"/>
              <a:gd name="connsiteX13" fmla="*/ 131413 w 7956060"/>
              <a:gd name="connsiteY13" fmla="*/ 0 h 320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6060" h="3207999">
                <a:moveTo>
                  <a:pt x="131413" y="0"/>
                </a:moveTo>
                <a:lnTo>
                  <a:pt x="7824647" y="0"/>
                </a:lnTo>
                <a:cubicBezTo>
                  <a:pt x="7897224" y="0"/>
                  <a:pt x="7956060" y="58836"/>
                  <a:pt x="7956060" y="131413"/>
                </a:cubicBezTo>
                <a:lnTo>
                  <a:pt x="7956060" y="2396732"/>
                </a:lnTo>
                <a:cubicBezTo>
                  <a:pt x="7956060" y="2469309"/>
                  <a:pt x="7897224" y="2528145"/>
                  <a:pt x="7824647" y="2528145"/>
                </a:cubicBezTo>
                <a:lnTo>
                  <a:pt x="4298038" y="2528145"/>
                </a:lnTo>
                <a:lnTo>
                  <a:pt x="4339620" y="2647925"/>
                </a:lnTo>
                <a:cubicBezTo>
                  <a:pt x="4401426" y="2789680"/>
                  <a:pt x="4512750" y="2964654"/>
                  <a:pt x="4687640" y="3207999"/>
                </a:cubicBezTo>
                <a:cubicBezTo>
                  <a:pt x="3973355" y="3043840"/>
                  <a:pt x="3680601" y="2835921"/>
                  <a:pt x="3467555" y="2597994"/>
                </a:cubicBezTo>
                <a:lnTo>
                  <a:pt x="3411336" y="2528145"/>
                </a:lnTo>
                <a:lnTo>
                  <a:pt x="131413" y="2528145"/>
                </a:lnTo>
                <a:cubicBezTo>
                  <a:pt x="58836" y="2528145"/>
                  <a:pt x="0" y="2469309"/>
                  <a:pt x="0" y="2396732"/>
                </a:cubicBezTo>
                <a:lnTo>
                  <a:pt x="0" y="131413"/>
                </a:lnTo>
                <a:cubicBezTo>
                  <a:pt x="0" y="58836"/>
                  <a:pt x="58836" y="0"/>
                  <a:pt x="131413" y="0"/>
                </a:cubicBezTo>
                <a:close/>
              </a:path>
            </a:pathLst>
          </a:cu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2" name="タイトル 1">
            <a:extLst>
              <a:ext uri="{FF2B5EF4-FFF2-40B4-BE49-F238E27FC236}">
                <a16:creationId xmlns:a16="http://schemas.microsoft.com/office/drawing/2014/main" id="{C938A3A6-F1C8-EEF2-9F53-07D9C5BE4283}"/>
              </a:ext>
            </a:extLst>
          </p:cNvPr>
          <p:cNvSpPr>
            <a:spLocks noGrp="1"/>
          </p:cNvSpPr>
          <p:nvPr>
            <p:ph type="title"/>
          </p:nvPr>
        </p:nvSpPr>
        <p:spPr/>
        <p:txBody>
          <a:bodyPr/>
          <a:lstStyle/>
          <a:p>
            <a:r>
              <a:rPr lang="ja-JP" altLang="en-US" dirty="0"/>
              <a:t>考えてみよう</a:t>
            </a:r>
          </a:p>
        </p:txBody>
      </p:sp>
      <p:sp>
        <p:nvSpPr>
          <p:cNvPr id="8" name="テキスト ボックス 7">
            <a:extLst>
              <a:ext uri="{FF2B5EF4-FFF2-40B4-BE49-F238E27FC236}">
                <a16:creationId xmlns:a16="http://schemas.microsoft.com/office/drawing/2014/main" id="{0A007814-8D8C-E88F-60E2-DD10A376A03D}"/>
              </a:ext>
            </a:extLst>
          </p:cNvPr>
          <p:cNvSpPr txBox="1"/>
          <p:nvPr/>
        </p:nvSpPr>
        <p:spPr>
          <a:xfrm>
            <a:off x="767348" y="2054265"/>
            <a:ext cx="7608881" cy="1502976"/>
          </a:xfrm>
          <a:prstGeom prst="rect">
            <a:avLst/>
          </a:prstGeom>
          <a:noFill/>
        </p:spPr>
        <p:txBody>
          <a:bodyPr wrap="square">
            <a:spAutoFit/>
          </a:bodyPr>
          <a:lstStyle/>
          <a:p>
            <a:pPr marL="0" marR="0" lvl="0" indent="0" algn="l" defTabSz="914400" rtl="0" eaLnBrk="1" fontAlgn="auto" latinLnBrk="0" hangingPunct="1">
              <a:lnSpc>
                <a:spcPts val="5600"/>
              </a:lnSpc>
              <a:spcBef>
                <a:spcPts val="0"/>
              </a:spcBef>
              <a:spcAft>
                <a:spcPts val="0"/>
              </a:spcAft>
              <a:buClrTx/>
              <a:buSzTx/>
              <a:buFontTx/>
              <a:buNone/>
              <a:tabLst/>
              <a:defRPr/>
            </a:pPr>
            <a:r>
              <a:rPr lang="ja-JP" altLang="en-US" sz="4000" b="1" dirty="0">
                <a:solidFill>
                  <a:prstClr val="black"/>
                </a:solidFill>
                <a:latin typeface="Segoe UI"/>
                <a:ea typeface="メイリオ"/>
              </a:rPr>
              <a:t>作ったパスワードはどうやって管理すればいいの？</a:t>
            </a:r>
            <a:endParaRPr lang="en-US" altLang="ja-JP" sz="4000" b="1" dirty="0">
              <a:solidFill>
                <a:prstClr val="black"/>
              </a:solidFill>
              <a:latin typeface="Segoe UI"/>
              <a:ea typeface="メイリオ"/>
            </a:endParaRPr>
          </a:p>
        </p:txBody>
      </p:sp>
      <p:pic>
        <p:nvPicPr>
          <p:cNvPr id="3" name="図 2">
            <a:extLst>
              <a:ext uri="{FF2B5EF4-FFF2-40B4-BE49-F238E27FC236}">
                <a16:creationId xmlns:a16="http://schemas.microsoft.com/office/drawing/2014/main" id="{4445636A-DCCD-BB6F-1AFD-66664CA7DE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6986" y="4428052"/>
            <a:ext cx="2575598" cy="2575598"/>
          </a:xfrm>
          <a:prstGeom prst="rect">
            <a:avLst/>
          </a:prstGeom>
        </p:spPr>
      </p:pic>
      <p:pic>
        <p:nvPicPr>
          <p:cNvPr id="4" name="図 3">
            <a:extLst>
              <a:ext uri="{FF2B5EF4-FFF2-40B4-BE49-F238E27FC236}">
                <a16:creationId xmlns:a16="http://schemas.microsoft.com/office/drawing/2014/main" id="{72653B0C-A240-883D-B9BD-3B9D535C70C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47899" y="4936043"/>
            <a:ext cx="1485379" cy="1512376"/>
          </a:xfrm>
          <a:prstGeom prst="rect">
            <a:avLst/>
          </a:prstGeom>
        </p:spPr>
      </p:pic>
      <p:pic>
        <p:nvPicPr>
          <p:cNvPr id="5" name="図 4">
            <a:extLst>
              <a:ext uri="{FF2B5EF4-FFF2-40B4-BE49-F238E27FC236}">
                <a16:creationId xmlns:a16="http://schemas.microsoft.com/office/drawing/2014/main" id="{1E9CA9FE-48B3-E6CE-5EA8-0320CF0F7C8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388455">
            <a:off x="3652745" y="4750073"/>
            <a:ext cx="1254242" cy="1254242"/>
          </a:xfrm>
          <a:prstGeom prst="rect">
            <a:avLst/>
          </a:prstGeom>
        </p:spPr>
      </p:pic>
      <p:pic>
        <p:nvPicPr>
          <p:cNvPr id="6" name="図 5">
            <a:extLst>
              <a:ext uri="{FF2B5EF4-FFF2-40B4-BE49-F238E27FC236}">
                <a16:creationId xmlns:a16="http://schemas.microsoft.com/office/drawing/2014/main" id="{73AB363E-2DAD-EC4D-D478-FA31F998DC3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810299" y="3027984"/>
            <a:ext cx="5719989" cy="4575990"/>
          </a:xfrm>
          <a:prstGeom prst="rect">
            <a:avLst/>
          </a:prstGeom>
        </p:spPr>
      </p:pic>
      <p:sp>
        <p:nvSpPr>
          <p:cNvPr id="9" name="テキスト ボックス 8">
            <a:extLst>
              <a:ext uri="{FF2B5EF4-FFF2-40B4-BE49-F238E27FC236}">
                <a16:creationId xmlns:a16="http://schemas.microsoft.com/office/drawing/2014/main" id="{C4803C86-8543-F885-0121-7F4338EFF4B8}"/>
              </a:ext>
            </a:extLst>
          </p:cNvPr>
          <p:cNvSpPr txBox="1"/>
          <p:nvPr/>
        </p:nvSpPr>
        <p:spPr>
          <a:xfrm>
            <a:off x="981606" y="2636476"/>
            <a:ext cx="837768" cy="338554"/>
          </a:xfrm>
          <a:prstGeom prst="rect">
            <a:avLst/>
          </a:prstGeom>
          <a:noFill/>
        </p:spPr>
        <p:txBody>
          <a:bodyPr wrap="square" rtlCol="0">
            <a:spAutoFit/>
          </a:bodyPr>
          <a:lstStyle/>
          <a:p>
            <a:r>
              <a:rPr kumimoji="1" lang="ja-JP" altLang="en-US" sz="1600" b="1" dirty="0"/>
              <a:t>かんり</a:t>
            </a:r>
          </a:p>
        </p:txBody>
      </p:sp>
    </p:spTree>
    <p:extLst>
      <p:ext uri="{BB962C8B-B14F-4D97-AF65-F5344CB8AC3E}">
        <p14:creationId xmlns:p14="http://schemas.microsoft.com/office/powerpoint/2010/main" val="1210285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527194E8-4121-41DB-70A2-8549B556F9D3}"/>
              </a:ext>
            </a:extLst>
          </p:cNvPr>
          <p:cNvSpPr/>
          <p:nvPr/>
        </p:nvSpPr>
        <p:spPr>
          <a:xfrm>
            <a:off x="349135" y="4337073"/>
            <a:ext cx="8628753" cy="1817856"/>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1" name="フリーフォーム: 図形 10">
            <a:extLst>
              <a:ext uri="{FF2B5EF4-FFF2-40B4-BE49-F238E27FC236}">
                <a16:creationId xmlns:a16="http://schemas.microsoft.com/office/drawing/2014/main" id="{AC49CBBF-DB0A-8496-1BF6-8929B7DD7C71}"/>
              </a:ext>
            </a:extLst>
          </p:cNvPr>
          <p:cNvSpPr/>
          <p:nvPr/>
        </p:nvSpPr>
        <p:spPr>
          <a:xfrm>
            <a:off x="384408" y="1579201"/>
            <a:ext cx="8375184" cy="1608899"/>
          </a:xfrm>
          <a:custGeom>
            <a:avLst/>
            <a:gdLst>
              <a:gd name="connsiteX0" fmla="*/ 131413 w 7956060"/>
              <a:gd name="connsiteY0" fmla="*/ 0 h 3207999"/>
              <a:gd name="connsiteX1" fmla="*/ 7824647 w 7956060"/>
              <a:gd name="connsiteY1" fmla="*/ 0 h 3207999"/>
              <a:gd name="connsiteX2" fmla="*/ 7956060 w 7956060"/>
              <a:gd name="connsiteY2" fmla="*/ 131413 h 3207999"/>
              <a:gd name="connsiteX3" fmla="*/ 7956060 w 7956060"/>
              <a:gd name="connsiteY3" fmla="*/ 2396732 h 3207999"/>
              <a:gd name="connsiteX4" fmla="*/ 7824647 w 7956060"/>
              <a:gd name="connsiteY4" fmla="*/ 2528145 h 3207999"/>
              <a:gd name="connsiteX5" fmla="*/ 4298038 w 7956060"/>
              <a:gd name="connsiteY5" fmla="*/ 2528145 h 3207999"/>
              <a:gd name="connsiteX6" fmla="*/ 4339620 w 7956060"/>
              <a:gd name="connsiteY6" fmla="*/ 2647925 h 3207999"/>
              <a:gd name="connsiteX7" fmla="*/ 4687640 w 7956060"/>
              <a:gd name="connsiteY7" fmla="*/ 3207999 h 3207999"/>
              <a:gd name="connsiteX8" fmla="*/ 3467555 w 7956060"/>
              <a:gd name="connsiteY8" fmla="*/ 2597994 h 3207999"/>
              <a:gd name="connsiteX9" fmla="*/ 3411336 w 7956060"/>
              <a:gd name="connsiteY9" fmla="*/ 2528145 h 3207999"/>
              <a:gd name="connsiteX10" fmla="*/ 131413 w 7956060"/>
              <a:gd name="connsiteY10" fmla="*/ 2528145 h 3207999"/>
              <a:gd name="connsiteX11" fmla="*/ 0 w 7956060"/>
              <a:gd name="connsiteY11" fmla="*/ 2396732 h 3207999"/>
              <a:gd name="connsiteX12" fmla="*/ 0 w 7956060"/>
              <a:gd name="connsiteY12" fmla="*/ 131413 h 3207999"/>
              <a:gd name="connsiteX13" fmla="*/ 131413 w 7956060"/>
              <a:gd name="connsiteY13" fmla="*/ 0 h 320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6060" h="3207999">
                <a:moveTo>
                  <a:pt x="131413" y="0"/>
                </a:moveTo>
                <a:lnTo>
                  <a:pt x="7824647" y="0"/>
                </a:lnTo>
                <a:cubicBezTo>
                  <a:pt x="7897224" y="0"/>
                  <a:pt x="7956060" y="58836"/>
                  <a:pt x="7956060" y="131413"/>
                </a:cubicBezTo>
                <a:lnTo>
                  <a:pt x="7956060" y="2396732"/>
                </a:lnTo>
                <a:cubicBezTo>
                  <a:pt x="7956060" y="2469309"/>
                  <a:pt x="7897224" y="2528145"/>
                  <a:pt x="7824647" y="2528145"/>
                </a:cubicBezTo>
                <a:lnTo>
                  <a:pt x="4298038" y="2528145"/>
                </a:lnTo>
                <a:lnTo>
                  <a:pt x="4339620" y="2647925"/>
                </a:lnTo>
                <a:cubicBezTo>
                  <a:pt x="4401426" y="2789680"/>
                  <a:pt x="4512750" y="2964654"/>
                  <a:pt x="4687640" y="3207999"/>
                </a:cubicBezTo>
                <a:cubicBezTo>
                  <a:pt x="3973355" y="3043840"/>
                  <a:pt x="3680601" y="2835921"/>
                  <a:pt x="3467555" y="2597994"/>
                </a:cubicBezTo>
                <a:lnTo>
                  <a:pt x="3411336" y="2528145"/>
                </a:lnTo>
                <a:lnTo>
                  <a:pt x="131413" y="2528145"/>
                </a:lnTo>
                <a:cubicBezTo>
                  <a:pt x="58836" y="2528145"/>
                  <a:pt x="0" y="2469309"/>
                  <a:pt x="0" y="2396732"/>
                </a:cubicBezTo>
                <a:lnTo>
                  <a:pt x="0" y="131413"/>
                </a:lnTo>
                <a:cubicBezTo>
                  <a:pt x="0" y="58836"/>
                  <a:pt x="58836" y="0"/>
                  <a:pt x="131413" y="0"/>
                </a:cubicBezTo>
                <a:close/>
              </a:path>
            </a:pathLst>
          </a:cu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4" name="タイトル 3"/>
          <p:cNvSpPr>
            <a:spLocks noGrp="1"/>
          </p:cNvSpPr>
          <p:nvPr>
            <p:ph type="title"/>
          </p:nvPr>
        </p:nvSpPr>
        <p:spPr>
          <a:xfrm>
            <a:off x="493677" y="469898"/>
            <a:ext cx="1645529" cy="805362"/>
          </a:xfrm>
        </p:spPr>
        <p:txBody>
          <a:bodyPr>
            <a:normAutofit/>
          </a:bodyPr>
          <a:lstStyle/>
          <a:p>
            <a:r>
              <a:rPr lang="ja-JP" altLang="en-US" sz="4000" b="1" dirty="0"/>
              <a:t>答え</a:t>
            </a:r>
            <a:endParaRPr kumimoji="1" lang="ja-JP" altLang="en-US" sz="4000" b="1" dirty="0"/>
          </a:p>
        </p:txBody>
      </p:sp>
      <p:sp>
        <p:nvSpPr>
          <p:cNvPr id="7" name="タイトル 3">
            <a:extLst>
              <a:ext uri="{FF2B5EF4-FFF2-40B4-BE49-F238E27FC236}">
                <a16:creationId xmlns:a16="http://schemas.microsoft.com/office/drawing/2014/main" id="{16FB2DF2-6B9D-D4DA-8E2A-C82C2D29C8E9}"/>
              </a:ext>
            </a:extLst>
          </p:cNvPr>
          <p:cNvSpPr txBox="1">
            <a:spLocks/>
          </p:cNvSpPr>
          <p:nvPr/>
        </p:nvSpPr>
        <p:spPr>
          <a:xfrm>
            <a:off x="691905" y="1921533"/>
            <a:ext cx="7958418" cy="784598"/>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kumimoji="1" sz="4400" b="1" kern="1200">
                <a:solidFill>
                  <a:schemeClr val="tx1"/>
                </a:solidFill>
                <a:latin typeface="+mj-ea"/>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ja-JP" altLang="en-US" dirty="0">
                <a:solidFill>
                  <a:srgbClr val="ED7D31"/>
                </a:solidFill>
                <a:latin typeface="メイリオ"/>
                <a:ea typeface="メイリオ"/>
              </a:rPr>
              <a:t>誰にも知られないような工夫をする。</a:t>
            </a:r>
            <a:endParaRPr kumimoji="1" lang="ja-JP" altLang="en-US" sz="4400" b="1" i="0" u="none" strike="noStrike" kern="1200" cap="none" spc="0" normalizeH="0" baseline="0" noProof="0" dirty="0">
              <a:ln>
                <a:noFill/>
              </a:ln>
              <a:solidFill>
                <a:srgbClr val="ED7D31"/>
              </a:solidFill>
              <a:effectLst/>
              <a:uLnTx/>
              <a:uFillTx/>
              <a:latin typeface="メイリオ"/>
              <a:ea typeface="メイリオ"/>
              <a:cs typeface="+mj-cs"/>
            </a:endParaRPr>
          </a:p>
        </p:txBody>
      </p:sp>
      <p:pic>
        <p:nvPicPr>
          <p:cNvPr id="13" name="図 12">
            <a:extLst>
              <a:ext uri="{FF2B5EF4-FFF2-40B4-BE49-F238E27FC236}">
                <a16:creationId xmlns:a16="http://schemas.microsoft.com/office/drawing/2014/main" id="{0C3B06A8-8064-1C95-14EF-A5C022A4E1E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flipH="1">
            <a:off x="7112135" y="2698035"/>
            <a:ext cx="2002117" cy="1757975"/>
          </a:xfrm>
          <a:prstGeom prst="rect">
            <a:avLst/>
          </a:prstGeom>
        </p:spPr>
      </p:pic>
      <p:pic>
        <p:nvPicPr>
          <p:cNvPr id="28" name="図 27">
            <a:extLst>
              <a:ext uri="{FF2B5EF4-FFF2-40B4-BE49-F238E27FC236}">
                <a16:creationId xmlns:a16="http://schemas.microsoft.com/office/drawing/2014/main" id="{082B7DE4-C97B-36EC-E8F4-0FE88490684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388455">
            <a:off x="7635478" y="5440468"/>
            <a:ext cx="1415455" cy="1415455"/>
          </a:xfrm>
          <a:prstGeom prst="rect">
            <a:avLst/>
          </a:prstGeom>
        </p:spPr>
      </p:pic>
      <p:sp>
        <p:nvSpPr>
          <p:cNvPr id="9" name="テキスト ボックス 8">
            <a:extLst>
              <a:ext uri="{FF2B5EF4-FFF2-40B4-BE49-F238E27FC236}">
                <a16:creationId xmlns:a16="http://schemas.microsoft.com/office/drawing/2014/main" id="{DC952720-021A-644E-E1DD-2D42A95C0EDD}"/>
              </a:ext>
            </a:extLst>
          </p:cNvPr>
          <p:cNvSpPr txBox="1"/>
          <p:nvPr/>
        </p:nvSpPr>
        <p:spPr>
          <a:xfrm>
            <a:off x="349135" y="4224317"/>
            <a:ext cx="8181545" cy="2308324"/>
          </a:xfrm>
          <a:prstGeom prst="rect">
            <a:avLst/>
          </a:prstGeom>
          <a:noFill/>
        </p:spPr>
        <p:txBody>
          <a:bodyPr wrap="square" rtlCol="0">
            <a:spAutoFit/>
          </a:bodyPr>
          <a:lstStyle/>
          <a:p>
            <a:pPr>
              <a:lnSpc>
                <a:spcPct val="150000"/>
              </a:lnSpc>
            </a:pPr>
            <a:r>
              <a:rPr kumimoji="1" lang="ja-JP" altLang="en-US" sz="2800" dirty="0"/>
              <a:t>・パスワードをメモした手帳を置き忘れた</a:t>
            </a:r>
            <a:endParaRPr kumimoji="1" lang="en-US" altLang="ja-JP" sz="2800" dirty="0"/>
          </a:p>
          <a:p>
            <a:pPr>
              <a:lnSpc>
                <a:spcPct val="150000"/>
              </a:lnSpc>
            </a:pPr>
            <a:r>
              <a:rPr lang="ja-JP" altLang="en-US" sz="2800" dirty="0"/>
              <a:t>・パソコンにパスワード情報を付箋で貼っている</a:t>
            </a:r>
            <a:endParaRPr lang="en-US" altLang="ja-JP" sz="2800" dirty="0"/>
          </a:p>
          <a:p>
            <a:pPr>
              <a:lnSpc>
                <a:spcPct val="150000"/>
              </a:lnSpc>
            </a:pPr>
            <a:r>
              <a:rPr lang="ja-JP" altLang="en-US" sz="2800" dirty="0"/>
              <a:t>・家族間でパスワード情報を共有している</a:t>
            </a:r>
            <a:endParaRPr lang="en-US" altLang="ja-JP" sz="2800" dirty="0"/>
          </a:p>
          <a:p>
            <a:endParaRPr lang="en-US" altLang="ja-JP" dirty="0"/>
          </a:p>
        </p:txBody>
      </p:sp>
      <p:sp>
        <p:nvSpPr>
          <p:cNvPr id="12" name="四角形: 角を丸くする 11">
            <a:extLst>
              <a:ext uri="{FF2B5EF4-FFF2-40B4-BE49-F238E27FC236}">
                <a16:creationId xmlns:a16="http://schemas.microsoft.com/office/drawing/2014/main" id="{7B259DBE-FBE5-875D-B928-2D8417BB40E8}"/>
              </a:ext>
            </a:extLst>
          </p:cNvPr>
          <p:cNvSpPr/>
          <p:nvPr/>
        </p:nvSpPr>
        <p:spPr>
          <a:xfrm>
            <a:off x="319090" y="3724747"/>
            <a:ext cx="2725768" cy="688382"/>
          </a:xfrm>
          <a:prstGeom prst="round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white"/>
                </a:solidFill>
                <a:effectLst/>
                <a:uLnTx/>
                <a:uFillTx/>
                <a:latin typeface="Segoe UI"/>
                <a:ea typeface="メイリオ"/>
                <a:cs typeface="+mn-cs"/>
              </a:rPr>
              <a:t>大丈夫かな？</a:t>
            </a:r>
          </a:p>
        </p:txBody>
      </p:sp>
      <p:sp>
        <p:nvSpPr>
          <p:cNvPr id="2" name="テキスト ボックス 1">
            <a:extLst>
              <a:ext uri="{FF2B5EF4-FFF2-40B4-BE49-F238E27FC236}">
                <a16:creationId xmlns:a16="http://schemas.microsoft.com/office/drawing/2014/main" id="{4A0F7934-8B41-6829-94B1-A43A6996E91A}"/>
              </a:ext>
            </a:extLst>
          </p:cNvPr>
          <p:cNvSpPr txBox="1"/>
          <p:nvPr/>
        </p:nvSpPr>
        <p:spPr>
          <a:xfrm>
            <a:off x="573978" y="3692948"/>
            <a:ext cx="1107996" cy="276999"/>
          </a:xfrm>
          <a:prstGeom prst="rect">
            <a:avLst/>
          </a:prstGeom>
          <a:noFill/>
        </p:spPr>
        <p:txBody>
          <a:bodyPr wrap="none" rtlCol="0">
            <a:spAutoFit/>
          </a:bodyPr>
          <a:lstStyle/>
          <a:p>
            <a:r>
              <a:rPr lang="ja-JP" altLang="en-US" sz="1200" dirty="0"/>
              <a:t>だいじょうぶ</a:t>
            </a:r>
            <a:endParaRPr kumimoji="1" lang="ja-JP" altLang="en-US" sz="1200" dirty="0"/>
          </a:p>
        </p:txBody>
      </p:sp>
      <p:sp>
        <p:nvSpPr>
          <p:cNvPr id="3" name="テキスト ボックス 2">
            <a:extLst>
              <a:ext uri="{FF2B5EF4-FFF2-40B4-BE49-F238E27FC236}">
                <a16:creationId xmlns:a16="http://schemas.microsoft.com/office/drawing/2014/main" id="{509EE28C-2BB5-E26F-488E-4213CD4902FD}"/>
              </a:ext>
            </a:extLst>
          </p:cNvPr>
          <p:cNvSpPr txBox="1"/>
          <p:nvPr/>
        </p:nvSpPr>
        <p:spPr>
          <a:xfrm>
            <a:off x="5449636" y="4234692"/>
            <a:ext cx="1107996" cy="276999"/>
          </a:xfrm>
          <a:prstGeom prst="rect">
            <a:avLst/>
          </a:prstGeom>
          <a:noFill/>
        </p:spPr>
        <p:txBody>
          <a:bodyPr wrap="none" rtlCol="0">
            <a:spAutoFit/>
          </a:bodyPr>
          <a:lstStyle/>
          <a:p>
            <a:r>
              <a:rPr lang="ja-JP" altLang="en-US" sz="1200" dirty="0"/>
              <a:t>お　　　わす</a:t>
            </a:r>
            <a:endParaRPr kumimoji="1" lang="ja-JP" altLang="en-US" sz="1200" dirty="0"/>
          </a:p>
        </p:txBody>
      </p:sp>
      <p:sp>
        <p:nvSpPr>
          <p:cNvPr id="5" name="テキスト ボックス 4">
            <a:extLst>
              <a:ext uri="{FF2B5EF4-FFF2-40B4-BE49-F238E27FC236}">
                <a16:creationId xmlns:a16="http://schemas.microsoft.com/office/drawing/2014/main" id="{E767BF71-3500-1C8F-10A9-DC433414EA66}"/>
              </a:ext>
            </a:extLst>
          </p:cNvPr>
          <p:cNvSpPr txBox="1"/>
          <p:nvPr/>
        </p:nvSpPr>
        <p:spPr>
          <a:xfrm>
            <a:off x="4248017" y="4858629"/>
            <a:ext cx="2576346" cy="276999"/>
          </a:xfrm>
          <a:prstGeom prst="rect">
            <a:avLst/>
          </a:prstGeom>
          <a:noFill/>
        </p:spPr>
        <p:txBody>
          <a:bodyPr wrap="none" rtlCol="0">
            <a:spAutoFit/>
          </a:bodyPr>
          <a:lstStyle/>
          <a:p>
            <a:r>
              <a:rPr lang="ja-JP" altLang="en-US" sz="1200" dirty="0"/>
              <a:t>じょうほう　　　ふせん　　　  は</a:t>
            </a:r>
            <a:endParaRPr kumimoji="1" lang="ja-JP" altLang="en-US" sz="1200" dirty="0"/>
          </a:p>
        </p:txBody>
      </p:sp>
      <p:sp>
        <p:nvSpPr>
          <p:cNvPr id="6" name="テキスト ボックス 5">
            <a:extLst>
              <a:ext uri="{FF2B5EF4-FFF2-40B4-BE49-F238E27FC236}">
                <a16:creationId xmlns:a16="http://schemas.microsoft.com/office/drawing/2014/main" id="{EE63375F-A5FF-5C9C-1F74-03E8DE668343}"/>
              </a:ext>
            </a:extLst>
          </p:cNvPr>
          <p:cNvSpPr txBox="1"/>
          <p:nvPr/>
        </p:nvSpPr>
        <p:spPr>
          <a:xfrm>
            <a:off x="3870788" y="5492147"/>
            <a:ext cx="2085827" cy="276999"/>
          </a:xfrm>
          <a:prstGeom prst="rect">
            <a:avLst/>
          </a:prstGeom>
          <a:noFill/>
        </p:spPr>
        <p:txBody>
          <a:bodyPr wrap="none" rtlCol="0">
            <a:spAutoFit/>
          </a:bodyPr>
          <a:lstStyle/>
          <a:p>
            <a:r>
              <a:rPr lang="ja-JP" altLang="en-US" sz="1200" dirty="0"/>
              <a:t>じょうほう　    きょうゆう</a:t>
            </a:r>
            <a:endParaRPr kumimoji="1" lang="ja-JP" altLang="en-US" sz="1200" dirty="0"/>
          </a:p>
        </p:txBody>
      </p:sp>
      <p:sp>
        <p:nvSpPr>
          <p:cNvPr id="8" name="テキスト ボックス 7">
            <a:extLst>
              <a:ext uri="{FF2B5EF4-FFF2-40B4-BE49-F238E27FC236}">
                <a16:creationId xmlns:a16="http://schemas.microsoft.com/office/drawing/2014/main" id="{5412B666-A65A-4693-34F6-EEE426992EDD}"/>
              </a:ext>
            </a:extLst>
          </p:cNvPr>
          <p:cNvSpPr txBox="1"/>
          <p:nvPr/>
        </p:nvSpPr>
        <p:spPr>
          <a:xfrm>
            <a:off x="582636" y="1688184"/>
            <a:ext cx="837768" cy="307777"/>
          </a:xfrm>
          <a:prstGeom prst="rect">
            <a:avLst/>
          </a:prstGeom>
          <a:noFill/>
        </p:spPr>
        <p:txBody>
          <a:bodyPr wrap="square" rtlCol="0">
            <a:spAutoFit/>
          </a:bodyPr>
          <a:lstStyle/>
          <a:p>
            <a:r>
              <a:rPr lang="ja-JP" altLang="en-US" sz="1400" b="1" dirty="0"/>
              <a:t>だれ　　　　　　　　　　　　　　　　　　　　　　　　　　　　　　　　　　　　　　　　　　　　　</a:t>
            </a:r>
            <a:endParaRPr kumimoji="1" lang="ja-JP" altLang="en-US" sz="1400" b="1" dirty="0"/>
          </a:p>
        </p:txBody>
      </p:sp>
      <p:sp>
        <p:nvSpPr>
          <p:cNvPr id="14" name="テキスト ボックス 13">
            <a:extLst>
              <a:ext uri="{FF2B5EF4-FFF2-40B4-BE49-F238E27FC236}">
                <a16:creationId xmlns:a16="http://schemas.microsoft.com/office/drawing/2014/main" id="{901EECB2-A4D2-AF54-4EFD-1685502E2F3C}"/>
              </a:ext>
            </a:extLst>
          </p:cNvPr>
          <p:cNvSpPr txBox="1"/>
          <p:nvPr/>
        </p:nvSpPr>
        <p:spPr>
          <a:xfrm>
            <a:off x="6003634" y="1762457"/>
            <a:ext cx="837768" cy="307777"/>
          </a:xfrm>
          <a:prstGeom prst="rect">
            <a:avLst/>
          </a:prstGeom>
          <a:noFill/>
        </p:spPr>
        <p:txBody>
          <a:bodyPr wrap="square" rtlCol="0">
            <a:spAutoFit/>
          </a:bodyPr>
          <a:lstStyle/>
          <a:p>
            <a:r>
              <a:rPr lang="ja-JP" altLang="en-US" sz="1400" b="1" dirty="0"/>
              <a:t>くふう　　　　　　　　　　　　　　　　　　　　　　　　　　　　　　　　　　　　　　　　　　　　</a:t>
            </a:r>
            <a:endParaRPr kumimoji="1" lang="ja-JP" altLang="en-US" sz="1400" b="1" dirty="0"/>
          </a:p>
        </p:txBody>
      </p:sp>
    </p:spTree>
    <p:extLst>
      <p:ext uri="{BB962C8B-B14F-4D97-AF65-F5344CB8AC3E}">
        <p14:creationId xmlns:p14="http://schemas.microsoft.com/office/powerpoint/2010/main" val="3039257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75753" y="471094"/>
            <a:ext cx="7958418" cy="784598"/>
          </a:xfrm>
        </p:spPr>
        <p:txBody>
          <a:bodyPr>
            <a:normAutofit/>
          </a:bodyPr>
          <a:lstStyle/>
          <a:p>
            <a:r>
              <a:rPr lang="ja-JP" altLang="en-US" sz="4000" dirty="0"/>
              <a:t>対策の解説</a:t>
            </a:r>
            <a:endParaRPr kumimoji="1" lang="ja-JP" altLang="en-US" sz="4000" b="1" dirty="0"/>
          </a:p>
        </p:txBody>
      </p:sp>
      <p:grpSp>
        <p:nvGrpSpPr>
          <p:cNvPr id="6" name="グループ化 5">
            <a:extLst>
              <a:ext uri="{FF2B5EF4-FFF2-40B4-BE49-F238E27FC236}">
                <a16:creationId xmlns:a16="http://schemas.microsoft.com/office/drawing/2014/main" id="{71BC576E-3F70-FF06-9AB1-FEDA3CFA1A4B}"/>
              </a:ext>
            </a:extLst>
          </p:cNvPr>
          <p:cNvGrpSpPr/>
          <p:nvPr/>
        </p:nvGrpSpPr>
        <p:grpSpPr>
          <a:xfrm>
            <a:off x="524262" y="900715"/>
            <a:ext cx="9233939" cy="1565544"/>
            <a:chOff x="524262" y="900715"/>
            <a:chExt cx="9233939" cy="1565544"/>
          </a:xfrm>
        </p:grpSpPr>
        <p:sp>
          <p:nvSpPr>
            <p:cNvPr id="3" name="タイトル 1">
              <a:extLst>
                <a:ext uri="{FF2B5EF4-FFF2-40B4-BE49-F238E27FC236}">
                  <a16:creationId xmlns:a16="http://schemas.microsoft.com/office/drawing/2014/main" id="{76F1128B-5B9B-BDCD-F009-146B19402DB5}"/>
                </a:ext>
              </a:extLst>
            </p:cNvPr>
            <p:cNvSpPr txBox="1">
              <a:spLocks/>
            </p:cNvSpPr>
            <p:nvPr/>
          </p:nvSpPr>
          <p:spPr>
            <a:xfrm>
              <a:off x="524262" y="1269463"/>
              <a:ext cx="8505825" cy="119679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4000" b="1" i="0" u="none" strike="noStrike" kern="1200" cap="none" spc="0" normalizeH="0" baseline="0" noProof="0" dirty="0">
                  <a:ln>
                    <a:noFill/>
                  </a:ln>
                  <a:solidFill>
                    <a:srgbClr val="ED7D31"/>
                  </a:solidFill>
                  <a:effectLst/>
                  <a:uLnTx/>
                  <a:uFillTx/>
                  <a:latin typeface="Segoe UI"/>
                  <a:ea typeface="メイリオ"/>
                  <a:cs typeface="+mj-cs"/>
                </a:rPr>
                <a:t>パスワードの適切な管理方法</a:t>
              </a:r>
              <a:endParaRPr kumimoji="1" lang="en-US" altLang="ja-JP" sz="4000" b="1" i="0" u="none" strike="noStrike" kern="1200" cap="none" spc="0" normalizeH="0" baseline="0" noProof="0" dirty="0">
                <a:ln>
                  <a:noFill/>
                </a:ln>
                <a:solidFill>
                  <a:srgbClr val="ED7D31"/>
                </a:solidFill>
                <a:effectLst/>
                <a:uLnTx/>
                <a:uFillTx/>
                <a:latin typeface="Segoe UI"/>
                <a:ea typeface="メイリオ"/>
                <a:cs typeface="+mj-cs"/>
              </a:endParaRPr>
            </a:p>
          </p:txBody>
        </p:sp>
        <p:sp>
          <p:nvSpPr>
            <p:cNvPr id="27" name="テキスト ボックス 26">
              <a:extLst>
                <a:ext uri="{FF2B5EF4-FFF2-40B4-BE49-F238E27FC236}">
                  <a16:creationId xmlns:a16="http://schemas.microsoft.com/office/drawing/2014/main" id="{F09DFF3B-FE1F-B881-9529-686C6F0CE555}"/>
                </a:ext>
              </a:extLst>
            </p:cNvPr>
            <p:cNvSpPr txBox="1"/>
            <p:nvPr/>
          </p:nvSpPr>
          <p:spPr>
            <a:xfrm>
              <a:off x="3318892" y="900715"/>
              <a:ext cx="6439309" cy="730969"/>
            </a:xfrm>
            <a:prstGeom prst="rect">
              <a:avLst/>
            </a:prstGeom>
            <a:noFill/>
          </p:spPr>
          <p:txBody>
            <a:bodyPr wrap="square">
              <a:spAutoFit/>
            </a:bodyPr>
            <a:lstStyle/>
            <a:p>
              <a:pPr marL="0" marR="0" lvl="0" indent="0" algn="l" defTabSz="914400" rtl="0" eaLnBrk="1" fontAlgn="auto" latinLnBrk="0" hangingPunct="1">
                <a:lnSpc>
                  <a:spcPts val="6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Segoe UI"/>
                  <a:ea typeface="メイリオ"/>
                  <a:cs typeface="+mn-cs"/>
                </a:rPr>
                <a:t>　</a:t>
              </a:r>
              <a:r>
                <a:rPr lang="ja-JP" altLang="en-US" sz="1400" b="1" dirty="0">
                  <a:solidFill>
                    <a:prstClr val="black"/>
                  </a:solidFill>
                  <a:latin typeface="Segoe UI"/>
                  <a:ea typeface="メイリオ"/>
                </a:rPr>
                <a:t>   </a:t>
              </a:r>
              <a:r>
                <a:rPr kumimoji="1" lang="ja-JP" altLang="en-US" sz="1400" b="1" i="0" u="none" strike="noStrike" kern="1200" cap="none" spc="0" normalizeH="0" baseline="0" noProof="0" dirty="0">
                  <a:ln>
                    <a:noFill/>
                  </a:ln>
                  <a:solidFill>
                    <a:prstClr val="black"/>
                  </a:solidFill>
                  <a:effectLst/>
                  <a:uLnTx/>
                  <a:uFillTx/>
                  <a:latin typeface="Segoe UI"/>
                  <a:ea typeface="メイリオ"/>
                  <a:cs typeface="+mn-cs"/>
                </a:rPr>
                <a:t>てき  せつ   　　     かん    り　  ほう  ほう　　</a:t>
              </a:r>
              <a:endParaRPr kumimoji="1" lang="en-US" altLang="ja-JP" sz="1400" b="1" i="0" u="none" strike="noStrike" kern="1200" cap="none" spc="0" normalizeH="0" baseline="0" noProof="0" dirty="0">
                <a:ln>
                  <a:noFill/>
                </a:ln>
                <a:solidFill>
                  <a:prstClr val="black"/>
                </a:solidFill>
                <a:effectLst/>
                <a:uLnTx/>
                <a:uFillTx/>
                <a:latin typeface="Segoe UI"/>
                <a:ea typeface="メイリオ"/>
                <a:cs typeface="+mn-cs"/>
              </a:endParaRPr>
            </a:p>
          </p:txBody>
        </p:sp>
      </p:grpSp>
      <p:sp>
        <p:nvSpPr>
          <p:cNvPr id="33" name="コンテンツ プレースホルダー 32">
            <a:extLst>
              <a:ext uri="{FF2B5EF4-FFF2-40B4-BE49-F238E27FC236}">
                <a16:creationId xmlns:a16="http://schemas.microsoft.com/office/drawing/2014/main" id="{E4862D63-C29D-25BB-F76D-6A6758D7C5B2}"/>
              </a:ext>
            </a:extLst>
          </p:cNvPr>
          <p:cNvSpPr>
            <a:spLocks noGrp="1"/>
          </p:cNvSpPr>
          <p:nvPr>
            <p:ph sz="half" idx="1"/>
          </p:nvPr>
        </p:nvSpPr>
        <p:spPr>
          <a:xfrm>
            <a:off x="458187" y="4329407"/>
            <a:ext cx="8579083" cy="4351338"/>
          </a:xfrm>
        </p:spPr>
        <p:txBody>
          <a:bodyPr>
            <a:normAutofit/>
          </a:bodyPr>
          <a:lstStyle/>
          <a:p>
            <a:pPr>
              <a:lnSpc>
                <a:spcPct val="100000"/>
              </a:lnSpc>
              <a:spcBef>
                <a:spcPts val="1200"/>
              </a:spcBef>
            </a:pPr>
            <a:r>
              <a:rPr lang="ja-JP" altLang="en-US" sz="2800" dirty="0"/>
              <a:t>「コアパスワード」と「サービスごとに異なるキーワード」を別に管理する</a:t>
            </a:r>
          </a:p>
          <a:p>
            <a:pPr>
              <a:lnSpc>
                <a:spcPct val="100000"/>
              </a:lnSpc>
              <a:spcBef>
                <a:spcPts val="1200"/>
              </a:spcBef>
            </a:pPr>
            <a:r>
              <a:rPr lang="ja-JP" altLang="en-US" sz="2800" dirty="0"/>
              <a:t>できれば「コアパスワード」は暗記して、「キーワード」はファイルや紙で保管する</a:t>
            </a:r>
          </a:p>
        </p:txBody>
      </p:sp>
      <p:sp>
        <p:nvSpPr>
          <p:cNvPr id="12" name="テキスト ボックス 11">
            <a:extLst>
              <a:ext uri="{FF2B5EF4-FFF2-40B4-BE49-F238E27FC236}">
                <a16:creationId xmlns:a16="http://schemas.microsoft.com/office/drawing/2014/main" id="{02CEB517-8544-FC85-4FF6-F0F4C6F7BFBD}"/>
              </a:ext>
            </a:extLst>
          </p:cNvPr>
          <p:cNvSpPr txBox="1"/>
          <p:nvPr/>
        </p:nvSpPr>
        <p:spPr>
          <a:xfrm>
            <a:off x="3195087" y="4632386"/>
            <a:ext cx="1569660" cy="276999"/>
          </a:xfrm>
          <a:prstGeom prst="rect">
            <a:avLst/>
          </a:prstGeom>
          <a:noFill/>
        </p:spPr>
        <p:txBody>
          <a:bodyPr wrap="none" rtlCol="0">
            <a:spAutoFit/>
          </a:bodyPr>
          <a:lstStyle/>
          <a:p>
            <a:r>
              <a:rPr kumimoji="1" lang="ja-JP" altLang="en-US" sz="1200" dirty="0"/>
              <a:t>べつ　　　　かんり</a:t>
            </a:r>
          </a:p>
        </p:txBody>
      </p:sp>
      <p:sp>
        <p:nvSpPr>
          <p:cNvPr id="14" name="テキスト ボックス 13">
            <a:extLst>
              <a:ext uri="{FF2B5EF4-FFF2-40B4-BE49-F238E27FC236}">
                <a16:creationId xmlns:a16="http://schemas.microsoft.com/office/drawing/2014/main" id="{D1EC900C-7D89-85FB-0D26-EF58179C8B3D}"/>
              </a:ext>
            </a:extLst>
          </p:cNvPr>
          <p:cNvSpPr txBox="1"/>
          <p:nvPr/>
        </p:nvSpPr>
        <p:spPr>
          <a:xfrm>
            <a:off x="4987648" y="5628092"/>
            <a:ext cx="800219" cy="276999"/>
          </a:xfrm>
          <a:prstGeom prst="rect">
            <a:avLst/>
          </a:prstGeom>
          <a:noFill/>
        </p:spPr>
        <p:txBody>
          <a:bodyPr wrap="none" rtlCol="0">
            <a:spAutoFit/>
          </a:bodyPr>
          <a:lstStyle/>
          <a:p>
            <a:r>
              <a:rPr lang="ja-JP" altLang="en-US" sz="1200" dirty="0"/>
              <a:t>ほ　かん</a:t>
            </a:r>
            <a:endParaRPr kumimoji="1" lang="ja-JP" altLang="en-US" sz="1200" dirty="0"/>
          </a:p>
        </p:txBody>
      </p:sp>
      <p:sp>
        <p:nvSpPr>
          <p:cNvPr id="4" name="コンテンツ プレースホルダー 32">
            <a:extLst>
              <a:ext uri="{FF2B5EF4-FFF2-40B4-BE49-F238E27FC236}">
                <a16:creationId xmlns:a16="http://schemas.microsoft.com/office/drawing/2014/main" id="{CCFDF2F3-E737-574D-50BC-17E70DAB5A56}"/>
              </a:ext>
            </a:extLst>
          </p:cNvPr>
          <p:cNvSpPr txBox="1">
            <a:spLocks/>
          </p:cNvSpPr>
          <p:nvPr/>
        </p:nvSpPr>
        <p:spPr>
          <a:xfrm>
            <a:off x="814726" y="2401703"/>
            <a:ext cx="1687178" cy="73953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5000"/>
              </a:lnSpc>
              <a:buNone/>
            </a:pPr>
            <a:r>
              <a:rPr lang="ja-JP" altLang="en-US" sz="2400" dirty="0"/>
              <a:t>（例）</a:t>
            </a:r>
          </a:p>
        </p:txBody>
      </p:sp>
      <p:graphicFrame>
        <p:nvGraphicFramePr>
          <p:cNvPr id="8" name="表 8">
            <a:extLst>
              <a:ext uri="{FF2B5EF4-FFF2-40B4-BE49-F238E27FC236}">
                <a16:creationId xmlns:a16="http://schemas.microsoft.com/office/drawing/2014/main" id="{29016FC0-10FE-596A-6D4E-90DAD0257516}"/>
              </a:ext>
            </a:extLst>
          </p:cNvPr>
          <p:cNvGraphicFramePr>
            <a:graphicFrameLocks noGrp="1"/>
          </p:cNvGraphicFramePr>
          <p:nvPr>
            <p:extLst>
              <p:ext uri="{D42A27DB-BD31-4B8C-83A1-F6EECF244321}">
                <p14:modId xmlns:p14="http://schemas.microsoft.com/office/powerpoint/2010/main" val="3593664101"/>
              </p:ext>
            </p:extLst>
          </p:nvPr>
        </p:nvGraphicFramePr>
        <p:xfrm>
          <a:off x="3422441" y="2879642"/>
          <a:ext cx="4512257" cy="579120"/>
        </p:xfrm>
        <a:graphic>
          <a:graphicData uri="http://schemas.openxmlformats.org/drawingml/2006/table">
            <a:tbl>
              <a:tblPr firstRow="1" bandRow="1">
                <a:tableStyleId>{5C22544A-7EE6-4342-B048-85BDC9FD1C3A}</a:tableStyleId>
              </a:tblPr>
              <a:tblGrid>
                <a:gridCol w="1015684">
                  <a:extLst>
                    <a:ext uri="{9D8B030D-6E8A-4147-A177-3AD203B41FA5}">
                      <a16:colId xmlns:a16="http://schemas.microsoft.com/office/drawing/2014/main" val="3504758346"/>
                    </a:ext>
                  </a:extLst>
                </a:gridCol>
                <a:gridCol w="3496573">
                  <a:extLst>
                    <a:ext uri="{9D8B030D-6E8A-4147-A177-3AD203B41FA5}">
                      <a16:colId xmlns:a16="http://schemas.microsoft.com/office/drawing/2014/main" val="1919081251"/>
                    </a:ext>
                  </a:extLst>
                </a:gridCol>
              </a:tblGrid>
              <a:tr h="370840">
                <a:tc>
                  <a:txBody>
                    <a:bodyPr/>
                    <a:lstStyle/>
                    <a:p>
                      <a:r>
                        <a:rPr kumimoji="1" lang="en-US" altLang="ja-JP" sz="3200" dirty="0" err="1">
                          <a:solidFill>
                            <a:schemeClr val="accent1">
                              <a:lumMod val="50000"/>
                            </a:schemeClr>
                          </a:solidFill>
                        </a:rPr>
                        <a:t>abc</a:t>
                      </a:r>
                      <a:endParaRPr kumimoji="1" lang="ja-JP" altLang="en-US" sz="3200" dirty="0">
                        <a:solidFill>
                          <a:schemeClr val="accent1">
                            <a:lumMod val="50000"/>
                          </a:schemeClr>
                        </a:solidFill>
                      </a:endParaRPr>
                    </a:p>
                  </a:txBody>
                  <a:tcPr>
                    <a:solidFill>
                      <a:schemeClr val="bg1"/>
                    </a:solidFill>
                  </a:tcPr>
                </a:tc>
                <a:tc>
                  <a:txBody>
                    <a:bodyPr/>
                    <a:lstStyle/>
                    <a:p>
                      <a:r>
                        <a:rPr lang="en-US" altLang="ja-JP" sz="3200" dirty="0" err="1">
                          <a:solidFill>
                            <a:schemeClr val="accent1">
                              <a:lumMod val="50000"/>
                            </a:schemeClr>
                          </a:solidFill>
                        </a:rPr>
                        <a:t>nekoGAsuki</a:t>
                      </a:r>
                      <a:r>
                        <a:rPr lang="en-US" altLang="ja-JP" sz="3200" dirty="0">
                          <a:solidFill>
                            <a:schemeClr val="accent1">
                              <a:lumMod val="50000"/>
                            </a:schemeClr>
                          </a:solidFill>
                        </a:rPr>
                        <a:t>!!06</a:t>
                      </a:r>
                      <a:endParaRPr kumimoji="1" lang="ja-JP" altLang="en-US" sz="3200" dirty="0">
                        <a:solidFill>
                          <a:schemeClr val="accent1">
                            <a:lumMod val="50000"/>
                          </a:schemeClr>
                        </a:solidFill>
                      </a:endParaRPr>
                    </a:p>
                  </a:txBody>
                  <a:tcPr>
                    <a:solidFill>
                      <a:schemeClr val="bg1"/>
                    </a:solidFill>
                  </a:tcPr>
                </a:tc>
                <a:extLst>
                  <a:ext uri="{0D108BD9-81ED-4DB2-BD59-A6C34878D82A}">
                    <a16:rowId xmlns:a16="http://schemas.microsoft.com/office/drawing/2014/main" val="2020687029"/>
                  </a:ext>
                </a:extLst>
              </a:tr>
            </a:tbl>
          </a:graphicData>
        </a:graphic>
      </p:graphicFrame>
      <p:graphicFrame>
        <p:nvGraphicFramePr>
          <p:cNvPr id="9" name="表 8">
            <a:extLst>
              <a:ext uri="{FF2B5EF4-FFF2-40B4-BE49-F238E27FC236}">
                <a16:creationId xmlns:a16="http://schemas.microsoft.com/office/drawing/2014/main" id="{AED25F2A-1E2E-B4A0-D981-5F1A336EF2A5}"/>
              </a:ext>
            </a:extLst>
          </p:cNvPr>
          <p:cNvGraphicFramePr>
            <a:graphicFrameLocks noGrp="1"/>
          </p:cNvGraphicFramePr>
          <p:nvPr>
            <p:extLst>
              <p:ext uri="{D42A27DB-BD31-4B8C-83A1-F6EECF244321}">
                <p14:modId xmlns:p14="http://schemas.microsoft.com/office/powerpoint/2010/main" val="2645789645"/>
              </p:ext>
            </p:extLst>
          </p:nvPr>
        </p:nvGraphicFramePr>
        <p:xfrm>
          <a:off x="3422441" y="3546381"/>
          <a:ext cx="4512257" cy="579120"/>
        </p:xfrm>
        <a:graphic>
          <a:graphicData uri="http://schemas.openxmlformats.org/drawingml/2006/table">
            <a:tbl>
              <a:tblPr firstRow="1" bandRow="1">
                <a:tableStyleId>{5C22544A-7EE6-4342-B048-85BDC9FD1C3A}</a:tableStyleId>
              </a:tblPr>
              <a:tblGrid>
                <a:gridCol w="1036950">
                  <a:extLst>
                    <a:ext uri="{9D8B030D-6E8A-4147-A177-3AD203B41FA5}">
                      <a16:colId xmlns:a16="http://schemas.microsoft.com/office/drawing/2014/main" val="3504758346"/>
                    </a:ext>
                  </a:extLst>
                </a:gridCol>
                <a:gridCol w="3475307">
                  <a:extLst>
                    <a:ext uri="{9D8B030D-6E8A-4147-A177-3AD203B41FA5}">
                      <a16:colId xmlns:a16="http://schemas.microsoft.com/office/drawing/2014/main" val="1919081251"/>
                    </a:ext>
                  </a:extLst>
                </a:gridCol>
              </a:tblGrid>
              <a:tr h="370840">
                <a:tc>
                  <a:txBody>
                    <a:bodyPr/>
                    <a:lstStyle/>
                    <a:p>
                      <a:r>
                        <a:rPr kumimoji="1" lang="en-US" altLang="ja-JP" sz="3200" dirty="0">
                          <a:solidFill>
                            <a:schemeClr val="accent6">
                              <a:lumMod val="50000"/>
                            </a:schemeClr>
                          </a:solidFill>
                        </a:rPr>
                        <a:t>IPA</a:t>
                      </a:r>
                      <a:endParaRPr kumimoji="1" lang="ja-JP" altLang="en-US" sz="3200" dirty="0">
                        <a:solidFill>
                          <a:schemeClr val="accent6">
                            <a:lumMod val="50000"/>
                          </a:schemeClr>
                        </a:solidFill>
                      </a:endParaRPr>
                    </a:p>
                  </a:txBody>
                  <a:tcPr>
                    <a:solidFill>
                      <a:schemeClr val="bg1"/>
                    </a:solidFill>
                  </a:tcPr>
                </a:tc>
                <a:tc>
                  <a:txBody>
                    <a:bodyPr/>
                    <a:lstStyle/>
                    <a:p>
                      <a:r>
                        <a:rPr lang="en-US" altLang="ja-JP" sz="3200" dirty="0" err="1">
                          <a:solidFill>
                            <a:schemeClr val="accent6">
                              <a:lumMod val="50000"/>
                            </a:schemeClr>
                          </a:solidFill>
                        </a:rPr>
                        <a:t>nekoGAsuki</a:t>
                      </a:r>
                      <a:r>
                        <a:rPr lang="en-US" altLang="ja-JP" sz="3200" dirty="0">
                          <a:solidFill>
                            <a:schemeClr val="accent6">
                              <a:lumMod val="50000"/>
                            </a:schemeClr>
                          </a:solidFill>
                        </a:rPr>
                        <a:t>!!06</a:t>
                      </a:r>
                      <a:endParaRPr kumimoji="1" lang="ja-JP" altLang="en-US" sz="3200" dirty="0">
                        <a:solidFill>
                          <a:schemeClr val="accent6">
                            <a:lumMod val="50000"/>
                          </a:schemeClr>
                        </a:solidFill>
                      </a:endParaRPr>
                    </a:p>
                  </a:txBody>
                  <a:tcPr>
                    <a:solidFill>
                      <a:schemeClr val="bg1"/>
                    </a:solidFill>
                  </a:tcPr>
                </a:tc>
                <a:extLst>
                  <a:ext uri="{0D108BD9-81ED-4DB2-BD59-A6C34878D82A}">
                    <a16:rowId xmlns:a16="http://schemas.microsoft.com/office/drawing/2014/main" val="2020687029"/>
                  </a:ext>
                </a:extLst>
              </a:tr>
            </a:tbl>
          </a:graphicData>
        </a:graphic>
      </p:graphicFrame>
      <p:sp>
        <p:nvSpPr>
          <p:cNvPr id="13" name="四角形: 角を丸くする 12">
            <a:extLst>
              <a:ext uri="{FF2B5EF4-FFF2-40B4-BE49-F238E27FC236}">
                <a16:creationId xmlns:a16="http://schemas.microsoft.com/office/drawing/2014/main" id="{974FCC0F-68A4-02B4-5B61-D20BC7249C0D}"/>
              </a:ext>
            </a:extLst>
          </p:cNvPr>
          <p:cNvSpPr/>
          <p:nvPr/>
        </p:nvSpPr>
        <p:spPr>
          <a:xfrm>
            <a:off x="3268544" y="2879642"/>
            <a:ext cx="4666153" cy="6019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5" name="四角形: 角を丸くする 14">
            <a:extLst>
              <a:ext uri="{FF2B5EF4-FFF2-40B4-BE49-F238E27FC236}">
                <a16:creationId xmlns:a16="http://schemas.microsoft.com/office/drawing/2014/main" id="{159E48D2-2488-C0A7-18D3-F09D2BC3E7BC}"/>
              </a:ext>
            </a:extLst>
          </p:cNvPr>
          <p:cNvSpPr/>
          <p:nvPr/>
        </p:nvSpPr>
        <p:spPr>
          <a:xfrm>
            <a:off x="3258850" y="3567743"/>
            <a:ext cx="4677147" cy="60331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6" name="右中かっこ 15">
            <a:extLst>
              <a:ext uri="{FF2B5EF4-FFF2-40B4-BE49-F238E27FC236}">
                <a16:creationId xmlns:a16="http://schemas.microsoft.com/office/drawing/2014/main" id="{61175961-EBF7-416E-D54F-1DCB796D0A1C}"/>
              </a:ext>
            </a:extLst>
          </p:cNvPr>
          <p:cNvSpPr/>
          <p:nvPr/>
        </p:nvSpPr>
        <p:spPr>
          <a:xfrm rot="16200000">
            <a:off x="3703698" y="2318463"/>
            <a:ext cx="183990" cy="850084"/>
          </a:xfrm>
          <a:prstGeom prst="rightBrace">
            <a:avLst/>
          </a:prstGeom>
          <a:ln w="19050">
            <a:solidFill>
              <a:srgbClr val="ED7D3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Segoe UI"/>
              <a:ea typeface="メイリオ"/>
              <a:cs typeface="+mn-cs"/>
            </a:endParaRPr>
          </a:p>
        </p:txBody>
      </p:sp>
      <p:sp>
        <p:nvSpPr>
          <p:cNvPr id="17" name="右中かっこ 16">
            <a:extLst>
              <a:ext uri="{FF2B5EF4-FFF2-40B4-BE49-F238E27FC236}">
                <a16:creationId xmlns:a16="http://schemas.microsoft.com/office/drawing/2014/main" id="{038D9F3A-6E9B-B9EC-2D7F-5D3DE030E13E}"/>
              </a:ext>
            </a:extLst>
          </p:cNvPr>
          <p:cNvSpPr/>
          <p:nvPr/>
        </p:nvSpPr>
        <p:spPr>
          <a:xfrm rot="16200000">
            <a:off x="5998170" y="1295079"/>
            <a:ext cx="183990" cy="2896852"/>
          </a:xfrm>
          <a:prstGeom prst="righ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18" name="テキスト ボックス 17">
            <a:extLst>
              <a:ext uri="{FF2B5EF4-FFF2-40B4-BE49-F238E27FC236}">
                <a16:creationId xmlns:a16="http://schemas.microsoft.com/office/drawing/2014/main" id="{CDBDDD4E-6224-68FE-C2FF-AEB8D5856AD5}"/>
              </a:ext>
            </a:extLst>
          </p:cNvPr>
          <p:cNvSpPr txBox="1"/>
          <p:nvPr/>
        </p:nvSpPr>
        <p:spPr>
          <a:xfrm>
            <a:off x="3100890" y="2116035"/>
            <a:ext cx="1800493" cy="64633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srgbClr val="ED7D31"/>
                </a:solidFill>
                <a:effectLst/>
                <a:uLnTx/>
                <a:uFillTx/>
                <a:latin typeface="Segoe UI"/>
                <a:ea typeface="メイリオ"/>
                <a:cs typeface="+mn-cs"/>
              </a:rPr>
              <a:t>サービスごとの</a:t>
            </a:r>
            <a:endParaRPr kumimoji="1" lang="en-US" altLang="ja-JP" sz="1800" b="1" i="0" u="none" strike="noStrike" kern="1200" cap="none" spc="0" normalizeH="0" baseline="0" noProof="0" dirty="0">
              <a:ln>
                <a:noFill/>
              </a:ln>
              <a:solidFill>
                <a:srgbClr val="ED7D31"/>
              </a:solidFill>
              <a:effectLst/>
              <a:uLnTx/>
              <a:uFillTx/>
              <a:latin typeface="Segoe UI"/>
              <a:ea typeface="メイリオ"/>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srgbClr val="ED7D31"/>
                </a:solidFill>
                <a:effectLst/>
                <a:uLnTx/>
                <a:uFillTx/>
                <a:latin typeface="Segoe UI"/>
                <a:ea typeface="メイリオ"/>
                <a:cs typeface="+mn-cs"/>
              </a:rPr>
              <a:t>キーワード</a:t>
            </a:r>
          </a:p>
        </p:txBody>
      </p:sp>
      <p:sp>
        <p:nvSpPr>
          <p:cNvPr id="19" name="テキスト ボックス 18">
            <a:extLst>
              <a:ext uri="{FF2B5EF4-FFF2-40B4-BE49-F238E27FC236}">
                <a16:creationId xmlns:a16="http://schemas.microsoft.com/office/drawing/2014/main" id="{F2EDCCAE-1AC0-0F72-2C87-D43686E92BD6}"/>
              </a:ext>
            </a:extLst>
          </p:cNvPr>
          <p:cNvSpPr txBox="1"/>
          <p:nvPr/>
        </p:nvSpPr>
        <p:spPr>
          <a:xfrm>
            <a:off x="5188326" y="2179707"/>
            <a:ext cx="1800494" cy="369332"/>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srgbClr val="5B9BD5">
                    <a:lumMod val="50000"/>
                  </a:srgbClr>
                </a:solidFill>
                <a:effectLst/>
                <a:uLnTx/>
                <a:uFillTx/>
                <a:latin typeface="Segoe UI"/>
                <a:ea typeface="メイリオ"/>
                <a:cs typeface="+mn-cs"/>
              </a:rPr>
              <a:t>コアパスワード</a:t>
            </a:r>
          </a:p>
        </p:txBody>
      </p:sp>
      <p:pic>
        <p:nvPicPr>
          <p:cNvPr id="20" name="グラフィックス 19" descr="チャットの吹き出し">
            <a:extLst>
              <a:ext uri="{FF2B5EF4-FFF2-40B4-BE49-F238E27FC236}">
                <a16:creationId xmlns:a16="http://schemas.microsoft.com/office/drawing/2014/main" id="{653DCD63-0B1C-2FB2-0FB1-548CFE04333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5897" y="2879642"/>
            <a:ext cx="808115" cy="808115"/>
          </a:xfrm>
          <a:prstGeom prst="rect">
            <a:avLst/>
          </a:prstGeom>
        </p:spPr>
      </p:pic>
      <p:sp>
        <p:nvSpPr>
          <p:cNvPr id="21" name="テキスト ボックス 20">
            <a:extLst>
              <a:ext uri="{FF2B5EF4-FFF2-40B4-BE49-F238E27FC236}">
                <a16:creationId xmlns:a16="http://schemas.microsoft.com/office/drawing/2014/main" id="{85727B88-F675-9229-3EE6-34EE0D8B8893}"/>
              </a:ext>
            </a:extLst>
          </p:cNvPr>
          <p:cNvSpPr txBox="1"/>
          <p:nvPr/>
        </p:nvSpPr>
        <p:spPr>
          <a:xfrm>
            <a:off x="1914120" y="3099033"/>
            <a:ext cx="123783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err="1">
                <a:ln>
                  <a:noFill/>
                </a:ln>
                <a:solidFill>
                  <a:prstClr val="black"/>
                </a:solidFill>
                <a:effectLst/>
                <a:uLnTx/>
                <a:uFillTx/>
                <a:latin typeface="Segoe UI"/>
                <a:ea typeface="メイリオ"/>
                <a:cs typeface="+mn-cs"/>
              </a:rPr>
              <a:t>abc</a:t>
            </a:r>
            <a: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t>アプリ</a:t>
            </a:r>
          </a:p>
        </p:txBody>
      </p:sp>
      <p:sp>
        <p:nvSpPr>
          <p:cNvPr id="22" name="テキスト ボックス 21">
            <a:extLst>
              <a:ext uri="{FF2B5EF4-FFF2-40B4-BE49-F238E27FC236}">
                <a16:creationId xmlns:a16="http://schemas.microsoft.com/office/drawing/2014/main" id="{3BBEFCEA-CA63-3B29-4DAB-E5BBAD793445}"/>
              </a:ext>
            </a:extLst>
          </p:cNvPr>
          <p:cNvSpPr txBox="1"/>
          <p:nvPr/>
        </p:nvSpPr>
        <p:spPr>
          <a:xfrm>
            <a:off x="1983947" y="3685445"/>
            <a:ext cx="119917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Segoe UI"/>
                <a:ea typeface="メイリオ"/>
                <a:cs typeface="+mn-cs"/>
              </a:rPr>
              <a:t>IPA</a:t>
            </a:r>
            <a: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t>メール</a:t>
            </a:r>
          </a:p>
        </p:txBody>
      </p:sp>
      <p:pic>
        <p:nvPicPr>
          <p:cNvPr id="23" name="グラフィックス 22" descr="開いた封筒">
            <a:extLst>
              <a:ext uri="{FF2B5EF4-FFF2-40B4-BE49-F238E27FC236}">
                <a16:creationId xmlns:a16="http://schemas.microsoft.com/office/drawing/2014/main" id="{2904A823-606D-9324-EC3A-8D5E411069C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73311" y="3461657"/>
            <a:ext cx="674725" cy="674725"/>
          </a:xfrm>
          <a:prstGeom prst="rect">
            <a:avLst/>
          </a:prstGeom>
        </p:spPr>
      </p:pic>
      <p:sp>
        <p:nvSpPr>
          <p:cNvPr id="7" name="テキスト ボックス 6">
            <a:extLst>
              <a:ext uri="{FF2B5EF4-FFF2-40B4-BE49-F238E27FC236}">
                <a16:creationId xmlns:a16="http://schemas.microsoft.com/office/drawing/2014/main" id="{AAAD13F3-2160-2B2D-5D44-61E2E02B5ECF}"/>
              </a:ext>
            </a:extLst>
          </p:cNvPr>
          <p:cNvSpPr txBox="1"/>
          <p:nvPr/>
        </p:nvSpPr>
        <p:spPr>
          <a:xfrm>
            <a:off x="7106746" y="4175072"/>
            <a:ext cx="492443" cy="276999"/>
          </a:xfrm>
          <a:prstGeom prst="rect">
            <a:avLst/>
          </a:prstGeom>
          <a:noFill/>
        </p:spPr>
        <p:txBody>
          <a:bodyPr wrap="none" rtlCol="0">
            <a:spAutoFit/>
          </a:bodyPr>
          <a:lstStyle/>
          <a:p>
            <a:r>
              <a:rPr kumimoji="1" lang="ja-JP" altLang="en-US" sz="1200" dirty="0"/>
              <a:t>こと</a:t>
            </a:r>
          </a:p>
        </p:txBody>
      </p:sp>
    </p:spTree>
    <p:extLst>
      <p:ext uri="{BB962C8B-B14F-4D97-AF65-F5344CB8AC3E}">
        <p14:creationId xmlns:p14="http://schemas.microsoft.com/office/powerpoint/2010/main" val="1868740462"/>
      </p:ext>
    </p:extLst>
  </p:cSld>
  <p:clrMapOvr>
    <a:masterClrMapping/>
  </p:clrMapOvr>
</p:sld>
</file>

<file path=ppt/theme/theme1.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1494</Words>
  <Application>Microsoft Office PowerPoint</Application>
  <PresentationFormat>画面に合わせる (4:3)</PresentationFormat>
  <Paragraphs>100</Paragraphs>
  <Slides>4</Slides>
  <Notes>4</Notes>
  <HiddenSlides>1</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4</vt:i4>
      </vt:variant>
    </vt:vector>
  </HeadingPairs>
  <TitlesOfParts>
    <vt:vector size="11" baseType="lpstr">
      <vt:lpstr>HGPSoeiKakugothicUB</vt:lpstr>
      <vt:lpstr>メイリオ</vt:lpstr>
      <vt:lpstr>Arial</vt:lpstr>
      <vt:lpstr>Calibri</vt:lpstr>
      <vt:lpstr>Segoe UI</vt:lpstr>
      <vt:lpstr>2_Office テーマ</vt:lpstr>
      <vt:lpstr>3_Office テーマ</vt:lpstr>
      <vt:lpstr>1-3-4 パスワードの管理  </vt:lpstr>
      <vt:lpstr>考えてみよう</vt:lpstr>
      <vt:lpstr>答え</vt:lpstr>
      <vt:lpstr>対策の解説</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2019-09-18T06:25:29Z</dcterms:created>
  <dcterms:modified xsi:type="dcterms:W3CDTF">2023-05-19T02:02:11Z</dcterms:modified>
</cp:coreProperties>
</file>