
<file path=[Content_Types].xml><?xml version="1.0" encoding="utf-8"?>
<Types xmlns="http://schemas.openxmlformats.org/package/2006/content-types">
  <Default Extension="docx" ContentType="application/vnd.openxmlformats-officedocument.wordprocessingml.documen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85" r:id="rId1"/>
    <p:sldMasterId id="2147483985" r:id="rId2"/>
  </p:sldMasterIdLst>
  <p:notesMasterIdLst>
    <p:notesMasterId r:id="rId7"/>
  </p:notesMasterIdLst>
  <p:handoutMasterIdLst>
    <p:handoutMasterId r:id="rId8"/>
  </p:handoutMasterIdLst>
  <p:sldIdLst>
    <p:sldId id="1862287424" r:id="rId3"/>
    <p:sldId id="1862287425" r:id="rId4"/>
    <p:sldId id="1862287426" r:id="rId5"/>
    <p:sldId id="1862287427" r:id="rId6"/>
  </p:sldIdLst>
  <p:sldSz cx="9144000" cy="6858000" type="screen4x3"/>
  <p:notesSz cx="7053263" cy="10180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2475"/>
    <a:srgbClr val="FBD1AF"/>
    <a:srgbClr val="AA7322"/>
    <a:srgbClr val="FDE1B0"/>
    <a:srgbClr val="ED7D31"/>
    <a:srgbClr val="FF99CC"/>
    <a:srgbClr val="F6281E"/>
    <a:srgbClr val="FFFFCC"/>
    <a:srgbClr val="F60052"/>
    <a:srgbClr val="FFF2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98" autoAdjust="0"/>
    <p:restoredTop sz="50318" autoAdjust="0"/>
  </p:normalViewPr>
  <p:slideViewPr>
    <p:cSldViewPr snapToGrid="0">
      <p:cViewPr>
        <p:scale>
          <a:sx n="50" d="100"/>
          <a:sy n="50" d="100"/>
        </p:scale>
        <p:origin x="1968" y="-9"/>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61" d="100"/>
          <a:sy n="61" d="100"/>
        </p:scale>
        <p:origin x="3206"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commentAuthors" Target="commentAuthors.xml"/><Relationship Id="rId14"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3055702" cy="509762"/>
          </a:xfrm>
          <a:prstGeom prst="rect">
            <a:avLst/>
          </a:prstGeom>
        </p:spPr>
        <p:txBody>
          <a:bodyPr vert="horz" lIns="93982" tIns="46991" rIns="93982" bIns="46991" rtlCol="0"/>
          <a:lstStyle>
            <a:lvl1pPr algn="l">
              <a:defRPr sz="1200"/>
            </a:lvl1pPr>
          </a:lstStyle>
          <a:p>
            <a:endParaRPr kumimoji="1" lang="ja-JP" altLang="en-US" dirty="0">
              <a:ea typeface="メイリオ" panose="020B0604030504040204" pitchFamily="50" charset="-128"/>
            </a:endParaRPr>
          </a:p>
        </p:txBody>
      </p:sp>
      <p:sp>
        <p:nvSpPr>
          <p:cNvPr id="3" name="日付プレースホルダー 2"/>
          <p:cNvSpPr>
            <a:spLocks noGrp="1"/>
          </p:cNvSpPr>
          <p:nvPr>
            <p:ph type="dt" sz="quarter" idx="1"/>
          </p:nvPr>
        </p:nvSpPr>
        <p:spPr>
          <a:xfrm>
            <a:off x="3995918" y="1"/>
            <a:ext cx="3055701" cy="509762"/>
          </a:xfrm>
          <a:prstGeom prst="rect">
            <a:avLst/>
          </a:prstGeom>
        </p:spPr>
        <p:txBody>
          <a:bodyPr vert="horz" lIns="93982" tIns="46991" rIns="93982" bIns="46991" rtlCol="0"/>
          <a:lstStyle>
            <a:lvl1pPr algn="r">
              <a:defRPr sz="1200"/>
            </a:lvl1pPr>
          </a:lstStyle>
          <a:p>
            <a:endParaRPr kumimoji="1" lang="ja-JP" altLang="en-US" dirty="0">
              <a:ea typeface="メイリオ" panose="020B0604030504040204" pitchFamily="50" charset="-128"/>
            </a:endParaRPr>
          </a:p>
        </p:txBody>
      </p:sp>
      <p:sp>
        <p:nvSpPr>
          <p:cNvPr id="4" name="フッター プレースホルダー 3"/>
          <p:cNvSpPr>
            <a:spLocks noGrp="1"/>
          </p:cNvSpPr>
          <p:nvPr>
            <p:ph type="ftr" sz="quarter" idx="2"/>
          </p:nvPr>
        </p:nvSpPr>
        <p:spPr>
          <a:xfrm>
            <a:off x="1" y="9670876"/>
            <a:ext cx="3055702" cy="509762"/>
          </a:xfrm>
          <a:prstGeom prst="rect">
            <a:avLst/>
          </a:prstGeom>
        </p:spPr>
        <p:txBody>
          <a:bodyPr vert="horz" lIns="93982" tIns="46991" rIns="93982" bIns="46991" rtlCol="0" anchor="b"/>
          <a:lstStyle>
            <a:lvl1pPr algn="l">
              <a:defRPr sz="1200"/>
            </a:lvl1pPr>
          </a:lstStyle>
          <a:p>
            <a:r>
              <a:rPr kumimoji="1" lang="en-US" altLang="ja-JP" dirty="0">
                <a:ea typeface="メイリオ" panose="020B0604030504040204" pitchFamily="50" charset="-128"/>
              </a:rPr>
              <a:t>Copyright (C) 2009-2017 Edu-net Co., Ltd.  All Rights Reserved. </a:t>
            </a:r>
            <a:endParaRPr kumimoji="1" lang="ja-JP" altLang="en-US" dirty="0">
              <a:ea typeface="メイリオ" panose="020B0604030504040204" pitchFamily="50" charset="-128"/>
            </a:endParaRPr>
          </a:p>
        </p:txBody>
      </p:sp>
      <p:sp>
        <p:nvSpPr>
          <p:cNvPr id="5" name="スライド番号プレースホルダー 4"/>
          <p:cNvSpPr>
            <a:spLocks noGrp="1"/>
          </p:cNvSpPr>
          <p:nvPr>
            <p:ph type="sldNum" sz="quarter" idx="3"/>
          </p:nvPr>
        </p:nvSpPr>
        <p:spPr>
          <a:xfrm>
            <a:off x="3995918" y="9670876"/>
            <a:ext cx="3055701" cy="509762"/>
          </a:xfrm>
          <a:prstGeom prst="rect">
            <a:avLst/>
          </a:prstGeom>
        </p:spPr>
        <p:txBody>
          <a:bodyPr vert="horz" lIns="93982" tIns="46991" rIns="93982" bIns="46991" rtlCol="0" anchor="b"/>
          <a:lstStyle>
            <a:lvl1pPr algn="r">
              <a:defRPr sz="1200"/>
            </a:lvl1pPr>
          </a:lstStyle>
          <a:p>
            <a:fld id="{5951B48D-9D36-4DF8-897D-043405FC11B0}" type="slidenum">
              <a:rPr kumimoji="1" lang="ja-JP" altLang="en-US" smtClean="0">
                <a:ea typeface="メイリオ" panose="020B0604030504040204" pitchFamily="50" charset="-128"/>
              </a:rPr>
              <a:t>‹#›</a:t>
            </a:fld>
            <a:endParaRPr kumimoji="1" lang="ja-JP" altLang="en-US" dirty="0">
              <a:ea typeface="メイリオ" panose="020B0604030504040204" pitchFamily="50" charset="-128"/>
            </a:endParaRPr>
          </a:p>
        </p:txBody>
      </p:sp>
    </p:spTree>
    <p:extLst>
      <p:ext uri="{BB962C8B-B14F-4D97-AF65-F5344CB8AC3E}">
        <p14:creationId xmlns:p14="http://schemas.microsoft.com/office/powerpoint/2010/main" val="9168828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56414" cy="510800"/>
          </a:xfrm>
          <a:prstGeom prst="rect">
            <a:avLst/>
          </a:prstGeom>
        </p:spPr>
        <p:txBody>
          <a:bodyPr vert="horz" lIns="93982" tIns="46991" rIns="93982" bIns="46991" rtlCol="0"/>
          <a:lstStyle>
            <a:lvl1pPr algn="l">
              <a:defRPr sz="1200">
                <a:ea typeface="メイリオ" panose="020B0604030504040204" pitchFamily="50" charset="-128"/>
              </a:defRPr>
            </a:lvl1pPr>
          </a:lstStyle>
          <a:p>
            <a:endParaRPr lang="ja-JP" altLang="en-US" dirty="0"/>
          </a:p>
        </p:txBody>
      </p:sp>
      <p:sp>
        <p:nvSpPr>
          <p:cNvPr id="3" name="日付プレースホルダー 2"/>
          <p:cNvSpPr>
            <a:spLocks noGrp="1"/>
          </p:cNvSpPr>
          <p:nvPr>
            <p:ph type="dt" idx="1"/>
          </p:nvPr>
        </p:nvSpPr>
        <p:spPr>
          <a:xfrm>
            <a:off x="3995218" y="0"/>
            <a:ext cx="3056414" cy="510800"/>
          </a:xfrm>
          <a:prstGeom prst="rect">
            <a:avLst/>
          </a:prstGeom>
        </p:spPr>
        <p:txBody>
          <a:bodyPr vert="horz" lIns="93982" tIns="46991" rIns="93982" bIns="46991" rtlCol="0"/>
          <a:lstStyle>
            <a:lvl1pPr algn="r">
              <a:defRPr sz="1200">
                <a:ea typeface="メイリオ" panose="020B0604030504040204" pitchFamily="50" charset="-128"/>
              </a:defRPr>
            </a:lvl1pPr>
          </a:lstStyle>
          <a:p>
            <a:endParaRPr lang="ja-JP" altLang="en-US" dirty="0"/>
          </a:p>
        </p:txBody>
      </p:sp>
      <p:sp>
        <p:nvSpPr>
          <p:cNvPr id="4" name="スライド イメージ プレースホルダー 3"/>
          <p:cNvSpPr>
            <a:spLocks noGrp="1" noRot="1" noChangeAspect="1"/>
          </p:cNvSpPr>
          <p:nvPr>
            <p:ph type="sldImg" idx="2"/>
          </p:nvPr>
        </p:nvSpPr>
        <p:spPr>
          <a:xfrm>
            <a:off x="1236663" y="1273175"/>
            <a:ext cx="4579937" cy="3435350"/>
          </a:xfrm>
          <a:prstGeom prst="rect">
            <a:avLst/>
          </a:prstGeom>
          <a:noFill/>
          <a:ln w="12700">
            <a:solidFill>
              <a:prstClr val="black"/>
            </a:solidFill>
          </a:ln>
        </p:spPr>
        <p:txBody>
          <a:bodyPr vert="horz" lIns="93982" tIns="46991" rIns="93982" bIns="46991" rtlCol="0" anchor="ctr"/>
          <a:lstStyle/>
          <a:p>
            <a:endParaRPr lang="ja-JP" altLang="en-US" dirty="0"/>
          </a:p>
        </p:txBody>
      </p:sp>
      <p:sp>
        <p:nvSpPr>
          <p:cNvPr id="5" name="ノート プレースホルダー 4"/>
          <p:cNvSpPr>
            <a:spLocks noGrp="1"/>
          </p:cNvSpPr>
          <p:nvPr>
            <p:ph type="body" sz="quarter" idx="3"/>
          </p:nvPr>
        </p:nvSpPr>
        <p:spPr>
          <a:xfrm>
            <a:off x="705327" y="4899432"/>
            <a:ext cx="5642610" cy="4008626"/>
          </a:xfrm>
          <a:prstGeom prst="rect">
            <a:avLst/>
          </a:prstGeom>
        </p:spPr>
        <p:txBody>
          <a:bodyPr vert="horz" lIns="93982" tIns="46991" rIns="93982" bIns="46991"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Tree>
    <p:extLst>
      <p:ext uri="{BB962C8B-B14F-4D97-AF65-F5344CB8AC3E}">
        <p14:creationId xmlns:p14="http://schemas.microsoft.com/office/powerpoint/2010/main" val="217913432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メイリオ" panose="020B0604030504040204" pitchFamily="50" charset="-128"/>
        <a:cs typeface="+mn-cs"/>
      </a:defRPr>
    </a:lvl1pPr>
    <a:lvl2pPr marL="457200" algn="l" defTabSz="914400" rtl="0" eaLnBrk="1" latinLnBrk="0" hangingPunct="1">
      <a:defRPr kumimoji="1" sz="1200" kern="1200">
        <a:solidFill>
          <a:schemeClr val="tx1"/>
        </a:solidFill>
        <a:latin typeface="+mn-lt"/>
        <a:ea typeface="メイリオ" panose="020B0604030504040204" pitchFamily="50" charset="-128"/>
        <a:cs typeface="+mn-cs"/>
      </a:defRPr>
    </a:lvl2pPr>
    <a:lvl3pPr marL="914400" algn="l" defTabSz="914400" rtl="0" eaLnBrk="1" latinLnBrk="0" hangingPunct="1">
      <a:defRPr kumimoji="1" sz="1200" kern="1200">
        <a:solidFill>
          <a:schemeClr val="tx1"/>
        </a:solidFill>
        <a:latin typeface="+mn-lt"/>
        <a:ea typeface="メイリオ" panose="020B0604030504040204" pitchFamily="50" charset="-128"/>
        <a:cs typeface="+mn-cs"/>
      </a:defRPr>
    </a:lvl3pPr>
    <a:lvl4pPr marL="1371600" algn="l" defTabSz="914400" rtl="0" eaLnBrk="1" latinLnBrk="0" hangingPunct="1">
      <a:defRPr kumimoji="1" sz="1200" kern="1200">
        <a:solidFill>
          <a:schemeClr val="tx1"/>
        </a:solidFill>
        <a:latin typeface="+mn-lt"/>
        <a:ea typeface="メイリオ" panose="020B0604030504040204" pitchFamily="50" charset="-128"/>
        <a:cs typeface="+mn-cs"/>
      </a:defRPr>
    </a:lvl4pPr>
    <a:lvl5pPr marL="1828800" algn="l" defTabSz="914400" rtl="0" eaLnBrk="1" latinLnBrk="0" hangingPunct="1">
      <a:defRPr kumimoji="1" sz="1200" kern="1200">
        <a:solidFill>
          <a:schemeClr val="tx1"/>
        </a:solidFill>
        <a:latin typeface="+mn-lt"/>
        <a:ea typeface="メイリオ" panose="020B0604030504040204"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a:solidFill>
                  <a:schemeClr val="tx1"/>
                </a:solidFill>
                <a:effectLst/>
                <a:latin typeface="+mn-lt"/>
                <a:cs typeface="+mn-cs"/>
              </a:rPr>
              <a:t>■本教材の利用規約を一番下に記載しています。必ず事前にご確認いただき、利用規約に同意した上で、本教材をご利用ください。</a:t>
            </a:r>
          </a:p>
          <a:p>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特徴と使い方</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　・スライド</a:t>
            </a:r>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枚を使って、啓発対象者に情報セキュリティの知識を供与、または興味を喚起することを目的としています。</a:t>
            </a:r>
          </a:p>
          <a:p>
            <a:r>
              <a:rPr kumimoji="1" lang="ja-JP" altLang="en-US" sz="1200" kern="1200" dirty="0">
                <a:solidFill>
                  <a:schemeClr val="tx1"/>
                </a:solidFill>
                <a:effectLst/>
                <a:latin typeface="+mn-lt"/>
                <a:cs typeface="+mn-cs"/>
              </a:rPr>
              <a:t>　・対象者に「自分事」として考えてもらえるよう、</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1</a:t>
            </a:r>
            <a:r>
              <a:rPr kumimoji="1" lang="ja-JP" altLang="en-US" sz="1200" kern="1200" dirty="0">
                <a:solidFill>
                  <a:schemeClr val="tx1"/>
                </a:solidFill>
                <a:effectLst/>
                <a:latin typeface="+mn-lt"/>
                <a:cs typeface="+mn-cs"/>
              </a:rPr>
              <a:t>枚目のスライドは、「発問」から始まります。</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2</a:t>
            </a:r>
            <a:r>
              <a:rPr kumimoji="1" lang="ja-JP" altLang="en-US" sz="1200" kern="1200" dirty="0">
                <a:solidFill>
                  <a:schemeClr val="tx1"/>
                </a:solidFill>
                <a:effectLst/>
                <a:latin typeface="+mn-lt"/>
                <a:cs typeface="+mn-cs"/>
              </a:rPr>
              <a:t>枚目のスライドでは、「答え」や「様々な視点」を提示します。</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枚目のスライドでは、対策等の解説や発展的な知識の提供、または課題検討を深めるための別観点からの発問や興味を持って調べるための方法等を提示します。</a:t>
            </a:r>
          </a:p>
          <a:p>
            <a:r>
              <a:rPr kumimoji="1" lang="ja-JP" altLang="en-US" sz="1200" kern="1200" dirty="0">
                <a:solidFill>
                  <a:schemeClr val="tx1"/>
                </a:solidFill>
                <a:effectLst/>
                <a:latin typeface="+mn-lt"/>
                <a:cs typeface="+mn-cs"/>
              </a:rPr>
              <a:t>　・ノートには啓発する際のセリフ例を記載しています。また、教材が扱うテーマに関連する資料のある場合は参考資料を記載しています。</a:t>
            </a:r>
            <a:endParaRPr kumimoji="1" lang="en-US" altLang="ja-JP" sz="1200" kern="1200" dirty="0">
              <a:solidFill>
                <a:schemeClr val="tx1"/>
              </a:solidFill>
              <a:effectLst/>
              <a:latin typeface="+mn-lt"/>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rPr>
              <a:t>【</a:t>
            </a:r>
            <a:r>
              <a:rPr lang="ja-JP" altLang="en-US" sz="1200" dirty="0">
                <a:latin typeface="メイリオ" panose="020B0604030504040204" pitchFamily="50" charset="-128"/>
              </a:rPr>
              <a:t>想定する啓発対象者</a:t>
            </a:r>
            <a:r>
              <a:rPr lang="en-US" altLang="ja-JP" sz="1200" dirty="0">
                <a:latin typeface="メイリオ"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rPr>
              <a:t>SNS</a:t>
            </a:r>
            <a:r>
              <a:rPr lang="ja-JP" altLang="en-US" sz="1200" dirty="0">
                <a:latin typeface="メイリオ" panose="020B0604030504040204" pitchFamily="50" charset="-128"/>
              </a:rPr>
              <a:t>を利用し始めて間もない方</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ポイント</a:t>
            </a:r>
            <a:r>
              <a:rPr kumimoji="1" lang="en-US" altLang="ja-JP" sz="1200" kern="1200" dirty="0">
                <a:solidFill>
                  <a:schemeClr val="tx1"/>
                </a:solidFill>
                <a:effectLst/>
                <a:latin typeface="+mn-lt"/>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SNS</a:t>
            </a:r>
            <a:r>
              <a:rPr kumimoji="1" lang="ja-JP" altLang="en-US" dirty="0"/>
              <a:t>上で知り合った人からの友だち申請・フォロー申請について考える。</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プロフィールや過去の投稿だけで相手を信頼するのは危険であること、知らない人とつながることは慎重になるべきことを伝える。</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rPr>
              <a:t>※SNS</a:t>
            </a:r>
            <a:r>
              <a:rPr lang="ja-JP" altLang="en-US" sz="1200" dirty="0">
                <a:latin typeface="メイリオ" panose="020B0604030504040204" pitchFamily="50" charset="-128"/>
              </a:rPr>
              <a:t>は利用規約により、対象年齢が規定されている場合があります。</a:t>
            </a:r>
            <a:endParaRPr lang="en-US" altLang="ja-JP" sz="1200" dirty="0">
              <a:latin typeface="メイリオ" panose="020B0604030504040204" pitchFamily="50" charset="-128"/>
            </a:endParaRPr>
          </a:p>
          <a:p>
            <a:endParaRPr kumimoji="1" lang="en-US" altLang="ja-JP" sz="1200" kern="1200" dirty="0">
              <a:solidFill>
                <a:schemeClr val="tx1"/>
              </a:solidFill>
              <a:effectLst/>
              <a:latin typeface="+mn-lt"/>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本教材利用規約</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本教材は、情報セキュリティに関する啓発を目的に独立行政法人情報処理推進機構（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）（以下「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」という。）が作成した教材、およびこれに付随する資料（今後に作成され得る各々の改訂版を含む。）により構成されます。なお、改訂版が利用可能となった後は、専ら改訂版をご利用ください。</a:t>
            </a:r>
          </a:p>
          <a:p>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は、本利用規約に同意いただくことを条件として、本教材の利用を無償で許諾します。有償セミナー等での利用を希望する場合は、事前に</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に申し出て別途許諾を得てください。</a:t>
            </a:r>
          </a:p>
          <a:p>
            <a:endParaRPr kumimoji="1" lang="ja-JP" altLang="en-US"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1.</a:t>
            </a:r>
            <a:r>
              <a:rPr kumimoji="1" lang="ja-JP" altLang="en-US" sz="1200" kern="1200" dirty="0">
                <a:solidFill>
                  <a:schemeClr val="tx1"/>
                </a:solidFill>
                <a:effectLst/>
                <a:latin typeface="+mn-lt"/>
                <a:cs typeface="+mn-cs"/>
              </a:rPr>
              <a:t>本教材に関する著作権その他すべての権利は独立行政法人情報処理推進機構（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）が保有しており、国際条約、著作権法その他の法律により保護されています。</a:t>
            </a:r>
          </a:p>
          <a:p>
            <a:r>
              <a:rPr kumimoji="1" lang="en-US" altLang="ja-JP" sz="1200" kern="1200" dirty="0">
                <a:solidFill>
                  <a:schemeClr val="tx1"/>
                </a:solidFill>
                <a:effectLst/>
                <a:latin typeface="+mn-lt"/>
                <a:cs typeface="+mn-cs"/>
              </a:rPr>
              <a:t>2.</a:t>
            </a:r>
            <a:r>
              <a:rPr kumimoji="1" lang="ja-JP" altLang="en-US" sz="1200" kern="1200" dirty="0">
                <a:solidFill>
                  <a:schemeClr val="tx1"/>
                </a:solidFill>
                <a:effectLst/>
                <a:latin typeface="+mn-lt"/>
                <a:cs typeface="+mn-cs"/>
              </a:rPr>
              <a:t>本教材は、情報セキュリティや情報モラルの教育、普及の目的に限り、無償の授業、各種セミナーや研修等にご利用いただけます。</a:t>
            </a:r>
          </a:p>
          <a:p>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必要な範囲での複製（生徒等受講者への配布のための複製を含む。）は可能とします。</a:t>
            </a:r>
          </a:p>
          <a:p>
            <a:r>
              <a:rPr kumimoji="1" lang="en-US" altLang="ja-JP" sz="1200" kern="1200" dirty="0">
                <a:solidFill>
                  <a:schemeClr val="tx1"/>
                </a:solidFill>
                <a:effectLst/>
                <a:latin typeface="+mn-lt"/>
                <a:cs typeface="+mn-cs"/>
              </a:rPr>
              <a:t>4.</a:t>
            </a:r>
            <a:r>
              <a:rPr kumimoji="1" lang="ja-JP" altLang="en-US" sz="1200" kern="1200" dirty="0">
                <a:solidFill>
                  <a:schemeClr val="tx1"/>
                </a:solidFill>
                <a:effectLst/>
                <a:latin typeface="+mn-lt"/>
                <a:cs typeface="+mn-cs"/>
              </a:rPr>
              <a:t>本教材は原文のまま利用してください。ただし、グラフの形式を変える、文体を変える等、単なる表記形式のみの変更は可能とし、また、具体的な利用場面においてやむを得ない場合であって、かつ前記目的のために必要な場合には、その必要な範囲で、利用者の責任において、文意を変えず、かつ原文のままでないことが容易にわかるように明記または明示（例「～を基に作成」等）することを条件として、文面の一部改変等を可能とします。</a:t>
            </a:r>
          </a:p>
          <a:p>
            <a:r>
              <a:rPr kumimoji="1" lang="en-US" altLang="ja-JP" sz="1200" kern="1200" dirty="0">
                <a:solidFill>
                  <a:schemeClr val="tx1"/>
                </a:solidFill>
                <a:effectLst/>
                <a:latin typeface="+mn-lt"/>
                <a:cs typeface="+mn-cs"/>
              </a:rPr>
              <a:t>5.</a:t>
            </a:r>
            <a:r>
              <a:rPr kumimoji="1" lang="ja-JP" altLang="en-US" sz="1200" kern="1200" dirty="0">
                <a:solidFill>
                  <a:schemeClr val="tx1"/>
                </a:solidFill>
                <a:effectLst/>
                <a:latin typeface="+mn-lt"/>
                <a:cs typeface="+mn-cs"/>
              </a:rPr>
              <a:t>本教材の中のデータやグラフ・図表・イラスト・映像等の全部または一部を引用等した場合、本利用規約に同意したものとみなします。</a:t>
            </a:r>
          </a:p>
          <a:p>
            <a:r>
              <a:rPr kumimoji="1" lang="en-US" altLang="ja-JP" sz="1200" kern="1200" dirty="0">
                <a:solidFill>
                  <a:schemeClr val="tx1"/>
                </a:solidFill>
                <a:effectLst/>
                <a:latin typeface="+mn-lt"/>
                <a:cs typeface="+mn-cs"/>
              </a:rPr>
              <a:t>6.</a:t>
            </a:r>
            <a:r>
              <a:rPr kumimoji="1" lang="ja-JP" altLang="en-US" sz="1200" kern="1200" dirty="0">
                <a:solidFill>
                  <a:schemeClr val="tx1"/>
                </a:solidFill>
                <a:effectLst/>
                <a:latin typeface="+mn-lt"/>
                <a:cs typeface="+mn-cs"/>
              </a:rPr>
              <a:t>いかなる形で利用する場合においても本教材を利用する際は、出典（</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の名称、資料名、</a:t>
            </a:r>
            <a:r>
              <a:rPr kumimoji="1" lang="en-US" altLang="ja-JP" sz="1200" kern="1200" dirty="0">
                <a:solidFill>
                  <a:schemeClr val="tx1"/>
                </a:solidFill>
                <a:effectLst/>
                <a:latin typeface="+mn-lt"/>
                <a:cs typeface="+mn-cs"/>
              </a:rPr>
              <a:t>URL</a:t>
            </a:r>
            <a:r>
              <a:rPr kumimoji="1" lang="ja-JP" altLang="en-US" sz="1200" kern="1200" dirty="0">
                <a:solidFill>
                  <a:schemeClr val="tx1"/>
                </a:solidFill>
                <a:effectLst/>
                <a:latin typeface="+mn-lt"/>
                <a:cs typeface="+mn-cs"/>
              </a:rPr>
              <a:t>等）を容易に判る態様で明記または明示してください。</a:t>
            </a:r>
          </a:p>
          <a:p>
            <a:r>
              <a:rPr kumimoji="1" lang="en-US" altLang="ja-JP" sz="1200" kern="1200" dirty="0">
                <a:solidFill>
                  <a:schemeClr val="tx1"/>
                </a:solidFill>
                <a:effectLst/>
                <a:latin typeface="+mn-lt"/>
                <a:cs typeface="+mn-cs"/>
              </a:rPr>
              <a:t>7.</a:t>
            </a:r>
            <a:r>
              <a:rPr kumimoji="1" lang="ja-JP" altLang="en-US" sz="1200" kern="1200" dirty="0">
                <a:solidFill>
                  <a:schemeClr val="tx1"/>
                </a:solidFill>
                <a:effectLst/>
                <a:latin typeface="+mn-lt"/>
                <a:cs typeface="+mn-cs"/>
              </a:rPr>
              <a:t>本教材を利用する部分と利用者が自ら作成する部分が混在した教材等を作成する場合、本教材利用部分か、利用者自身による作成部分かが容易かつ明確に判別できるようにしてください。なお、利用者は、自己の作成部分について全ての責任を負うものとします。</a:t>
            </a:r>
          </a:p>
          <a:p>
            <a:r>
              <a:rPr kumimoji="1" lang="en-US" altLang="ja-JP" sz="1200" kern="1200" dirty="0">
                <a:solidFill>
                  <a:schemeClr val="tx1"/>
                </a:solidFill>
                <a:effectLst/>
                <a:latin typeface="+mn-lt"/>
                <a:cs typeface="+mn-cs"/>
              </a:rPr>
              <a:t>8.</a:t>
            </a:r>
            <a:r>
              <a:rPr kumimoji="1" lang="ja-JP" altLang="en-US" sz="1200" kern="1200" dirty="0">
                <a:solidFill>
                  <a:schemeClr val="tx1"/>
                </a:solidFill>
                <a:effectLst/>
                <a:latin typeface="+mn-lt"/>
                <a:cs typeface="+mn-cs"/>
              </a:rPr>
              <a:t>本教材（本項においては、利用者が自ら作成する部分が混在する場合を含む）の二次利用を希望する者に対して複製物を配布する場合には、相手先に本利用規約を配布するなどにより、相手先が本教材（利用者が自ら新たに作成した部分を除く）を利用する際には本利用規約に同意する必要があることを伝えてください。</a:t>
            </a:r>
          </a:p>
          <a:p>
            <a:r>
              <a:rPr kumimoji="1" lang="en-US" altLang="ja-JP" sz="1200" kern="1200" dirty="0">
                <a:solidFill>
                  <a:schemeClr val="tx1"/>
                </a:solidFill>
                <a:effectLst/>
                <a:latin typeface="+mn-lt"/>
                <a:cs typeface="+mn-cs"/>
              </a:rPr>
              <a:t>9.</a:t>
            </a:r>
            <a:r>
              <a:rPr kumimoji="1" lang="ja-JP" altLang="en-US" sz="1200" kern="1200" dirty="0">
                <a:solidFill>
                  <a:schemeClr val="tx1"/>
                </a:solidFill>
                <a:effectLst/>
                <a:latin typeface="+mn-lt"/>
                <a:cs typeface="+mn-cs"/>
              </a:rPr>
              <a:t>本教材で提供する情報の正確性、信頼性、網羅性及び完全性については、</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が保証するものではありません。</a:t>
            </a:r>
          </a:p>
          <a:p>
            <a:r>
              <a:rPr kumimoji="1" lang="en-US" altLang="ja-JP" sz="1200" kern="1200" dirty="0">
                <a:solidFill>
                  <a:schemeClr val="tx1"/>
                </a:solidFill>
                <a:effectLst/>
                <a:latin typeface="+mn-lt"/>
                <a:cs typeface="+mn-cs"/>
              </a:rPr>
              <a:t>10.</a:t>
            </a:r>
            <a:r>
              <a:rPr kumimoji="1" lang="ja-JP" altLang="en-US" sz="1200" kern="1200" dirty="0">
                <a:solidFill>
                  <a:schemeClr val="tx1"/>
                </a:solidFill>
                <a:effectLst/>
                <a:latin typeface="+mn-lt"/>
                <a:cs typeface="+mn-cs"/>
              </a:rPr>
              <a:t>本教材のファイルをダウンロードすることまたは利用したこと等により生じるいかなる損害（他人に対して責任を負う場合を含む。）についても</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は何ら責任を負いません。</a:t>
            </a:r>
          </a:p>
          <a:p>
            <a:r>
              <a:rPr kumimoji="1" lang="en-US" altLang="ja-JP" sz="1200" kern="1200" dirty="0">
                <a:solidFill>
                  <a:schemeClr val="tx1"/>
                </a:solidFill>
                <a:effectLst/>
                <a:latin typeface="+mn-lt"/>
                <a:cs typeface="+mn-cs"/>
              </a:rPr>
              <a:t>11.</a:t>
            </a:r>
            <a:r>
              <a:rPr kumimoji="1" lang="ja-JP" altLang="en-US" sz="1200" kern="1200" dirty="0">
                <a:solidFill>
                  <a:schemeClr val="tx1"/>
                </a:solidFill>
                <a:effectLst/>
                <a:latin typeface="+mn-lt"/>
                <a:cs typeface="+mn-cs"/>
              </a:rPr>
              <a:t>本利用規約は予告なく改正する場合があります。その場合、改正後の内容は、それが</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のウェブページ上で公表された時以降の利用に適用するものとします。</a:t>
            </a:r>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12.</a:t>
            </a:r>
            <a:r>
              <a:rPr kumimoji="1" lang="ja-JP" altLang="en-US" sz="1200" kern="1200" dirty="0">
                <a:solidFill>
                  <a:schemeClr val="tx1"/>
                </a:solidFill>
                <a:effectLst/>
                <a:latin typeface="+mn-lt"/>
                <a:cs typeface="+mn-cs"/>
              </a:rPr>
              <a:t>本教材及び本利用規約に関する質問は、</a:t>
            </a:r>
            <a:r>
              <a:rPr kumimoji="1" lang="en-US" altLang="ja-JP" sz="1200" kern="1200" dirty="0">
                <a:solidFill>
                  <a:schemeClr val="tx1"/>
                </a:solidFill>
                <a:effectLst/>
                <a:latin typeface="+mn-lt"/>
                <a:cs typeface="+mn-cs"/>
              </a:rPr>
              <a:t>net-anzen@ipa.go.jp</a:t>
            </a:r>
            <a:r>
              <a:rPr kumimoji="1" lang="ja-JP" altLang="en-US" sz="1200" kern="1200" dirty="0">
                <a:solidFill>
                  <a:schemeClr val="tx1"/>
                </a:solidFill>
                <a:effectLst/>
                <a:latin typeface="+mn-lt"/>
                <a:cs typeface="+mn-cs"/>
              </a:rPr>
              <a:t>までお寄せください。なお、</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からの応答等は、その業務に支障のない範囲内とさせていただきます。</a:t>
            </a:r>
            <a:endParaRPr kumimoji="1" lang="en-US" altLang="ja-JP" sz="1200" kern="1200" dirty="0">
              <a:solidFill>
                <a:schemeClr val="tx1"/>
              </a:solidFill>
              <a:effectLst/>
              <a:latin typeface="+mn-lt"/>
              <a:cs typeface="+mn-cs"/>
            </a:endParaRPr>
          </a:p>
          <a:p>
            <a:pPr marL="0" indent="0">
              <a:buNone/>
            </a:pPr>
            <a:endParaRPr kumimoji="1" lang="en-US" altLang="ja-JP" sz="1200" kern="1200" dirty="0">
              <a:solidFill>
                <a:schemeClr val="tx1"/>
              </a:solidFill>
              <a:effectLst/>
              <a:latin typeface="+mn-lt"/>
              <a:cs typeface="+mn-cs"/>
            </a:endParaRPr>
          </a:p>
          <a:p>
            <a:pPr marL="0" indent="0">
              <a:buNone/>
            </a:pPr>
            <a:r>
              <a:rPr kumimoji="1" lang="ja-JP" altLang="en-US" sz="1200" kern="1200" dirty="0">
                <a:solidFill>
                  <a:schemeClr val="tx1"/>
                </a:solidFill>
                <a:effectLst/>
                <a:latin typeface="+mn-lt"/>
                <a:cs typeface="+mn-cs"/>
              </a:rPr>
              <a:t>独立行政法人情報処理推進機構　セキュリティセンター</a:t>
            </a:r>
            <a:endParaRPr kumimoji="1" lang="en-US" altLang="ja-JP" sz="1200" kern="1200" dirty="0">
              <a:solidFill>
                <a:schemeClr val="tx1"/>
              </a:solidFill>
              <a:effectLst/>
              <a:latin typeface="+mn-lt"/>
              <a:cs typeface="+mn-cs"/>
            </a:endParaRPr>
          </a:p>
          <a:p>
            <a:pPr marL="0" indent="0">
              <a:buNone/>
            </a:pPr>
            <a:endParaRPr kumimoji="1" lang="en-US" altLang="ja-JP" sz="1200" kern="1200" dirty="0">
              <a:solidFill>
                <a:schemeClr val="tx1"/>
              </a:solidFill>
              <a:effectLst/>
              <a:latin typeface="+mn-lt"/>
              <a:cs typeface="+mn-cs"/>
            </a:endParaRPr>
          </a:p>
          <a:p>
            <a:pPr marL="0" indent="0">
              <a:buNone/>
            </a:pPr>
            <a:r>
              <a:rPr kumimoji="1" lang="ja-JP" altLang="en-US" sz="1200" kern="1200" dirty="0">
                <a:solidFill>
                  <a:schemeClr val="tx1"/>
                </a:solidFill>
                <a:effectLst/>
                <a:latin typeface="+mn-lt"/>
                <a:cs typeface="+mn-cs"/>
              </a:rPr>
              <a:t>以上</a:t>
            </a:r>
          </a:p>
        </p:txBody>
      </p:sp>
    </p:spTree>
    <p:extLst>
      <p:ext uri="{BB962C8B-B14F-4D97-AF65-F5344CB8AC3E}">
        <p14:creationId xmlns:p14="http://schemas.microsoft.com/office/powerpoint/2010/main" val="2637888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t>
            </a:r>
            <a:r>
              <a:rPr kumimoji="1" lang="ja-JP" altLang="en-US" dirty="0"/>
              <a:t>啓発時のセリフ例</a:t>
            </a:r>
            <a:r>
              <a:rPr kumimoji="1" lang="en-US" altLang="ja-JP" dirty="0"/>
              <a:t>】</a:t>
            </a:r>
          </a:p>
          <a:p>
            <a:r>
              <a:rPr kumimoji="1" lang="ja-JP" altLang="en-US" dirty="0"/>
              <a:t>インターネットを使った</a:t>
            </a:r>
            <a:r>
              <a:rPr kumimoji="1" lang="en-US" altLang="ja-JP" dirty="0"/>
              <a:t>SNS</a:t>
            </a:r>
            <a:r>
              <a:rPr kumimoji="1" lang="ja-JP" altLang="en-US" dirty="0"/>
              <a:t>サービスは、老若男女、様々な人が利用することができ、たくさんの人と交流したり、情報を交換したりできます。</a:t>
            </a:r>
            <a:endParaRPr kumimoji="1" lang="en-US" altLang="ja-JP" dirty="0"/>
          </a:p>
          <a:p>
            <a:endParaRPr kumimoji="1" lang="en-US" altLang="ja-JP" dirty="0"/>
          </a:p>
          <a:p>
            <a:r>
              <a:rPr kumimoji="1" lang="ja-JP" altLang="en-US" dirty="0"/>
              <a:t>あるとき、同じ学年、同じ性別と思われる人（アカウント）から友だち申請（またはフォロー申請）がきました。</a:t>
            </a:r>
            <a:endParaRPr kumimoji="1" lang="en-US" altLang="ja-JP" dirty="0"/>
          </a:p>
          <a:p>
            <a:r>
              <a:rPr kumimoji="1" lang="ja-JP" altLang="en-US" dirty="0"/>
              <a:t>みなさんは、許可するときに確認することはありますか？</a:t>
            </a:r>
            <a:endParaRPr kumimoji="1" lang="en-US" altLang="ja-JP" dirty="0"/>
          </a:p>
        </p:txBody>
      </p:sp>
    </p:spTree>
    <p:extLst>
      <p:ext uri="{BB962C8B-B14F-4D97-AF65-F5344CB8AC3E}">
        <p14:creationId xmlns:p14="http://schemas.microsoft.com/office/powerpoint/2010/main" val="3470222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t>
            </a:r>
            <a:r>
              <a:rPr kumimoji="1" lang="ja-JP" altLang="en-US" dirty="0"/>
              <a:t>啓発時のセリフ例</a:t>
            </a:r>
            <a:r>
              <a:rPr kumimoji="1" lang="en-US" altLang="ja-JP"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さて、様々な意見が出ました。</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「なぜ友だち申請してきたんだろう？」</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「その人、趣味は同じみたいだね。」</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「プロフィールは本当かな？」</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みなさんはどう思いますか？</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まず、一番目の意見を考えてみましょう。</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友達申請してきた理由ですが、何となく申請してきたのかもしれませんね。</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また、仲良くなりたくて申請してきたのかもしれません。</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もしかすると何かの悪意をもって近づいてきたのかもしれません。</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次に、二番目の意見を考えてみましょう。</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この人は、友達申請してきた人のプロフィールや過去の投稿を見たところ、前のスライドで出てきた主人公と趣味が同じだったことに気付いたようです。</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趣味が同じ人であれば、仲良くなりやすいかもしれませんし、色々なことを教えてくれるかもしれません。</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しかし、そのプロフィールや投稿は、友達申請を送った相手に趣味が同じであると見せかけて、興味関心を持ってもらうための手段である可能性があります。</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最後に、三番目の意見を考えてみましょう。</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この人は、友達申請してきた人のプロフィールに書いてあった年齢や性別などを確認したようですね。</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プロフィールは自由に書けるので、すべてを信用するのは危険な場合があります。</a:t>
            </a:r>
            <a:endParaRPr kumimoji="1" lang="en-US" altLang="ja-JP" sz="1200" dirty="0">
              <a:latin typeface="メイリオ" panose="020B0604030504040204" pitchFamily="50" charset="-128"/>
            </a:endParaRPr>
          </a:p>
        </p:txBody>
      </p:sp>
    </p:spTree>
    <p:extLst>
      <p:ext uri="{BB962C8B-B14F-4D97-AF65-F5344CB8AC3E}">
        <p14:creationId xmlns:p14="http://schemas.microsoft.com/office/powerpoint/2010/main" val="1035479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t>
            </a:r>
            <a:r>
              <a:rPr kumimoji="1" lang="ja-JP" altLang="en-US" dirty="0"/>
              <a:t>啓発時のセリフ例</a:t>
            </a:r>
            <a:r>
              <a:rPr kumimoji="1" lang="en-US" altLang="ja-JP" dirty="0"/>
              <a:t>】</a:t>
            </a:r>
          </a:p>
          <a:p>
            <a:r>
              <a:rPr kumimoji="1" lang="en-US" altLang="ja-JP" dirty="0"/>
              <a:t>SNS</a:t>
            </a:r>
            <a:r>
              <a:rPr kumimoji="1" lang="ja-JP" altLang="en-US" dirty="0"/>
              <a:t>は多くの人とつながることができます。</a:t>
            </a:r>
            <a:endParaRPr kumimoji="1" lang="en-US" altLang="ja-JP" dirty="0"/>
          </a:p>
          <a:p>
            <a:r>
              <a:rPr kumimoji="1" lang="ja-JP" altLang="en-US" dirty="0"/>
              <a:t>もちろん良い面もありますが、未成年や子どもたち、また</a:t>
            </a:r>
            <a:r>
              <a:rPr kumimoji="1" lang="en-US" altLang="ja-JP" dirty="0"/>
              <a:t>SNS</a:t>
            </a:r>
            <a:r>
              <a:rPr kumimoji="1" lang="ja-JP" altLang="en-US" dirty="0"/>
              <a:t>に慣れていない人を狙って、悪意をもって接触してくる人がいるのも事実です。</a:t>
            </a:r>
            <a:endParaRPr kumimoji="1" lang="en-US" altLang="ja-JP" dirty="0"/>
          </a:p>
          <a:p>
            <a:endParaRPr kumimoji="1" lang="en-US" altLang="ja-JP" dirty="0"/>
          </a:p>
          <a:p>
            <a:r>
              <a:rPr kumimoji="1" lang="ja-JP" altLang="en-US" dirty="0"/>
              <a:t>知らない人から友達申請がきた場合、そのプロフィールや投稿内容を確認するだけでなく、周りの大人に相談したり、悪意を持った人である可能性も考えて判断する必要があります。</a:t>
            </a:r>
            <a:endParaRPr kumimoji="1" lang="en-US" altLang="ja-JP" dirty="0"/>
          </a:p>
          <a:p>
            <a:endParaRPr kumimoji="1" lang="en-US" altLang="ja-JP" dirty="0"/>
          </a:p>
          <a:p>
            <a:r>
              <a:rPr kumimoji="1" lang="ja-JP" altLang="en-US" dirty="0"/>
              <a:t>悪意のある人の手口が巧妙になっており、信頼を得るために長い期間をかけて親しく交流を続け、写真を要求してきたり、直接連絡を取ろうとしてきたりします。</a:t>
            </a:r>
            <a:endParaRPr kumimoji="1" lang="en-US" altLang="ja-JP" dirty="0"/>
          </a:p>
          <a:p>
            <a:r>
              <a:rPr kumimoji="1" lang="ja-JP" altLang="en-US" dirty="0"/>
              <a:t>最悪のケースでは、呼び出されて会いに行ったことで、自宅に監禁されるなどの事件も起こっています。</a:t>
            </a:r>
            <a:endParaRPr kumimoji="1" lang="en-US" altLang="ja-JP" dirty="0"/>
          </a:p>
          <a:p>
            <a:endParaRPr kumimoji="1" lang="en-US" altLang="ja-JP" dirty="0"/>
          </a:p>
          <a:p>
            <a:r>
              <a:rPr kumimoji="1" lang="ja-JP" altLang="en-US" dirty="0"/>
              <a:t>そこで考えてみましょう。</a:t>
            </a:r>
            <a:endParaRPr kumimoji="1" lang="en-US" altLang="ja-JP" dirty="0"/>
          </a:p>
          <a:p>
            <a:r>
              <a:rPr kumimoji="1" lang="en-US" altLang="ja-JP" dirty="0"/>
              <a:t>SNS</a:t>
            </a:r>
            <a:r>
              <a:rPr kumimoji="1" lang="ja-JP" altLang="en-US" dirty="0"/>
              <a:t>を使う時に、自分のプロフィールを書くとしたら何か気をつけることはあるでしょうか？</a:t>
            </a:r>
            <a:endParaRPr kumimoji="1" lang="en-US" altLang="ja-JP" dirty="0"/>
          </a:p>
          <a:p>
            <a:r>
              <a:rPr kumimoji="1" lang="ja-JP" altLang="en-US" dirty="0"/>
              <a:t>学生や女性とみられると、執拗にコメントを送ってくるケースがあります。</a:t>
            </a:r>
            <a:endParaRPr kumimoji="1" lang="en-US" altLang="ja-JP" dirty="0"/>
          </a:p>
          <a:p>
            <a:r>
              <a:rPr kumimoji="1" lang="ja-JP" altLang="en-US" dirty="0"/>
              <a:t>プロフィールに何を書くべきか、慎重に考えましょう。</a:t>
            </a:r>
            <a:endParaRPr kumimoji="1" lang="en-US" altLang="ja-JP" dirty="0"/>
          </a:p>
          <a:p>
            <a:endParaRPr kumimoji="1" lang="en-US" altLang="ja-JP" dirty="0"/>
          </a:p>
          <a:p>
            <a:r>
              <a:rPr kumimoji="1" lang="ja-JP" altLang="en-US" dirty="0"/>
              <a:t>また、悪意を持って</a:t>
            </a:r>
            <a:r>
              <a:rPr kumimoji="1" lang="en-US" altLang="ja-JP" dirty="0"/>
              <a:t>SNS</a:t>
            </a:r>
            <a:r>
              <a:rPr kumimoji="1" lang="ja-JP" altLang="en-US" dirty="0"/>
              <a:t>を使っている人はどのように近づいてくると思いますか？</a:t>
            </a:r>
            <a:endParaRPr kumimoji="1" lang="en-US" altLang="ja-JP" dirty="0"/>
          </a:p>
          <a:p>
            <a:r>
              <a:rPr kumimoji="1" lang="ja-JP" altLang="en-US" dirty="0"/>
              <a:t>どのような人に声をかけてくるのか、ということと合わせて考えてみましょう。</a:t>
            </a:r>
            <a:endParaRPr kumimoji="1" lang="en-US" altLang="ja-JP" dirty="0"/>
          </a:p>
          <a:p>
            <a:endParaRPr kumimoji="1" lang="en-US" altLang="ja-JP" dirty="0"/>
          </a:p>
          <a:p>
            <a:r>
              <a:rPr kumimoji="1" lang="ja-JP" altLang="en-US" dirty="0"/>
              <a:t>悪意を持った人が近づいてくる場合、いろいろなケースがありますが、１つの例として</a:t>
            </a:r>
            <a:r>
              <a:rPr kumimoji="1" lang="en-US" altLang="ja-JP" dirty="0"/>
              <a:t>SNS</a:t>
            </a:r>
            <a:r>
              <a:rPr kumimoji="1" lang="ja-JP" altLang="en-US" dirty="0"/>
              <a:t>上で悩みを言っている人や、困っている人を探して声をかけてくるケースがあります。</a:t>
            </a:r>
            <a:endParaRPr kumimoji="1" lang="en-US" altLang="ja-JP" dirty="0"/>
          </a:p>
          <a:p>
            <a:endParaRPr kumimoji="1" lang="en-US" altLang="ja-JP" dirty="0"/>
          </a:p>
          <a:p>
            <a:r>
              <a:rPr kumimoji="1" lang="en-US" altLang="ja-JP" dirty="0"/>
              <a:t>SNS</a:t>
            </a:r>
            <a:r>
              <a:rPr kumimoji="1" lang="ja-JP" altLang="en-US" dirty="0"/>
              <a:t>で知り合った人に対して自分の秘密を簡単に教える、個人情報を渡す、会いに行くなど、トラブルにつながりそうな行動はしないように気を付けてください。</a:t>
            </a:r>
            <a:endParaRPr kumimoji="1" lang="en-US" altLang="ja-JP" dirty="0"/>
          </a:p>
        </p:txBody>
      </p:sp>
    </p:spTree>
    <p:extLst>
      <p:ext uri="{BB962C8B-B14F-4D97-AF65-F5344CB8AC3E}">
        <p14:creationId xmlns:p14="http://schemas.microsoft.com/office/powerpoint/2010/main" val="25994441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026A5816-5948-4ADE-8FDB-8629BE2ED863}"/>
              </a:ext>
            </a:extLst>
          </p:cNvPr>
          <p:cNvPicPr>
            <a:picLocks noChangeAspect="1"/>
          </p:cNvPicPr>
          <p:nvPr userDrawn="1"/>
        </p:nvPicPr>
        <p:blipFill>
          <a:blip r:embed="rId2"/>
          <a:stretch>
            <a:fillRect/>
          </a:stretch>
        </p:blipFill>
        <p:spPr>
          <a:xfrm>
            <a:off x="4858555" y="4927679"/>
            <a:ext cx="3913680" cy="1830686"/>
          </a:xfrm>
          <a:prstGeom prst="rect">
            <a:avLst/>
          </a:prstGeom>
        </p:spPr>
      </p:pic>
      <p:pic>
        <p:nvPicPr>
          <p:cNvPr id="11" name="図 10">
            <a:extLst>
              <a:ext uri="{FF2B5EF4-FFF2-40B4-BE49-F238E27FC236}">
                <a16:creationId xmlns:a16="http://schemas.microsoft.com/office/drawing/2014/main" id="{0ED4FB25-6B02-476C-844C-5600A87A8FF2}"/>
              </a:ext>
            </a:extLst>
          </p:cNvPr>
          <p:cNvPicPr>
            <a:picLocks noChangeAspect="1"/>
          </p:cNvPicPr>
          <p:nvPr userDrawn="1"/>
        </p:nvPicPr>
        <p:blipFill>
          <a:blip r:embed="rId3"/>
          <a:stretch>
            <a:fillRect/>
          </a:stretch>
        </p:blipFill>
        <p:spPr>
          <a:xfrm flipH="1">
            <a:off x="352425" y="550676"/>
            <a:ext cx="2219325" cy="1115760"/>
          </a:xfrm>
          <a:prstGeom prst="rect">
            <a:avLst/>
          </a:prstGeom>
        </p:spPr>
      </p:pic>
    </p:spTree>
    <p:extLst>
      <p:ext uri="{BB962C8B-B14F-4D97-AF65-F5344CB8AC3E}">
        <p14:creationId xmlns:p14="http://schemas.microsoft.com/office/powerpoint/2010/main" val="4135051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ユーザー設定レイアウト">
    <p:spTree>
      <p:nvGrpSpPr>
        <p:cNvPr id="1" name=""/>
        <p:cNvGrpSpPr/>
        <p:nvPr/>
      </p:nvGrpSpPr>
      <p:grpSpPr>
        <a:xfrm>
          <a:off x="0" y="0"/>
          <a:ext cx="0" cy="0"/>
          <a:chOff x="0" y="0"/>
          <a:chExt cx="0" cy="0"/>
        </a:xfrm>
      </p:grpSpPr>
      <p:sp>
        <p:nvSpPr>
          <p:cNvPr id="11" name="テキスト ボックス 10"/>
          <p:cNvSpPr txBox="1">
            <a:spLocks/>
          </p:cNvSpPr>
          <p:nvPr userDrawn="1"/>
        </p:nvSpPr>
        <p:spPr>
          <a:xfrm>
            <a:off x="33403" y="27508"/>
            <a:ext cx="9144000" cy="6858000"/>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606798 w 9144000"/>
              <a:gd name="connsiteY5" fmla="*/ 729000 h 6858000"/>
              <a:gd name="connsiteX6" fmla="*/ 606798 w 9144000"/>
              <a:gd name="connsiteY6" fmla="*/ 6129000 h 6858000"/>
              <a:gd name="connsiteX7" fmla="*/ 8537201 w 9144000"/>
              <a:gd name="connsiteY7" fmla="*/ 6129000 h 6858000"/>
              <a:gd name="connsiteX8" fmla="*/ 8537201 w 9144000"/>
              <a:gd name="connsiteY8" fmla="*/ 729000 h 6858000"/>
              <a:gd name="connsiteX9" fmla="*/ 606798 w 9144000"/>
              <a:gd name="connsiteY9" fmla="*/ 7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0" h="6858000">
                <a:moveTo>
                  <a:pt x="0" y="0"/>
                </a:moveTo>
                <a:lnTo>
                  <a:pt x="9144000" y="0"/>
                </a:lnTo>
                <a:lnTo>
                  <a:pt x="9144000" y="6858000"/>
                </a:lnTo>
                <a:lnTo>
                  <a:pt x="0" y="6858000"/>
                </a:lnTo>
                <a:lnTo>
                  <a:pt x="0" y="0"/>
                </a:lnTo>
                <a:close/>
                <a:moveTo>
                  <a:pt x="606798" y="729000"/>
                </a:moveTo>
                <a:lnTo>
                  <a:pt x="606798" y="6129000"/>
                </a:lnTo>
                <a:lnTo>
                  <a:pt x="8537201" y="6129000"/>
                </a:lnTo>
                <a:lnTo>
                  <a:pt x="8537201" y="729000"/>
                </a:lnTo>
                <a:lnTo>
                  <a:pt x="606798" y="729000"/>
                </a:lnTo>
                <a:close/>
              </a:path>
            </a:pathLst>
          </a:custGeom>
          <a:solidFill>
            <a:srgbClr val="ED7D31"/>
          </a:solidFill>
          <a:ln w="76200">
            <a:solidFill>
              <a:srgbClr val="ED7D31"/>
            </a:solidFill>
          </a:ln>
        </p:spPr>
        <p:txBody>
          <a:bodyPr vert="horz" wrap="square"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endParaRPr lang="ja-JP" altLang="en-US" dirty="0"/>
          </a:p>
        </p:txBody>
      </p:sp>
      <p:sp>
        <p:nvSpPr>
          <p:cNvPr id="2" name="タイトル 1"/>
          <p:cNvSpPr>
            <a:spLocks noGrp="1"/>
          </p:cNvSpPr>
          <p:nvPr>
            <p:ph type="title"/>
          </p:nvPr>
        </p:nvSpPr>
        <p:spPr>
          <a:xfrm>
            <a:off x="606798" y="799434"/>
            <a:ext cx="7930403" cy="5314149"/>
          </a:xfrm>
          <a:noFill/>
          <a:ln w="76200">
            <a:noFill/>
          </a:ln>
        </p:spPr>
        <p:txBody>
          <a:bodyPr>
            <a:normAutofit/>
          </a:bodyPr>
          <a:lstStyle>
            <a:lvl1pPr algn="ctr">
              <a:defRPr sz="6000"/>
            </a:lvl1pPr>
          </a:lstStyle>
          <a:p>
            <a:r>
              <a:rPr kumimoji="1" lang="ja-JP" altLang="en-US" dirty="0"/>
              <a:t>マスター タイトルの書式設定</a:t>
            </a:r>
          </a:p>
        </p:txBody>
      </p:sp>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0347" y="4525008"/>
            <a:ext cx="2407282" cy="1357685"/>
          </a:xfrm>
          <a:prstGeom prst="rect">
            <a:avLst/>
          </a:prstGeom>
        </p:spPr>
      </p:pic>
      <p:pic>
        <p:nvPicPr>
          <p:cNvPr id="13" name="図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pic>
        <p:nvPicPr>
          <p:cNvPr id="14" name="図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9966" y="4601088"/>
            <a:ext cx="3232150" cy="1345286"/>
          </a:xfrm>
          <a:prstGeom prst="rect">
            <a:avLst/>
          </a:prstGeom>
        </p:spPr>
      </p:pic>
      <p:sp>
        <p:nvSpPr>
          <p:cNvPr id="16" name="Content Placeholder 2"/>
          <p:cNvSpPr>
            <a:spLocks noGrp="1"/>
          </p:cNvSpPr>
          <p:nvPr>
            <p:ph sz="half" idx="1"/>
          </p:nvPr>
        </p:nvSpPr>
        <p:spPr>
          <a:xfrm>
            <a:off x="4557485" y="6142499"/>
            <a:ext cx="4619918" cy="748620"/>
          </a:xfrm>
        </p:spPr>
        <p:txBody>
          <a:bodyPr anchor="ctr">
            <a:noAutofit/>
          </a:bodyPr>
          <a:lstStyle>
            <a:lvl1pPr marL="0" indent="0" algn="ctr">
              <a:buNone/>
              <a:defRPr sz="2800"/>
            </a:lvl1pPr>
          </a:lstStyle>
          <a:p>
            <a:pPr lvl="0"/>
            <a:r>
              <a:rPr lang="ja-JP" altLang="en-US" dirty="0"/>
              <a:t>マスター テキストの書式設定</a:t>
            </a:r>
            <a:endParaRPr lang="en-US" dirty="0"/>
          </a:p>
        </p:txBody>
      </p:sp>
    </p:spTree>
    <p:extLst>
      <p:ext uri="{BB962C8B-B14F-4D97-AF65-F5344CB8AC3E}">
        <p14:creationId xmlns:p14="http://schemas.microsoft.com/office/powerpoint/2010/main" val="361666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0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3254162631"/>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3429927838"/>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1787627681"/>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8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4200758185"/>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9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2276597288"/>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3105" y="6420745"/>
            <a:ext cx="2057400" cy="365125"/>
          </a:xfrm>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3157140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5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9467" y="434340"/>
            <a:ext cx="1168840" cy="10888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243727" y="471829"/>
            <a:ext cx="7958418" cy="784598"/>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106118222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ユーザー設定レイアウト">
    <p:spTree>
      <p:nvGrpSpPr>
        <p:cNvPr id="1" name=""/>
        <p:cNvGrpSpPr/>
        <p:nvPr/>
      </p:nvGrpSpPr>
      <p:grpSpPr>
        <a:xfrm>
          <a:off x="0" y="0"/>
          <a:ext cx="0" cy="0"/>
          <a:chOff x="0" y="0"/>
          <a:chExt cx="0" cy="0"/>
        </a:xfrm>
      </p:grpSpPr>
      <p:sp>
        <p:nvSpPr>
          <p:cNvPr id="11" name="テキスト ボックス 10"/>
          <p:cNvSpPr txBox="1">
            <a:spLocks/>
          </p:cNvSpPr>
          <p:nvPr userDrawn="1"/>
        </p:nvSpPr>
        <p:spPr>
          <a:xfrm>
            <a:off x="0" y="0"/>
            <a:ext cx="9144000" cy="6858000"/>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606798 w 9144000"/>
              <a:gd name="connsiteY5" fmla="*/ 729000 h 6858000"/>
              <a:gd name="connsiteX6" fmla="*/ 606798 w 9144000"/>
              <a:gd name="connsiteY6" fmla="*/ 6129000 h 6858000"/>
              <a:gd name="connsiteX7" fmla="*/ 8537201 w 9144000"/>
              <a:gd name="connsiteY7" fmla="*/ 6129000 h 6858000"/>
              <a:gd name="connsiteX8" fmla="*/ 8537201 w 9144000"/>
              <a:gd name="connsiteY8" fmla="*/ 729000 h 6858000"/>
              <a:gd name="connsiteX9" fmla="*/ 606798 w 9144000"/>
              <a:gd name="connsiteY9" fmla="*/ 7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0" h="6858000">
                <a:moveTo>
                  <a:pt x="0" y="0"/>
                </a:moveTo>
                <a:lnTo>
                  <a:pt x="9144000" y="0"/>
                </a:lnTo>
                <a:lnTo>
                  <a:pt x="9144000" y="6858000"/>
                </a:lnTo>
                <a:lnTo>
                  <a:pt x="0" y="6858000"/>
                </a:lnTo>
                <a:lnTo>
                  <a:pt x="0" y="0"/>
                </a:lnTo>
                <a:close/>
                <a:moveTo>
                  <a:pt x="606798" y="729000"/>
                </a:moveTo>
                <a:lnTo>
                  <a:pt x="606798" y="6129000"/>
                </a:lnTo>
                <a:lnTo>
                  <a:pt x="8537201" y="6129000"/>
                </a:lnTo>
                <a:lnTo>
                  <a:pt x="8537201" y="729000"/>
                </a:lnTo>
                <a:lnTo>
                  <a:pt x="606798" y="729000"/>
                </a:lnTo>
                <a:close/>
              </a:path>
            </a:pathLst>
          </a:custGeom>
          <a:solidFill>
            <a:srgbClr val="ED7D31"/>
          </a:solidFill>
          <a:ln w="76200">
            <a:solidFill>
              <a:srgbClr val="ED7D31"/>
            </a:solidFill>
          </a:ln>
        </p:spPr>
        <p:txBody>
          <a:bodyPr vert="horz" wrap="square"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endParaRPr lang="ja-JP" altLang="en-US" dirty="0"/>
          </a:p>
        </p:txBody>
      </p:sp>
      <p:sp>
        <p:nvSpPr>
          <p:cNvPr id="2" name="タイトル 1"/>
          <p:cNvSpPr>
            <a:spLocks noGrp="1"/>
          </p:cNvSpPr>
          <p:nvPr>
            <p:ph type="title"/>
          </p:nvPr>
        </p:nvSpPr>
        <p:spPr>
          <a:xfrm>
            <a:off x="606798" y="799434"/>
            <a:ext cx="7930403" cy="5314149"/>
          </a:xfrm>
          <a:noFill/>
          <a:ln w="76200">
            <a:noFill/>
          </a:ln>
        </p:spPr>
        <p:txBody>
          <a:bodyPr>
            <a:normAutofit/>
          </a:bodyPr>
          <a:lstStyle>
            <a:lvl1pPr algn="ctr">
              <a:defRPr sz="6000"/>
            </a:lvl1pPr>
          </a:lstStyle>
          <a:p>
            <a:r>
              <a:rPr kumimoji="1" lang="ja-JP" altLang="en-US" dirty="0"/>
              <a:t>マスター タイトルの書式設定</a:t>
            </a:r>
          </a:p>
        </p:txBody>
      </p:sp>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0347" y="4525008"/>
            <a:ext cx="2407282" cy="1357685"/>
          </a:xfrm>
          <a:prstGeom prst="rect">
            <a:avLst/>
          </a:prstGeom>
        </p:spPr>
      </p:pic>
      <p:pic>
        <p:nvPicPr>
          <p:cNvPr id="13" name="図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pic>
        <p:nvPicPr>
          <p:cNvPr id="14" name="図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9966" y="4601088"/>
            <a:ext cx="3232150" cy="1345286"/>
          </a:xfrm>
          <a:prstGeom prst="rect">
            <a:avLst/>
          </a:prstGeom>
        </p:spPr>
      </p:pic>
      <p:sp>
        <p:nvSpPr>
          <p:cNvPr id="16" name="Content Placeholder 2"/>
          <p:cNvSpPr>
            <a:spLocks noGrp="1"/>
          </p:cNvSpPr>
          <p:nvPr>
            <p:ph sz="half" idx="1"/>
          </p:nvPr>
        </p:nvSpPr>
        <p:spPr>
          <a:xfrm>
            <a:off x="4557485" y="6142499"/>
            <a:ext cx="4619918" cy="748620"/>
          </a:xfrm>
        </p:spPr>
        <p:txBody>
          <a:bodyPr anchor="ctr">
            <a:noAutofit/>
          </a:bodyPr>
          <a:lstStyle>
            <a:lvl1pPr marL="0" indent="0" algn="ctr">
              <a:buNone/>
              <a:defRPr sz="2800"/>
            </a:lvl1pPr>
          </a:lstStyle>
          <a:p>
            <a:pPr lvl="0"/>
            <a:r>
              <a:rPr lang="ja-JP" altLang="en-US" dirty="0"/>
              <a:t>マスター テキストの書式設定</a:t>
            </a:r>
            <a:endParaRPr lang="en-US" dirty="0"/>
          </a:p>
        </p:txBody>
      </p:sp>
    </p:spTree>
    <p:extLst>
      <p:ext uri="{BB962C8B-B14F-4D97-AF65-F5344CB8AC3E}">
        <p14:creationId xmlns:p14="http://schemas.microsoft.com/office/powerpoint/2010/main" val="845050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0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12" name="図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794" y="369701"/>
            <a:ext cx="987588" cy="1211772"/>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109382" y="457199"/>
            <a:ext cx="7958418" cy="697099"/>
          </a:xfrm>
        </p:spPr>
        <p:txBody>
          <a:bodyPr>
            <a:noAutofit/>
          </a:bodyPr>
          <a:lstStyle>
            <a:lvl1pPr>
              <a:defRPr sz="4400" b="1">
                <a:latin typeface="+mj-ea"/>
                <a:ea typeface="+mj-ea"/>
              </a:defRPr>
            </a:lvl1pPr>
          </a:lstStyle>
          <a:p>
            <a:r>
              <a:rPr kumimoji="1" lang="ja-JP" altLang="en-US" dirty="0"/>
              <a:t>考えてみよう</a:t>
            </a:r>
          </a:p>
        </p:txBody>
      </p:sp>
    </p:spTree>
    <p:extLst>
      <p:ext uri="{BB962C8B-B14F-4D97-AF65-F5344CB8AC3E}">
        <p14:creationId xmlns:p14="http://schemas.microsoft.com/office/powerpoint/2010/main" val="124685664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9467" y="434340"/>
            <a:ext cx="1168840" cy="10888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243727" y="471829"/>
            <a:ext cx="7958418" cy="784598"/>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35959152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317812" y="444977"/>
            <a:ext cx="7749988" cy="709322"/>
          </a:xfrm>
        </p:spPr>
        <p:txBody>
          <a:bodyPr>
            <a:noAutofit/>
          </a:bodyPr>
          <a:lstStyle>
            <a:lvl1pPr>
              <a:defRPr sz="4400" b="1">
                <a:latin typeface="+mj-ea"/>
                <a:ea typeface="+mj-ea"/>
              </a:defRPr>
            </a:lvl1pPr>
          </a:lstStyle>
          <a:p>
            <a:r>
              <a:rPr kumimoji="1" lang="ja-JP" altLang="en-US" dirty="0"/>
              <a:t>動画をみて考えよう</a:t>
            </a:r>
          </a:p>
        </p:txBody>
      </p:sp>
    </p:spTree>
    <p:extLst>
      <p:ext uri="{BB962C8B-B14F-4D97-AF65-F5344CB8AC3E}">
        <p14:creationId xmlns:p14="http://schemas.microsoft.com/office/powerpoint/2010/main" val="104190582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1317812" y="444977"/>
            <a:ext cx="7749988" cy="709322"/>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1547429017"/>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9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6"/>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8776" y="357313"/>
            <a:ext cx="1219531" cy="11650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396688" y="497541"/>
            <a:ext cx="7723094" cy="632572"/>
          </a:xfrm>
        </p:spPr>
        <p:txBody>
          <a:bodyPr>
            <a:noAutofit/>
          </a:bodyPr>
          <a:lstStyle>
            <a:lvl1pPr>
              <a:defRPr sz="4400" b="1">
                <a:latin typeface="+mj-ea"/>
                <a:ea typeface="+mj-ea"/>
              </a:defRPr>
            </a:lvl1pPr>
          </a:lstStyle>
          <a:p>
            <a:r>
              <a:rPr kumimoji="1" lang="ja-JP" altLang="en-US" dirty="0"/>
              <a:t>ポイント</a:t>
            </a:r>
          </a:p>
        </p:txBody>
      </p:sp>
    </p:spTree>
    <p:extLst>
      <p:ext uri="{BB962C8B-B14F-4D97-AF65-F5344CB8AC3E}">
        <p14:creationId xmlns:p14="http://schemas.microsoft.com/office/powerpoint/2010/main" val="2495049296"/>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3105" y="6420745"/>
            <a:ext cx="2057400" cy="365125"/>
          </a:xfrm>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172714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7" name="TextBox 9">
            <a:extLst>
              <a:ext uri="{FF2B5EF4-FFF2-40B4-BE49-F238E27FC236}">
                <a16:creationId xmlns:a16="http://schemas.microsoft.com/office/drawing/2014/main" id="{55EF4343-A537-4FAD-A602-01CE1357E21E}"/>
              </a:ext>
            </a:extLst>
          </p:cNvPr>
          <p:cNvSpPr txBox="1"/>
          <p:nvPr userDrawn="1"/>
        </p:nvSpPr>
        <p:spPr>
          <a:xfrm>
            <a:off x="249337" y="1937740"/>
            <a:ext cx="7472502" cy="1545038"/>
          </a:xfrm>
          <a:prstGeom prst="rect">
            <a:avLst/>
          </a:prstGeom>
          <a:noFill/>
        </p:spPr>
        <p:txBody>
          <a:bodyPr wrap="square" rtlCol="0">
            <a:spAutoFit/>
          </a:bodyPr>
          <a:lstStyle/>
          <a:p>
            <a:pPr>
              <a:lnSpc>
                <a:spcPct val="80000"/>
              </a:lnSpc>
            </a:pPr>
            <a:r>
              <a:rPr lang="ja-JP" altLang="en-US" sz="4000" dirty="0">
                <a:solidFill>
                  <a:srgbClr val="4472C4">
                    <a:lumMod val="50000"/>
                  </a:srgbClr>
                </a:solidFill>
                <a:latin typeface="HGPSoeiKakugothicUB" pitchFamily="50" charset="-128"/>
                <a:ea typeface="HGPSoeiKakugothicUB" pitchFamily="50" charset="-128"/>
              </a:rPr>
              <a:t>ともに学ぶ。考える。</a:t>
            </a:r>
            <a:endParaRPr lang="en-US" altLang="ja-JP" sz="4000" dirty="0">
              <a:solidFill>
                <a:srgbClr val="4472C4">
                  <a:lumMod val="50000"/>
                </a:srgbClr>
              </a:solidFill>
              <a:latin typeface="HGPSoeiKakugothicUB" pitchFamily="50" charset="-128"/>
              <a:ea typeface="HGPSoeiKakugothicUB" pitchFamily="50" charset="-128"/>
            </a:endParaRPr>
          </a:p>
          <a:p>
            <a:pPr>
              <a:lnSpc>
                <a:spcPct val="80000"/>
              </a:lnSpc>
            </a:pPr>
            <a:endParaRPr lang="en-US" altLang="ja-JP" sz="2400" dirty="0">
              <a:solidFill>
                <a:srgbClr val="4472C4">
                  <a:lumMod val="50000"/>
                </a:srgbClr>
              </a:solidFill>
              <a:latin typeface="HGPSoeiKakugothicUB" pitchFamily="50" charset="-128"/>
              <a:ea typeface="HGPSoeiKakugothicUB" pitchFamily="50" charset="-128"/>
            </a:endParaRPr>
          </a:p>
          <a:p>
            <a:pPr>
              <a:lnSpc>
                <a:spcPct val="80000"/>
              </a:lnSpc>
            </a:pPr>
            <a:r>
              <a:rPr lang="ja-JP" altLang="en-US" sz="5400" dirty="0">
                <a:solidFill>
                  <a:srgbClr val="4472C4">
                    <a:lumMod val="50000"/>
                  </a:srgbClr>
                </a:solidFill>
                <a:effectLst>
                  <a:outerShdw blurRad="38100" dist="38100" dir="2700000" algn="tl">
                    <a:srgbClr val="000000">
                      <a:alpha val="43137"/>
                    </a:srgbClr>
                  </a:outerShdw>
                </a:effectLst>
                <a:latin typeface="HGPSoeiKakugothicUB" pitchFamily="50" charset="-128"/>
                <a:ea typeface="HGPSoeiKakugothicUB" pitchFamily="50" charset="-128"/>
              </a:rPr>
              <a:t>インターネット安全教室</a:t>
            </a:r>
            <a:endParaRPr lang="en-US" sz="5400" dirty="0">
              <a:solidFill>
                <a:srgbClr val="4472C4">
                  <a:lumMod val="50000"/>
                </a:srgbClr>
              </a:solidFill>
              <a:effectLst>
                <a:outerShdw blurRad="38100" dist="38100" dir="2700000" algn="tl">
                  <a:srgbClr val="000000">
                    <a:alpha val="43137"/>
                  </a:srgbClr>
                </a:outerShdw>
              </a:effectLst>
              <a:latin typeface="HGPSoeiKakugothicUB" pitchFamily="50" charset="-128"/>
              <a:ea typeface="HGPSoeiKakugothicUB" pitchFamily="50" charset="-128"/>
            </a:endParaRPr>
          </a:p>
        </p:txBody>
      </p:sp>
      <p:sp>
        <p:nvSpPr>
          <p:cNvPr id="9" name="テキスト ボックス 8">
            <a:extLst>
              <a:ext uri="{FF2B5EF4-FFF2-40B4-BE49-F238E27FC236}">
                <a16:creationId xmlns:a16="http://schemas.microsoft.com/office/drawing/2014/main" id="{69C675DA-34DA-4185-A64C-416D885BEA85}"/>
              </a:ext>
            </a:extLst>
          </p:cNvPr>
          <p:cNvSpPr txBox="1"/>
          <p:nvPr userDrawn="1"/>
        </p:nvSpPr>
        <p:spPr>
          <a:xfrm>
            <a:off x="249337" y="3683510"/>
            <a:ext cx="8522898" cy="369332"/>
          </a:xfrm>
          <a:prstGeom prst="rect">
            <a:avLst/>
          </a:prstGeom>
          <a:noFill/>
        </p:spPr>
        <p:txBody>
          <a:bodyPr wrap="square" rtlCol="0">
            <a:spAutoFit/>
          </a:bodyPr>
          <a:lstStyle/>
          <a:p>
            <a:r>
              <a:rPr lang="ja-JP" altLang="en-US" dirty="0">
                <a:solidFill>
                  <a:prstClr val="black"/>
                </a:solidFill>
              </a:rPr>
              <a:t>～大人もこどもも一緒に学び、考える。インターネットとのつきあい方～</a:t>
            </a:r>
          </a:p>
        </p:txBody>
      </p:sp>
      <p:pic>
        <p:nvPicPr>
          <p:cNvPr id="10" name="図 9">
            <a:extLst>
              <a:ext uri="{FF2B5EF4-FFF2-40B4-BE49-F238E27FC236}">
                <a16:creationId xmlns:a16="http://schemas.microsoft.com/office/drawing/2014/main" id="{026A5816-5948-4ADE-8FDB-8629BE2ED863}"/>
              </a:ext>
            </a:extLst>
          </p:cNvPr>
          <p:cNvPicPr>
            <a:picLocks noChangeAspect="1"/>
          </p:cNvPicPr>
          <p:nvPr userDrawn="1"/>
        </p:nvPicPr>
        <p:blipFill>
          <a:blip r:embed="rId2"/>
          <a:stretch>
            <a:fillRect/>
          </a:stretch>
        </p:blipFill>
        <p:spPr>
          <a:xfrm>
            <a:off x="4858555" y="4927679"/>
            <a:ext cx="3913680" cy="1830686"/>
          </a:xfrm>
          <a:prstGeom prst="rect">
            <a:avLst/>
          </a:prstGeom>
        </p:spPr>
      </p:pic>
      <p:pic>
        <p:nvPicPr>
          <p:cNvPr id="11" name="図 10">
            <a:extLst>
              <a:ext uri="{FF2B5EF4-FFF2-40B4-BE49-F238E27FC236}">
                <a16:creationId xmlns:a16="http://schemas.microsoft.com/office/drawing/2014/main" id="{0ED4FB25-6B02-476C-844C-5600A87A8FF2}"/>
              </a:ext>
            </a:extLst>
          </p:cNvPr>
          <p:cNvPicPr>
            <a:picLocks noChangeAspect="1"/>
          </p:cNvPicPr>
          <p:nvPr userDrawn="1"/>
        </p:nvPicPr>
        <p:blipFill>
          <a:blip r:embed="rId3"/>
          <a:stretch>
            <a:fillRect/>
          </a:stretch>
        </p:blipFill>
        <p:spPr>
          <a:xfrm flipH="1">
            <a:off x="352425" y="550676"/>
            <a:ext cx="2219325" cy="1115760"/>
          </a:xfrm>
          <a:prstGeom prst="rect">
            <a:avLst/>
          </a:prstGeom>
        </p:spPr>
      </p:pic>
    </p:spTree>
    <p:extLst>
      <p:ext uri="{BB962C8B-B14F-4D97-AF65-F5344CB8AC3E}">
        <p14:creationId xmlns:p14="http://schemas.microsoft.com/office/powerpoint/2010/main" val="3084909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image" Target="../media/image1.png"/><Relationship Id="rId5" Type="http://schemas.openxmlformats.org/officeDocument/2006/relationships/slideLayout" Target="../slideLayouts/slideLayout13.xml"/><Relationship Id="rId10" Type="http://schemas.openxmlformats.org/officeDocument/2006/relationships/theme" Target="../theme/theme2.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4"/>
          </p:nvPr>
        </p:nvSpPr>
        <p:spPr>
          <a:xfrm>
            <a:off x="6940907" y="637840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正方形/長方形 6"/>
          <p:cNvSpPr/>
          <p:nvPr/>
        </p:nvSpPr>
        <p:spPr>
          <a:xfrm>
            <a:off x="0" y="0"/>
            <a:ext cx="9144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8" name="図 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spTree>
    <p:extLst>
      <p:ext uri="{BB962C8B-B14F-4D97-AF65-F5344CB8AC3E}">
        <p14:creationId xmlns:p14="http://schemas.microsoft.com/office/powerpoint/2010/main" val="359711035"/>
      </p:ext>
    </p:extLst>
  </p:cSld>
  <p:clrMap bg1="lt1" tx1="dk1" bg2="lt2" tx2="dk2" accent1="accent1" accent2="accent2" accent3="accent3" accent4="accent4" accent5="accent5" accent6="accent6" hlink="hlink" folHlink="folHlink"/>
  <p:sldLayoutIdLst>
    <p:sldLayoutId id="2147483971" r:id="rId1"/>
    <p:sldLayoutId id="2147483887" r:id="rId2"/>
    <p:sldLayoutId id="2147483888" r:id="rId3"/>
    <p:sldLayoutId id="2147483972" r:id="rId4"/>
    <p:sldLayoutId id="2147483891" r:id="rId5"/>
    <p:sldLayoutId id="2147483893" r:id="rId6"/>
    <p:sldLayoutId id="2147483894" r:id="rId7"/>
    <p:sldLayoutId id="2147483902" r:id="rId8"/>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4"/>
          </p:nvPr>
        </p:nvSpPr>
        <p:spPr>
          <a:xfrm>
            <a:off x="6940907" y="637840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正方形/長方形 6"/>
          <p:cNvSpPr/>
          <p:nvPr/>
        </p:nvSpPr>
        <p:spPr>
          <a:xfrm>
            <a:off x="0" y="0"/>
            <a:ext cx="9144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8" name="図 7"/>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spTree>
    <p:extLst>
      <p:ext uri="{BB962C8B-B14F-4D97-AF65-F5344CB8AC3E}">
        <p14:creationId xmlns:p14="http://schemas.microsoft.com/office/powerpoint/2010/main" val="1059025853"/>
      </p:ext>
    </p:extLst>
  </p:cSld>
  <p:clrMap bg1="lt1" tx1="dk1" bg2="lt2" tx2="dk2" accent1="accent1" accent2="accent2" accent3="accent3" accent4="accent4" accent5="accent5" accent6="accent6" hlink="hlink" folHlink="folHlink"/>
  <p:sldLayoutIdLst>
    <p:sldLayoutId id="2147483986" r:id="rId1"/>
    <p:sldLayoutId id="2147483987" r:id="rId2"/>
    <p:sldLayoutId id="2147483988" r:id="rId3"/>
    <p:sldLayoutId id="2147483989" r:id="rId4"/>
    <p:sldLayoutId id="2147483990" r:id="rId5"/>
    <p:sldLayoutId id="2147483991" r:id="rId6"/>
    <p:sldLayoutId id="2147483992" r:id="rId7"/>
    <p:sldLayoutId id="2147483993" r:id="rId8"/>
    <p:sldLayoutId id="2147483994" r:id="rId9"/>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17.xml"/><Relationship Id="rId5" Type="http://schemas.openxmlformats.org/officeDocument/2006/relationships/image" Target="../media/image13.png"/><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8" Type="http://schemas.openxmlformats.org/officeDocument/2006/relationships/package" Target="../embeddings/Microsoft_Word_Document.docx"/><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4.xml"/><Relationship Id="rId1" Type="http://schemas.openxmlformats.org/officeDocument/2006/relationships/slideLayout" Target="../slideLayouts/slideLayout17.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 Id="rId9" Type="http://schemas.openxmlformats.org/officeDocument/2006/relationships/image" Target="../media/image19.emf"/></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606798" y="799434"/>
            <a:ext cx="7965702" cy="5314149"/>
          </a:xfrm>
        </p:spPr>
        <p:txBody>
          <a:bodyPr>
            <a:normAutofit/>
          </a:bodyPr>
          <a:lstStyle/>
          <a:p>
            <a:r>
              <a:rPr lang="en-US" altLang="ja-JP" sz="4000" dirty="0">
                <a:latin typeface="メイリオ" panose="020B0604030504040204" pitchFamily="50" charset="-128"/>
                <a:ea typeface="メイリオ" panose="020B0604030504040204" pitchFamily="50" charset="-128"/>
              </a:rPr>
              <a:t>3-1-1</a:t>
            </a:r>
            <a:br>
              <a:rPr lang="en-US" altLang="ja-JP" sz="4000" dirty="0">
                <a:latin typeface="メイリオ" panose="020B0604030504040204" pitchFamily="50" charset="-128"/>
                <a:ea typeface="メイリオ" panose="020B0604030504040204" pitchFamily="50" charset="-128"/>
              </a:rPr>
            </a:br>
            <a:r>
              <a:rPr lang="ja-JP" altLang="en-US" sz="4000" dirty="0">
                <a:latin typeface="メイリオ" panose="020B0604030504040204" pitchFamily="50" charset="-128"/>
                <a:ea typeface="メイリオ" panose="020B0604030504040204" pitchFamily="50" charset="-128"/>
              </a:rPr>
              <a:t>プロフィール情報</a:t>
            </a:r>
            <a:br>
              <a:rPr lang="en-US" altLang="ja-JP" sz="4000" dirty="0">
                <a:solidFill>
                  <a:srgbClr val="FF0000"/>
                </a:solidFill>
                <a:latin typeface="メイリオ" panose="020B0604030504040204" pitchFamily="50" charset="-128"/>
                <a:ea typeface="メイリオ" panose="020B0604030504040204" pitchFamily="50" charset="-128"/>
              </a:rPr>
            </a:br>
            <a:br>
              <a:rPr lang="en-US" altLang="ja-JP" sz="3200" dirty="0">
                <a:latin typeface="メイリオ" panose="020B0604030504040204" pitchFamily="50" charset="-128"/>
                <a:ea typeface="メイリオ" panose="020B0604030504040204" pitchFamily="50" charset="-128"/>
              </a:rPr>
            </a:br>
            <a:endParaRPr kumimoji="1" lang="ja-JP" altLang="en-US" sz="2000" dirty="0"/>
          </a:p>
        </p:txBody>
      </p:sp>
    </p:spTree>
    <p:extLst>
      <p:ext uri="{BB962C8B-B14F-4D97-AF65-F5344CB8AC3E}">
        <p14:creationId xmlns:p14="http://schemas.microsoft.com/office/powerpoint/2010/main" val="2413368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フリーフォーム: 図形 12">
            <a:extLst>
              <a:ext uri="{FF2B5EF4-FFF2-40B4-BE49-F238E27FC236}">
                <a16:creationId xmlns:a16="http://schemas.microsoft.com/office/drawing/2014/main" id="{3718D9E3-B08E-0F7C-3E1F-0B87D46CC541}"/>
              </a:ext>
            </a:extLst>
          </p:cNvPr>
          <p:cNvSpPr/>
          <p:nvPr/>
        </p:nvSpPr>
        <p:spPr>
          <a:xfrm>
            <a:off x="445655" y="1635607"/>
            <a:ext cx="7950200" cy="3665349"/>
          </a:xfrm>
          <a:custGeom>
            <a:avLst/>
            <a:gdLst>
              <a:gd name="connsiteX0" fmla="*/ 324146 w 7950200"/>
              <a:gd name="connsiteY0" fmla="*/ 0 h 5200390"/>
              <a:gd name="connsiteX1" fmla="*/ 7626054 w 7950200"/>
              <a:gd name="connsiteY1" fmla="*/ 0 h 5200390"/>
              <a:gd name="connsiteX2" fmla="*/ 7950200 w 7950200"/>
              <a:gd name="connsiteY2" fmla="*/ 324146 h 5200390"/>
              <a:gd name="connsiteX3" fmla="*/ 7950200 w 7950200"/>
              <a:gd name="connsiteY3" fmla="*/ 4189789 h 5200390"/>
              <a:gd name="connsiteX4" fmla="*/ 7626054 w 7950200"/>
              <a:gd name="connsiteY4" fmla="*/ 4513935 h 5200390"/>
              <a:gd name="connsiteX5" fmla="*/ 5028729 w 7950200"/>
              <a:gd name="connsiteY5" fmla="*/ 4513935 h 5200390"/>
              <a:gd name="connsiteX6" fmla="*/ 5065705 w 7950200"/>
              <a:gd name="connsiteY6" fmla="*/ 4618791 h 5200390"/>
              <a:gd name="connsiteX7" fmla="*/ 5451322 w 7950200"/>
              <a:gd name="connsiteY7" fmla="*/ 5200390 h 5200390"/>
              <a:gd name="connsiteX8" fmla="*/ 4256910 w 7950200"/>
              <a:gd name="connsiteY8" fmla="*/ 4642314 h 5200390"/>
              <a:gd name="connsiteX9" fmla="*/ 4151392 w 7950200"/>
              <a:gd name="connsiteY9" fmla="*/ 4513935 h 5200390"/>
              <a:gd name="connsiteX10" fmla="*/ 324146 w 7950200"/>
              <a:gd name="connsiteY10" fmla="*/ 4513935 h 5200390"/>
              <a:gd name="connsiteX11" fmla="*/ 0 w 7950200"/>
              <a:gd name="connsiteY11" fmla="*/ 4189789 h 5200390"/>
              <a:gd name="connsiteX12" fmla="*/ 0 w 7950200"/>
              <a:gd name="connsiteY12" fmla="*/ 324146 h 5200390"/>
              <a:gd name="connsiteX13" fmla="*/ 324146 w 7950200"/>
              <a:gd name="connsiteY13" fmla="*/ 0 h 5200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950200" h="5200390">
                <a:moveTo>
                  <a:pt x="324146" y="0"/>
                </a:moveTo>
                <a:lnTo>
                  <a:pt x="7626054" y="0"/>
                </a:lnTo>
                <a:cubicBezTo>
                  <a:pt x="7805075" y="0"/>
                  <a:pt x="7950200" y="145125"/>
                  <a:pt x="7950200" y="324146"/>
                </a:cubicBezTo>
                <a:lnTo>
                  <a:pt x="7950200" y="4189789"/>
                </a:lnTo>
                <a:cubicBezTo>
                  <a:pt x="7950200" y="4368810"/>
                  <a:pt x="7805075" y="4513935"/>
                  <a:pt x="7626054" y="4513935"/>
                </a:cubicBezTo>
                <a:lnTo>
                  <a:pt x="5028729" y="4513935"/>
                </a:lnTo>
                <a:lnTo>
                  <a:pt x="5065705" y="4618791"/>
                </a:lnTo>
                <a:cubicBezTo>
                  <a:pt x="5141573" y="4802045"/>
                  <a:pt x="5272728" y="4986078"/>
                  <a:pt x="5451322" y="5200390"/>
                </a:cubicBezTo>
                <a:cubicBezTo>
                  <a:pt x="4834578" y="5108713"/>
                  <a:pt x="4502245" y="4913116"/>
                  <a:pt x="4256910" y="4642314"/>
                </a:cubicBezTo>
                <a:lnTo>
                  <a:pt x="4151392" y="4513935"/>
                </a:lnTo>
                <a:lnTo>
                  <a:pt x="324146" y="4513935"/>
                </a:lnTo>
                <a:cubicBezTo>
                  <a:pt x="145125" y="4513935"/>
                  <a:pt x="0" y="4368810"/>
                  <a:pt x="0" y="4189789"/>
                </a:cubicBezTo>
                <a:lnTo>
                  <a:pt x="0" y="324146"/>
                </a:lnTo>
                <a:cubicBezTo>
                  <a:pt x="0" y="145125"/>
                  <a:pt x="145125" y="0"/>
                  <a:pt x="324146" y="0"/>
                </a:cubicBezTo>
                <a:close/>
              </a:path>
            </a:pathLst>
          </a:cu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9" name="テキスト ボックス 18">
            <a:extLst>
              <a:ext uri="{FF2B5EF4-FFF2-40B4-BE49-F238E27FC236}">
                <a16:creationId xmlns:a16="http://schemas.microsoft.com/office/drawing/2014/main" id="{36661EB8-3AB0-6698-1556-668F89802C4B}"/>
              </a:ext>
            </a:extLst>
          </p:cNvPr>
          <p:cNvSpPr txBox="1"/>
          <p:nvPr/>
        </p:nvSpPr>
        <p:spPr>
          <a:xfrm>
            <a:off x="670286" y="1849901"/>
            <a:ext cx="7950200" cy="2891176"/>
          </a:xfrm>
          <a:prstGeom prst="rect">
            <a:avLst/>
          </a:prstGeom>
          <a:noFill/>
        </p:spPr>
        <p:txBody>
          <a:bodyPr wrap="square">
            <a:spAutoFit/>
          </a:bodyPr>
          <a:lstStyle/>
          <a:p>
            <a:pPr marL="0" marR="0" lvl="0" indent="0" algn="l" defTabSz="914400" rtl="0" eaLnBrk="1" fontAlgn="auto" latinLnBrk="0" hangingPunct="1">
              <a:lnSpc>
                <a:spcPts val="55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同じ学年、同じ性別の子から</a:t>
            </a:r>
            <a:r>
              <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rPr>
              <a:t>SNS</a:t>
            </a: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で</a:t>
            </a:r>
            <a:r>
              <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rPr>
              <a:t>[</a:t>
            </a: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友だち申請</a:t>
            </a:r>
            <a:r>
              <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rPr>
              <a:t>/</a:t>
            </a: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フォロー申請</a:t>
            </a:r>
            <a:r>
              <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rPr>
              <a:t>]</a:t>
            </a: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が</a:t>
            </a:r>
            <a:br>
              <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rPr>
            </a:b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きたよ。</a:t>
            </a:r>
            <a:br>
              <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rPr>
            </a:b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許可してもいいよね？</a:t>
            </a:r>
            <a:endPar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3" name="タイトル 2">
            <a:extLst>
              <a:ext uri="{FF2B5EF4-FFF2-40B4-BE49-F238E27FC236}">
                <a16:creationId xmlns:a16="http://schemas.microsoft.com/office/drawing/2014/main" id="{D7BBB5BA-76F8-AA2B-85B9-1F9A46A0DFFF}"/>
              </a:ext>
            </a:extLst>
          </p:cNvPr>
          <p:cNvSpPr>
            <a:spLocks noGrp="1"/>
          </p:cNvSpPr>
          <p:nvPr>
            <p:ph type="title"/>
          </p:nvPr>
        </p:nvSpPr>
        <p:spPr>
          <a:xfrm>
            <a:off x="1168957" y="532722"/>
            <a:ext cx="7958418" cy="697099"/>
          </a:xfrm>
        </p:spPr>
        <p:txBody>
          <a:bodyPr/>
          <a:lstStyle/>
          <a:p>
            <a:r>
              <a:rPr lang="ja-JP" altLang="en-US" dirty="0"/>
              <a:t>考えてみよう</a:t>
            </a:r>
          </a:p>
        </p:txBody>
      </p:sp>
      <p:sp>
        <p:nvSpPr>
          <p:cNvPr id="7" name="テキスト ボックス 6">
            <a:extLst>
              <a:ext uri="{FF2B5EF4-FFF2-40B4-BE49-F238E27FC236}">
                <a16:creationId xmlns:a16="http://schemas.microsoft.com/office/drawing/2014/main" id="{366163B7-28E7-B2EB-35D5-A23C0161A30C}"/>
              </a:ext>
            </a:extLst>
          </p:cNvPr>
          <p:cNvSpPr txBox="1"/>
          <p:nvPr/>
        </p:nvSpPr>
        <p:spPr>
          <a:xfrm>
            <a:off x="4265532" y="1683872"/>
            <a:ext cx="1175750" cy="338554"/>
          </a:xfrm>
          <a:prstGeom prst="rect">
            <a:avLst/>
          </a:prstGeom>
          <a:noFill/>
        </p:spPr>
        <p:txBody>
          <a:bodyPr wrap="square" rtlCol="0">
            <a:spAutoFit/>
          </a:bodyPr>
          <a:lstStyle/>
          <a:p>
            <a:r>
              <a:rPr lang="ja-JP" altLang="en-US" sz="1600" dirty="0"/>
              <a:t>せいべつ</a:t>
            </a:r>
            <a:endParaRPr kumimoji="1" lang="ja-JP" altLang="en-US" sz="1600" dirty="0"/>
          </a:p>
        </p:txBody>
      </p:sp>
      <p:sp>
        <p:nvSpPr>
          <p:cNvPr id="8" name="テキスト ボックス 7">
            <a:extLst>
              <a:ext uri="{FF2B5EF4-FFF2-40B4-BE49-F238E27FC236}">
                <a16:creationId xmlns:a16="http://schemas.microsoft.com/office/drawing/2014/main" id="{BA0223DF-03A1-BEC6-8025-FD5D164CB05E}"/>
              </a:ext>
            </a:extLst>
          </p:cNvPr>
          <p:cNvSpPr txBox="1"/>
          <p:nvPr/>
        </p:nvSpPr>
        <p:spPr>
          <a:xfrm>
            <a:off x="820377" y="3822117"/>
            <a:ext cx="800219" cy="338554"/>
          </a:xfrm>
          <a:prstGeom prst="rect">
            <a:avLst/>
          </a:prstGeom>
          <a:noFill/>
        </p:spPr>
        <p:txBody>
          <a:bodyPr wrap="none" rtlCol="0">
            <a:spAutoFit/>
          </a:bodyPr>
          <a:lstStyle/>
          <a:p>
            <a:r>
              <a:rPr kumimoji="1" lang="ja-JP" altLang="en-US" sz="1600" dirty="0"/>
              <a:t>きょか</a:t>
            </a:r>
          </a:p>
        </p:txBody>
      </p:sp>
      <p:sp>
        <p:nvSpPr>
          <p:cNvPr id="9" name="テキスト ボックス 8">
            <a:extLst>
              <a:ext uri="{FF2B5EF4-FFF2-40B4-BE49-F238E27FC236}">
                <a16:creationId xmlns:a16="http://schemas.microsoft.com/office/drawing/2014/main" id="{8B786BF6-FA5A-39F2-3A8B-D004BA23292D}"/>
              </a:ext>
            </a:extLst>
          </p:cNvPr>
          <p:cNvSpPr txBox="1"/>
          <p:nvPr/>
        </p:nvSpPr>
        <p:spPr>
          <a:xfrm>
            <a:off x="2988026" y="2433992"/>
            <a:ext cx="1162229" cy="338554"/>
          </a:xfrm>
          <a:prstGeom prst="rect">
            <a:avLst/>
          </a:prstGeom>
          <a:noFill/>
        </p:spPr>
        <p:txBody>
          <a:bodyPr wrap="square" rtlCol="0">
            <a:spAutoFit/>
          </a:bodyPr>
          <a:lstStyle/>
          <a:p>
            <a:r>
              <a:rPr lang="ja-JP" altLang="en-US" sz="1600" dirty="0"/>
              <a:t>しんせい</a:t>
            </a:r>
            <a:endParaRPr kumimoji="1" lang="ja-JP" altLang="en-US" sz="1600" dirty="0"/>
          </a:p>
        </p:txBody>
      </p:sp>
      <p:sp>
        <p:nvSpPr>
          <p:cNvPr id="2" name="テキスト ボックス 1">
            <a:extLst>
              <a:ext uri="{FF2B5EF4-FFF2-40B4-BE49-F238E27FC236}">
                <a16:creationId xmlns:a16="http://schemas.microsoft.com/office/drawing/2014/main" id="{F6421E88-0EBC-9531-FC3E-BB0A2FDC2804}"/>
              </a:ext>
            </a:extLst>
          </p:cNvPr>
          <p:cNvSpPr txBox="1"/>
          <p:nvPr/>
        </p:nvSpPr>
        <p:spPr>
          <a:xfrm>
            <a:off x="6260615" y="2472092"/>
            <a:ext cx="1162229" cy="338554"/>
          </a:xfrm>
          <a:prstGeom prst="rect">
            <a:avLst/>
          </a:prstGeom>
          <a:noFill/>
        </p:spPr>
        <p:txBody>
          <a:bodyPr wrap="square" rtlCol="0">
            <a:spAutoFit/>
          </a:bodyPr>
          <a:lstStyle/>
          <a:p>
            <a:r>
              <a:rPr lang="ja-JP" altLang="en-US" sz="1600" dirty="0"/>
              <a:t>しんせい</a:t>
            </a:r>
            <a:endParaRPr kumimoji="1" lang="ja-JP" altLang="en-US" sz="1600" dirty="0"/>
          </a:p>
        </p:txBody>
      </p:sp>
      <p:sp>
        <p:nvSpPr>
          <p:cNvPr id="5" name="テキスト ボックス 4">
            <a:extLst>
              <a:ext uri="{FF2B5EF4-FFF2-40B4-BE49-F238E27FC236}">
                <a16:creationId xmlns:a16="http://schemas.microsoft.com/office/drawing/2014/main" id="{6EBBBDE5-CC2F-261C-29B0-8EE251813BE6}"/>
              </a:ext>
            </a:extLst>
          </p:cNvPr>
          <p:cNvSpPr txBox="1"/>
          <p:nvPr/>
        </p:nvSpPr>
        <p:spPr>
          <a:xfrm>
            <a:off x="1258958" y="6440712"/>
            <a:ext cx="5872766" cy="338554"/>
          </a:xfrm>
          <a:prstGeom prst="rect">
            <a:avLst/>
          </a:prstGeom>
          <a:noFill/>
        </p:spPr>
        <p:txBody>
          <a:bodyPr wrap="square" rtlCol="0">
            <a:spAutoFit/>
          </a:bodyPr>
          <a:lstStyle/>
          <a:p>
            <a:r>
              <a:rPr kumimoji="1" lang="en-US" altLang="ja-JP" sz="1600" dirty="0">
                <a:latin typeface="+mn-ea"/>
              </a:rPr>
              <a:t>※SNS</a:t>
            </a:r>
            <a:r>
              <a:rPr kumimoji="1" lang="ja-JP" altLang="en-US" sz="1600" dirty="0">
                <a:latin typeface="+mn-ea"/>
              </a:rPr>
              <a:t>は利用規約を読んで、対象年齢を確認しましょう。</a:t>
            </a:r>
          </a:p>
        </p:txBody>
      </p:sp>
      <p:pic>
        <p:nvPicPr>
          <p:cNvPr id="10" name="図 9">
            <a:extLst>
              <a:ext uri="{FF2B5EF4-FFF2-40B4-BE49-F238E27FC236}">
                <a16:creationId xmlns:a16="http://schemas.microsoft.com/office/drawing/2014/main" id="{362F61B9-75BA-2C99-0CA1-7F0B200C055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97193" y="3513405"/>
            <a:ext cx="3651301" cy="3651301"/>
          </a:xfrm>
          <a:prstGeom prst="rect">
            <a:avLst/>
          </a:prstGeom>
        </p:spPr>
      </p:pic>
    </p:spTree>
    <p:extLst>
      <p:ext uri="{BB962C8B-B14F-4D97-AF65-F5344CB8AC3E}">
        <p14:creationId xmlns:p14="http://schemas.microsoft.com/office/powerpoint/2010/main" val="2764539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四角形: 角を丸くする 14">
            <a:extLst>
              <a:ext uri="{FF2B5EF4-FFF2-40B4-BE49-F238E27FC236}">
                <a16:creationId xmlns:a16="http://schemas.microsoft.com/office/drawing/2014/main" id="{3FC8D05F-A2F1-92A0-468A-F2C56F011D06}"/>
              </a:ext>
            </a:extLst>
          </p:cNvPr>
          <p:cNvSpPr/>
          <p:nvPr/>
        </p:nvSpPr>
        <p:spPr>
          <a:xfrm>
            <a:off x="518266" y="1864969"/>
            <a:ext cx="8261949" cy="1197741"/>
          </a:xfrm>
          <a:prstGeom prst="roundRect">
            <a:avLst>
              <a:gd name="adj" fmla="val 7181"/>
            </a:avLst>
          </a:pr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7" name="四角形: 角を丸くする 16">
            <a:extLst>
              <a:ext uri="{FF2B5EF4-FFF2-40B4-BE49-F238E27FC236}">
                <a16:creationId xmlns:a16="http://schemas.microsoft.com/office/drawing/2014/main" id="{BC527FC6-3671-ED96-1B02-BECAEAB9320E}"/>
              </a:ext>
            </a:extLst>
          </p:cNvPr>
          <p:cNvSpPr/>
          <p:nvPr/>
        </p:nvSpPr>
        <p:spPr>
          <a:xfrm>
            <a:off x="518267" y="3294450"/>
            <a:ext cx="8261949" cy="1312097"/>
          </a:xfrm>
          <a:prstGeom prst="roundRect">
            <a:avLst>
              <a:gd name="adj" fmla="val 7181"/>
            </a:avLst>
          </a:pr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8" name="四角形: 角を丸くする 17">
            <a:extLst>
              <a:ext uri="{FF2B5EF4-FFF2-40B4-BE49-F238E27FC236}">
                <a16:creationId xmlns:a16="http://schemas.microsoft.com/office/drawing/2014/main" id="{A388B85E-FAE7-433A-D76D-ECB5D291D7B7}"/>
              </a:ext>
            </a:extLst>
          </p:cNvPr>
          <p:cNvSpPr/>
          <p:nvPr/>
        </p:nvSpPr>
        <p:spPr>
          <a:xfrm>
            <a:off x="498662" y="4849602"/>
            <a:ext cx="8281554" cy="1197741"/>
          </a:xfrm>
          <a:prstGeom prst="roundRect">
            <a:avLst>
              <a:gd name="adj" fmla="val 7181"/>
            </a:avLst>
          </a:pr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4" name="タイトル 3"/>
          <p:cNvSpPr>
            <a:spLocks noGrp="1"/>
          </p:cNvSpPr>
          <p:nvPr>
            <p:ph type="title"/>
          </p:nvPr>
        </p:nvSpPr>
        <p:spPr>
          <a:xfrm>
            <a:off x="386766" y="466187"/>
            <a:ext cx="6192710" cy="805362"/>
          </a:xfrm>
        </p:spPr>
        <p:txBody>
          <a:bodyPr>
            <a:normAutofit fontScale="90000"/>
          </a:bodyPr>
          <a:lstStyle/>
          <a:p>
            <a:r>
              <a:rPr lang="ja-JP" altLang="en-US" sz="4000" b="1" dirty="0"/>
              <a:t>みなさんはどう思いますか？</a:t>
            </a:r>
            <a:endParaRPr kumimoji="1" lang="ja-JP" altLang="en-US" sz="4000" b="1" dirty="0"/>
          </a:p>
        </p:txBody>
      </p:sp>
      <p:pic>
        <p:nvPicPr>
          <p:cNvPr id="10" name="図 9">
            <a:extLst>
              <a:ext uri="{FF2B5EF4-FFF2-40B4-BE49-F238E27FC236}">
                <a16:creationId xmlns:a16="http://schemas.microsoft.com/office/drawing/2014/main" id="{F5BB2251-1532-BD64-60E0-089A6E1F79B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663017" y="1345334"/>
            <a:ext cx="1092731" cy="1677239"/>
          </a:xfrm>
          <a:prstGeom prst="rect">
            <a:avLst/>
          </a:prstGeom>
        </p:spPr>
      </p:pic>
      <p:pic>
        <p:nvPicPr>
          <p:cNvPr id="12" name="図 11">
            <a:extLst>
              <a:ext uri="{FF2B5EF4-FFF2-40B4-BE49-F238E27FC236}">
                <a16:creationId xmlns:a16="http://schemas.microsoft.com/office/drawing/2014/main" id="{3251B545-B3FC-CD17-634D-FE2B6BE2F93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7399808" y="3124737"/>
            <a:ext cx="1245530" cy="1573864"/>
          </a:xfrm>
          <a:prstGeom prst="rect">
            <a:avLst/>
          </a:prstGeom>
        </p:spPr>
      </p:pic>
      <p:sp>
        <p:nvSpPr>
          <p:cNvPr id="19" name="コンテンツ プレースホルダー 4">
            <a:extLst>
              <a:ext uri="{FF2B5EF4-FFF2-40B4-BE49-F238E27FC236}">
                <a16:creationId xmlns:a16="http://schemas.microsoft.com/office/drawing/2014/main" id="{9582D131-C133-E286-3677-131516C46D5B}"/>
              </a:ext>
            </a:extLst>
          </p:cNvPr>
          <p:cNvSpPr>
            <a:spLocks noGrp="1"/>
          </p:cNvSpPr>
          <p:nvPr>
            <p:ph sz="half" idx="1"/>
          </p:nvPr>
        </p:nvSpPr>
        <p:spPr>
          <a:xfrm>
            <a:off x="1873479" y="2223204"/>
            <a:ext cx="7480284" cy="976678"/>
          </a:xfrm>
        </p:spPr>
        <p:txBody>
          <a:bodyPr>
            <a:noAutofit/>
          </a:bodyPr>
          <a:lstStyle/>
          <a:p>
            <a:pPr marL="0" indent="0">
              <a:lnSpc>
                <a:spcPts val="5000"/>
              </a:lnSpc>
              <a:buNone/>
            </a:pPr>
            <a:r>
              <a:rPr lang="ja-JP" altLang="en-US" sz="3200" dirty="0"/>
              <a:t>なぜ</a:t>
            </a:r>
            <a:r>
              <a:rPr lang="ja-JP" altLang="en-US" dirty="0"/>
              <a:t>友だち</a:t>
            </a:r>
            <a:r>
              <a:rPr lang="ja-JP" altLang="en-US" sz="3200" dirty="0"/>
              <a:t>申請してきたんだろう？</a:t>
            </a:r>
            <a:endParaRPr lang="en-US" altLang="ja-JP" sz="3200" dirty="0"/>
          </a:p>
        </p:txBody>
      </p:sp>
      <p:sp>
        <p:nvSpPr>
          <p:cNvPr id="22" name="コンテンツ プレースホルダー 4">
            <a:extLst>
              <a:ext uri="{FF2B5EF4-FFF2-40B4-BE49-F238E27FC236}">
                <a16:creationId xmlns:a16="http://schemas.microsoft.com/office/drawing/2014/main" id="{5E17FB98-9D66-61E5-2643-AE982AF81C5D}"/>
              </a:ext>
            </a:extLst>
          </p:cNvPr>
          <p:cNvSpPr txBox="1">
            <a:spLocks/>
          </p:cNvSpPr>
          <p:nvPr/>
        </p:nvSpPr>
        <p:spPr>
          <a:xfrm>
            <a:off x="763915" y="3781222"/>
            <a:ext cx="6587767" cy="101868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ts val="3800"/>
              </a:lnSpc>
              <a:spcBef>
                <a:spcPts val="1000"/>
              </a:spcBef>
              <a:spcAft>
                <a:spcPts val="0"/>
              </a:spcAft>
              <a:buClrTx/>
              <a:buSzTx/>
              <a:buFont typeface="Arial" panose="020B0604020202020204" pitchFamily="34" charset="0"/>
              <a:buNone/>
              <a:tabLst/>
              <a:defRPr/>
            </a:pPr>
            <a:r>
              <a:rPr kumimoji="1" lang="ja-JP" altLang="en-US" b="0" i="0" u="none" strike="noStrike" kern="1200" cap="none" spc="0" normalizeH="0" baseline="0" noProof="0" dirty="0">
                <a:ln>
                  <a:noFill/>
                </a:ln>
                <a:solidFill>
                  <a:prstClr val="black"/>
                </a:solidFill>
                <a:effectLst/>
                <a:uLnTx/>
                <a:uFillTx/>
                <a:latin typeface="Segoe UI"/>
                <a:ea typeface="メイリオ"/>
                <a:cs typeface="+mn-cs"/>
              </a:rPr>
              <a:t>その人、趣味は同じみたいだね</a:t>
            </a:r>
            <a:r>
              <a:rPr lang="ja-JP" altLang="en-US" dirty="0">
                <a:solidFill>
                  <a:prstClr val="black"/>
                </a:solidFill>
                <a:latin typeface="Segoe UI"/>
                <a:ea typeface="メイリオ"/>
              </a:rPr>
              <a:t>。</a:t>
            </a:r>
            <a:endParaRPr kumimoji="1" lang="en-US" altLang="ja-JP" b="0"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2" name="テキスト ボックス 1">
            <a:extLst>
              <a:ext uri="{FF2B5EF4-FFF2-40B4-BE49-F238E27FC236}">
                <a16:creationId xmlns:a16="http://schemas.microsoft.com/office/drawing/2014/main" id="{6120F741-78ED-5728-72F6-682C773E886B}"/>
              </a:ext>
            </a:extLst>
          </p:cNvPr>
          <p:cNvSpPr txBox="1"/>
          <p:nvPr/>
        </p:nvSpPr>
        <p:spPr>
          <a:xfrm>
            <a:off x="4074089" y="2053927"/>
            <a:ext cx="1526092" cy="338554"/>
          </a:xfrm>
          <a:prstGeom prst="rect">
            <a:avLst/>
          </a:prstGeom>
          <a:noFill/>
        </p:spPr>
        <p:txBody>
          <a:bodyPr wrap="square" rtlCol="0">
            <a:spAutoFit/>
          </a:bodyPr>
          <a:lstStyle/>
          <a:p>
            <a:r>
              <a:rPr kumimoji="1" lang="ja-JP" altLang="en-US" sz="1600" dirty="0"/>
              <a:t>しんせい</a:t>
            </a:r>
          </a:p>
        </p:txBody>
      </p:sp>
      <p:sp>
        <p:nvSpPr>
          <p:cNvPr id="5" name="テキスト ボックス 4">
            <a:extLst>
              <a:ext uri="{FF2B5EF4-FFF2-40B4-BE49-F238E27FC236}">
                <a16:creationId xmlns:a16="http://schemas.microsoft.com/office/drawing/2014/main" id="{B61A382B-A429-70E5-CDD2-7F16A60F5DEF}"/>
              </a:ext>
            </a:extLst>
          </p:cNvPr>
          <p:cNvSpPr txBox="1"/>
          <p:nvPr/>
        </p:nvSpPr>
        <p:spPr>
          <a:xfrm>
            <a:off x="2717870" y="3512014"/>
            <a:ext cx="986169" cy="338554"/>
          </a:xfrm>
          <a:prstGeom prst="rect">
            <a:avLst/>
          </a:prstGeom>
          <a:noFill/>
        </p:spPr>
        <p:txBody>
          <a:bodyPr wrap="square" rtlCol="0">
            <a:spAutoFit/>
          </a:bodyPr>
          <a:lstStyle/>
          <a:p>
            <a:r>
              <a:rPr lang="ja-JP" altLang="en-US" sz="1600" dirty="0"/>
              <a:t>しゅみ</a:t>
            </a:r>
            <a:endParaRPr kumimoji="1" lang="ja-JP" altLang="en-US" sz="1600" dirty="0"/>
          </a:p>
        </p:txBody>
      </p:sp>
      <p:sp>
        <p:nvSpPr>
          <p:cNvPr id="11" name="コンテンツ プレースホルダー 4">
            <a:extLst>
              <a:ext uri="{FF2B5EF4-FFF2-40B4-BE49-F238E27FC236}">
                <a16:creationId xmlns:a16="http://schemas.microsoft.com/office/drawing/2014/main" id="{44DFB9F4-5FEF-F47C-72CC-68199DCC6673}"/>
              </a:ext>
            </a:extLst>
          </p:cNvPr>
          <p:cNvSpPr txBox="1">
            <a:spLocks/>
          </p:cNvSpPr>
          <p:nvPr/>
        </p:nvSpPr>
        <p:spPr>
          <a:xfrm>
            <a:off x="2765996" y="5199967"/>
            <a:ext cx="6587767" cy="101868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ts val="3800"/>
              </a:lnSpc>
              <a:spcBef>
                <a:spcPts val="1000"/>
              </a:spcBef>
              <a:spcAft>
                <a:spcPts val="0"/>
              </a:spcAft>
              <a:buClrTx/>
              <a:buSzTx/>
              <a:buFont typeface="Arial" panose="020B0604020202020204" pitchFamily="34" charset="0"/>
              <a:buNone/>
              <a:tabLst/>
              <a:defRPr/>
            </a:pPr>
            <a:r>
              <a:rPr lang="ja-JP" altLang="en-US" dirty="0">
                <a:solidFill>
                  <a:prstClr val="black"/>
                </a:solidFill>
                <a:latin typeface="Segoe UI"/>
                <a:ea typeface="メイリオ"/>
              </a:rPr>
              <a:t>プロフィールは本当かな</a:t>
            </a:r>
            <a:r>
              <a:rPr kumimoji="1" lang="ja-JP" altLang="en-US" b="0" i="0" u="none" strike="noStrike" kern="1200" cap="none" spc="0" normalizeH="0" baseline="0" noProof="0" dirty="0">
                <a:ln>
                  <a:noFill/>
                </a:ln>
                <a:solidFill>
                  <a:prstClr val="black"/>
                </a:solidFill>
                <a:effectLst/>
                <a:uLnTx/>
                <a:uFillTx/>
                <a:latin typeface="Segoe UI"/>
                <a:ea typeface="メイリオ"/>
                <a:cs typeface="+mn-cs"/>
              </a:rPr>
              <a:t>？</a:t>
            </a:r>
            <a:endParaRPr kumimoji="1" lang="en-US" altLang="ja-JP" b="0" i="0" u="none" strike="noStrike" kern="1200" cap="none" spc="0" normalizeH="0" baseline="0" noProof="0" dirty="0">
              <a:ln>
                <a:noFill/>
              </a:ln>
              <a:solidFill>
                <a:prstClr val="black"/>
              </a:solidFill>
              <a:effectLst/>
              <a:uLnTx/>
              <a:uFillTx/>
              <a:latin typeface="Segoe UI"/>
              <a:ea typeface="メイリオ"/>
              <a:cs typeface="+mn-cs"/>
            </a:endParaRPr>
          </a:p>
        </p:txBody>
      </p:sp>
      <p:pic>
        <p:nvPicPr>
          <p:cNvPr id="14" name="図 13">
            <a:extLst>
              <a:ext uri="{FF2B5EF4-FFF2-40B4-BE49-F238E27FC236}">
                <a16:creationId xmlns:a16="http://schemas.microsoft.com/office/drawing/2014/main" id="{AD2FC9B9-4CA1-1B6D-E3EC-712DDF982DB3}"/>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1377656" y="4752936"/>
            <a:ext cx="1153070" cy="1677239"/>
          </a:xfrm>
          <a:prstGeom prst="rect">
            <a:avLst/>
          </a:prstGeom>
        </p:spPr>
      </p:pic>
    </p:spTree>
    <p:extLst>
      <p:ext uri="{BB962C8B-B14F-4D97-AF65-F5344CB8AC3E}">
        <p14:creationId xmlns:p14="http://schemas.microsoft.com/office/powerpoint/2010/main" val="2143188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75753" y="471094"/>
            <a:ext cx="7958418" cy="784598"/>
          </a:xfrm>
        </p:spPr>
        <p:txBody>
          <a:bodyPr>
            <a:normAutofit/>
          </a:bodyPr>
          <a:lstStyle/>
          <a:p>
            <a:r>
              <a:rPr lang="ja-JP" altLang="en-US" sz="4000" dirty="0"/>
              <a:t>知っておこう</a:t>
            </a:r>
            <a:endParaRPr kumimoji="1" lang="ja-JP" altLang="en-US" sz="4000" b="1" dirty="0"/>
          </a:p>
        </p:txBody>
      </p:sp>
      <p:sp>
        <p:nvSpPr>
          <p:cNvPr id="3" name="タイトル 1">
            <a:extLst>
              <a:ext uri="{FF2B5EF4-FFF2-40B4-BE49-F238E27FC236}">
                <a16:creationId xmlns:a16="http://schemas.microsoft.com/office/drawing/2014/main" id="{76F1128B-5B9B-BDCD-F009-146B19402DB5}"/>
              </a:ext>
            </a:extLst>
          </p:cNvPr>
          <p:cNvSpPr txBox="1">
            <a:spLocks/>
          </p:cNvSpPr>
          <p:nvPr/>
        </p:nvSpPr>
        <p:spPr>
          <a:xfrm>
            <a:off x="275753" y="1209651"/>
            <a:ext cx="8505825" cy="119679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4000" b="1" i="0" u="none" strike="noStrike" kern="1200" cap="none" spc="0" normalizeH="0" baseline="0" noProof="0" dirty="0">
                <a:ln>
                  <a:noFill/>
                </a:ln>
                <a:solidFill>
                  <a:srgbClr val="ED7D31"/>
                </a:solidFill>
                <a:effectLst/>
                <a:uLnTx/>
                <a:uFillTx/>
                <a:latin typeface="Segoe UI"/>
                <a:ea typeface="メイリオ"/>
                <a:cs typeface="+mj-cs"/>
              </a:rPr>
              <a:t>プロフィールは正しいとは限らない</a:t>
            </a:r>
          </a:p>
        </p:txBody>
      </p:sp>
      <p:sp>
        <p:nvSpPr>
          <p:cNvPr id="5" name="コンテンツ プレースホルダー 4">
            <a:extLst>
              <a:ext uri="{FF2B5EF4-FFF2-40B4-BE49-F238E27FC236}">
                <a16:creationId xmlns:a16="http://schemas.microsoft.com/office/drawing/2014/main" id="{049CBAC0-4FC7-7DD0-E94F-FE7916946416}"/>
              </a:ext>
            </a:extLst>
          </p:cNvPr>
          <p:cNvSpPr txBox="1">
            <a:spLocks/>
          </p:cNvSpPr>
          <p:nvPr/>
        </p:nvSpPr>
        <p:spPr>
          <a:xfrm>
            <a:off x="266128" y="2247699"/>
            <a:ext cx="6422788" cy="240942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228600" marR="0" lvl="0" indent="-228600" algn="l" defTabSz="914400" rtl="0" eaLnBrk="1" fontAlgn="auto" latinLnBrk="0" hangingPunct="1">
              <a:lnSpc>
                <a:spcPts val="3800"/>
              </a:lnSpc>
              <a:spcBef>
                <a:spcPts val="1000"/>
              </a:spcBef>
              <a:spcAft>
                <a:spcPts val="0"/>
              </a:spcAft>
              <a:buClrTx/>
              <a:buSzTx/>
              <a:buFont typeface="Arial" panose="020B0604020202020204" pitchFamily="34" charset="0"/>
              <a:buChar char="•"/>
              <a:tabLst/>
              <a:defRPr/>
            </a:pPr>
            <a:r>
              <a:rPr kumimoji="1" lang="ja-JP" altLang="en-US" sz="2800" b="0" i="0" u="none" strike="noStrike" kern="1200" cap="none" spc="0" normalizeH="0" baseline="0" noProof="0" dirty="0">
                <a:ln>
                  <a:noFill/>
                </a:ln>
                <a:solidFill>
                  <a:prstClr val="black"/>
                </a:solidFill>
                <a:effectLst/>
                <a:uLnTx/>
                <a:uFillTx/>
                <a:latin typeface="Segoe UI"/>
                <a:ea typeface="メイリオ"/>
                <a:cs typeface="+mn-cs"/>
              </a:rPr>
              <a:t>知らない人と交流するときは慎重に</a:t>
            </a:r>
            <a:endParaRPr kumimoji="1" lang="en-US" altLang="ja-JP" sz="2800" b="0" i="0" u="none" strike="noStrike" kern="1200" cap="none" spc="0" normalizeH="0" baseline="0" noProof="0" dirty="0">
              <a:ln>
                <a:noFill/>
              </a:ln>
              <a:solidFill>
                <a:prstClr val="black"/>
              </a:solidFill>
              <a:effectLst/>
              <a:uLnTx/>
              <a:uFillTx/>
              <a:latin typeface="Segoe UI"/>
              <a:ea typeface="メイリオ"/>
              <a:cs typeface="+mn-cs"/>
            </a:endParaRPr>
          </a:p>
          <a:p>
            <a:pPr marL="228600" marR="0" lvl="0" indent="-228600" algn="l" defTabSz="914400" rtl="0" eaLnBrk="1" fontAlgn="auto" latinLnBrk="0" hangingPunct="1">
              <a:lnSpc>
                <a:spcPts val="3800"/>
              </a:lnSpc>
              <a:spcBef>
                <a:spcPts val="1000"/>
              </a:spcBef>
              <a:spcAft>
                <a:spcPts val="0"/>
              </a:spcAft>
              <a:buClrTx/>
              <a:buSzTx/>
              <a:buFont typeface="Arial" panose="020B0604020202020204" pitchFamily="34" charset="0"/>
              <a:buChar char="•"/>
              <a:tabLst/>
              <a:defRPr/>
            </a:pPr>
            <a:r>
              <a:rPr kumimoji="1" lang="ja-JP" altLang="en-US" sz="2800" b="0" i="0" u="none" strike="noStrike" kern="1200" cap="none" spc="0" normalizeH="0" baseline="0" noProof="0" dirty="0">
                <a:ln>
                  <a:noFill/>
                </a:ln>
                <a:solidFill>
                  <a:prstClr val="black"/>
                </a:solidFill>
                <a:effectLst/>
                <a:uLnTx/>
                <a:uFillTx/>
                <a:latin typeface="Segoe UI"/>
                <a:ea typeface="メイリオ"/>
                <a:cs typeface="+mn-cs"/>
              </a:rPr>
              <a:t>未成年の場合は、周りの大人に相談</a:t>
            </a:r>
            <a:endParaRPr kumimoji="1" lang="en-US" altLang="ja-JP" sz="2800" b="0" i="0" u="none" strike="noStrike" kern="1200" cap="none" spc="0" normalizeH="0" baseline="0" noProof="0" dirty="0">
              <a:ln>
                <a:noFill/>
              </a:ln>
              <a:solidFill>
                <a:prstClr val="black"/>
              </a:solidFill>
              <a:effectLst/>
              <a:uLnTx/>
              <a:uFillTx/>
              <a:latin typeface="Segoe UI"/>
              <a:ea typeface="メイリオ"/>
              <a:cs typeface="+mn-cs"/>
            </a:endParaRPr>
          </a:p>
          <a:p>
            <a:pPr marL="228600" marR="0" lvl="0" indent="-228600" algn="l" defTabSz="914400" rtl="0" eaLnBrk="1" fontAlgn="auto" latinLnBrk="0" hangingPunct="1">
              <a:lnSpc>
                <a:spcPts val="3800"/>
              </a:lnSpc>
              <a:spcBef>
                <a:spcPts val="1000"/>
              </a:spcBef>
              <a:spcAft>
                <a:spcPts val="0"/>
              </a:spcAft>
              <a:buClrTx/>
              <a:buSzTx/>
              <a:buFont typeface="Arial" panose="020B0604020202020204" pitchFamily="34" charset="0"/>
              <a:buChar char="•"/>
              <a:tabLst/>
              <a:defRPr/>
            </a:pPr>
            <a:r>
              <a:rPr kumimoji="1" lang="ja-JP" altLang="en-US" sz="2800" b="0" i="0" u="none" strike="noStrike" kern="1200" cap="none" spc="0" normalizeH="0" baseline="0" noProof="0" dirty="0">
                <a:ln>
                  <a:noFill/>
                </a:ln>
                <a:solidFill>
                  <a:prstClr val="black"/>
                </a:solidFill>
                <a:effectLst/>
                <a:uLnTx/>
                <a:uFillTx/>
                <a:latin typeface="Segoe UI"/>
                <a:ea typeface="メイリオ"/>
                <a:cs typeface="+mn-cs"/>
              </a:rPr>
              <a:t>あなたをねらう人がいることを知る</a:t>
            </a:r>
          </a:p>
        </p:txBody>
      </p:sp>
      <p:pic>
        <p:nvPicPr>
          <p:cNvPr id="10" name="図 9">
            <a:extLst>
              <a:ext uri="{FF2B5EF4-FFF2-40B4-BE49-F238E27FC236}">
                <a16:creationId xmlns:a16="http://schemas.microsoft.com/office/drawing/2014/main" id="{0F463031-4EFF-916F-13F3-A8E6EE26A5F2}"/>
              </a:ext>
            </a:extLst>
          </p:cNvPr>
          <p:cNvPicPr>
            <a:picLocks noChangeAspect="1"/>
          </p:cNvPicPr>
          <p:nvPr/>
        </p:nvPicPr>
        <p:blipFill>
          <a:blip r:embed="rId3"/>
          <a:stretch>
            <a:fillRect/>
          </a:stretch>
        </p:blipFill>
        <p:spPr>
          <a:xfrm>
            <a:off x="292229" y="4482488"/>
            <a:ext cx="8562458" cy="1556935"/>
          </a:xfrm>
          <a:prstGeom prst="rect">
            <a:avLst/>
          </a:prstGeom>
        </p:spPr>
      </p:pic>
      <p:pic>
        <p:nvPicPr>
          <p:cNvPr id="12" name="図 11">
            <a:extLst>
              <a:ext uri="{FF2B5EF4-FFF2-40B4-BE49-F238E27FC236}">
                <a16:creationId xmlns:a16="http://schemas.microsoft.com/office/drawing/2014/main" id="{800137D2-1AD3-9776-4BE3-6FB648CD1427}"/>
              </a:ext>
            </a:extLst>
          </p:cNvPr>
          <p:cNvPicPr>
            <a:picLocks noChangeAspect="1"/>
          </p:cNvPicPr>
          <p:nvPr/>
        </p:nvPicPr>
        <p:blipFill>
          <a:blip r:embed="rId4"/>
          <a:stretch>
            <a:fillRect/>
          </a:stretch>
        </p:blipFill>
        <p:spPr>
          <a:xfrm>
            <a:off x="612653" y="4201782"/>
            <a:ext cx="2542252" cy="445047"/>
          </a:xfrm>
          <a:prstGeom prst="rect">
            <a:avLst/>
          </a:prstGeom>
        </p:spPr>
      </p:pic>
      <p:pic>
        <p:nvPicPr>
          <p:cNvPr id="23" name="図 22">
            <a:extLst>
              <a:ext uri="{FF2B5EF4-FFF2-40B4-BE49-F238E27FC236}">
                <a16:creationId xmlns:a16="http://schemas.microsoft.com/office/drawing/2014/main" id="{2B6D7992-BC76-3A13-4E3B-B1686A2BA23E}"/>
              </a:ext>
            </a:extLst>
          </p:cNvPr>
          <p:cNvPicPr>
            <a:picLocks noChangeAspect="1"/>
          </p:cNvPicPr>
          <p:nvPr/>
        </p:nvPicPr>
        <p:blipFill>
          <a:blip r:embed="rId5"/>
          <a:stretch>
            <a:fillRect/>
          </a:stretch>
        </p:blipFill>
        <p:spPr>
          <a:xfrm>
            <a:off x="745786" y="4186690"/>
            <a:ext cx="2469094" cy="682811"/>
          </a:xfrm>
          <a:prstGeom prst="rect">
            <a:avLst/>
          </a:prstGeom>
        </p:spPr>
      </p:pic>
      <p:sp>
        <p:nvSpPr>
          <p:cNvPr id="37" name="テキスト ボックス 36">
            <a:extLst>
              <a:ext uri="{FF2B5EF4-FFF2-40B4-BE49-F238E27FC236}">
                <a16:creationId xmlns:a16="http://schemas.microsoft.com/office/drawing/2014/main" id="{B88BF696-9482-ED4F-4904-2F99D8EF56D5}"/>
              </a:ext>
            </a:extLst>
          </p:cNvPr>
          <p:cNvSpPr txBox="1"/>
          <p:nvPr/>
        </p:nvSpPr>
        <p:spPr>
          <a:xfrm>
            <a:off x="5113584" y="2097338"/>
            <a:ext cx="1086081" cy="307777"/>
          </a:xfrm>
          <a:prstGeom prst="rect">
            <a:avLst/>
          </a:prstGeom>
          <a:noFill/>
        </p:spPr>
        <p:txBody>
          <a:bodyPr wrap="square" rtlCol="0">
            <a:spAutoFit/>
          </a:bodyPr>
          <a:lstStyle/>
          <a:p>
            <a:r>
              <a:rPr kumimoji="1" lang="ja-JP" altLang="en-US" sz="1400" dirty="0"/>
              <a:t>しんちょう</a:t>
            </a:r>
          </a:p>
        </p:txBody>
      </p:sp>
      <p:sp>
        <p:nvSpPr>
          <p:cNvPr id="38" name="テキスト ボックス 37">
            <a:extLst>
              <a:ext uri="{FF2B5EF4-FFF2-40B4-BE49-F238E27FC236}">
                <a16:creationId xmlns:a16="http://schemas.microsoft.com/office/drawing/2014/main" id="{16149345-DD07-840D-73ED-98004893BF84}"/>
              </a:ext>
            </a:extLst>
          </p:cNvPr>
          <p:cNvSpPr txBox="1"/>
          <p:nvPr/>
        </p:nvSpPr>
        <p:spPr>
          <a:xfrm>
            <a:off x="612653" y="2708991"/>
            <a:ext cx="1203056" cy="307777"/>
          </a:xfrm>
          <a:prstGeom prst="rect">
            <a:avLst/>
          </a:prstGeom>
          <a:noFill/>
        </p:spPr>
        <p:txBody>
          <a:bodyPr wrap="square" rtlCol="0">
            <a:spAutoFit/>
          </a:bodyPr>
          <a:lstStyle/>
          <a:p>
            <a:r>
              <a:rPr kumimoji="1" lang="ja-JP" altLang="en-US" sz="1400" dirty="0"/>
              <a:t>みせいねん</a:t>
            </a:r>
          </a:p>
        </p:txBody>
      </p:sp>
      <p:pic>
        <p:nvPicPr>
          <p:cNvPr id="41" name="図 40">
            <a:extLst>
              <a:ext uri="{FF2B5EF4-FFF2-40B4-BE49-F238E27FC236}">
                <a16:creationId xmlns:a16="http://schemas.microsoft.com/office/drawing/2014/main" id="{AACD57AA-930F-AB47-A27B-1030EF2CB02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28561" y="1929987"/>
            <a:ext cx="2581838" cy="2581838"/>
          </a:xfrm>
          <a:prstGeom prst="rect">
            <a:avLst/>
          </a:prstGeom>
        </p:spPr>
      </p:pic>
      <p:sp>
        <p:nvSpPr>
          <p:cNvPr id="44" name="コンテンツ プレースホルダー 4">
            <a:extLst>
              <a:ext uri="{FF2B5EF4-FFF2-40B4-BE49-F238E27FC236}">
                <a16:creationId xmlns:a16="http://schemas.microsoft.com/office/drawing/2014/main" id="{5164626B-FFD1-9A4C-2732-D7607DD370F8}"/>
              </a:ext>
            </a:extLst>
          </p:cNvPr>
          <p:cNvSpPr txBox="1">
            <a:spLocks/>
          </p:cNvSpPr>
          <p:nvPr/>
        </p:nvSpPr>
        <p:spPr>
          <a:xfrm>
            <a:off x="7445820" y="2396312"/>
            <a:ext cx="1342098" cy="19072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Tx/>
              <a:buSzTx/>
              <a:buNone/>
              <a:tabLst/>
              <a:defRPr/>
            </a:pPr>
            <a:endParaRPr kumimoji="1" lang="en-US" altLang="ja-JP" sz="1400" b="0" i="0" u="sng" strike="noStrike" kern="1200" cap="none" spc="0" normalizeH="0" baseline="0" noProof="0" dirty="0">
              <a:ln>
                <a:noFill/>
              </a:ln>
              <a:solidFill>
                <a:schemeClr val="bg1"/>
              </a:solidFill>
              <a:effectLst/>
              <a:uLnTx/>
              <a:uFillTx/>
              <a:latin typeface="Segoe UI"/>
              <a:ea typeface="メイリオ"/>
              <a:cs typeface="+mn-cs"/>
            </a:endParaRPr>
          </a:p>
        </p:txBody>
      </p:sp>
      <p:grpSp>
        <p:nvGrpSpPr>
          <p:cNvPr id="4" name="グループ化 3">
            <a:extLst>
              <a:ext uri="{FF2B5EF4-FFF2-40B4-BE49-F238E27FC236}">
                <a16:creationId xmlns:a16="http://schemas.microsoft.com/office/drawing/2014/main" id="{029DBC04-DB26-9434-05D4-09717B3E4119}"/>
              </a:ext>
            </a:extLst>
          </p:cNvPr>
          <p:cNvGrpSpPr/>
          <p:nvPr/>
        </p:nvGrpSpPr>
        <p:grpSpPr>
          <a:xfrm>
            <a:off x="6676565" y="1832853"/>
            <a:ext cx="3115211" cy="2853021"/>
            <a:chOff x="4622667" y="1793275"/>
            <a:chExt cx="3115211" cy="2853021"/>
          </a:xfrm>
        </p:grpSpPr>
        <p:sp>
          <p:nvSpPr>
            <p:cNvPr id="43" name="正方形/長方形 42">
              <a:extLst>
                <a:ext uri="{FF2B5EF4-FFF2-40B4-BE49-F238E27FC236}">
                  <a16:creationId xmlns:a16="http://schemas.microsoft.com/office/drawing/2014/main" id="{55450BFA-6F3B-E041-CDE5-1AB7752D498A}"/>
                </a:ext>
              </a:extLst>
            </p:cNvPr>
            <p:cNvSpPr/>
            <p:nvPr/>
          </p:nvSpPr>
          <p:spPr>
            <a:xfrm>
              <a:off x="5608489" y="2136700"/>
              <a:ext cx="1113982" cy="2076365"/>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5" name="吹き出し: 角を丸めた四角形 44">
              <a:extLst>
                <a:ext uri="{FF2B5EF4-FFF2-40B4-BE49-F238E27FC236}">
                  <a16:creationId xmlns:a16="http://schemas.microsoft.com/office/drawing/2014/main" id="{0192AC07-EDAF-D54F-F225-3F8B5FF5ABEC}"/>
                </a:ext>
              </a:extLst>
            </p:cNvPr>
            <p:cNvSpPr/>
            <p:nvPr/>
          </p:nvSpPr>
          <p:spPr>
            <a:xfrm>
              <a:off x="5717300" y="2373829"/>
              <a:ext cx="885700" cy="384068"/>
            </a:xfrm>
            <a:prstGeom prst="wedgeRoundRectCallout">
              <a:avLst>
                <a:gd name="adj1" fmla="val -40061"/>
                <a:gd name="adj2" fmla="val -70327"/>
                <a:gd name="adj3" fmla="val 16667"/>
              </a:avLst>
            </a:prstGeom>
            <a:solidFill>
              <a:schemeClr val="bg1"/>
            </a:solidFill>
            <a:ln>
              <a:solidFill>
                <a:schemeClr val="bg1"/>
              </a:solidFill>
            </a:ln>
          </p:spPr>
          <p:style>
            <a:lnRef idx="1">
              <a:schemeClr val="accent6"/>
            </a:lnRef>
            <a:fillRef idx="2">
              <a:schemeClr val="accent6"/>
            </a:fillRef>
            <a:effectRef idx="1">
              <a:schemeClr val="accent6"/>
            </a:effectRef>
            <a:fontRef idx="minor">
              <a:schemeClr val="dk1"/>
            </a:fontRef>
          </p:style>
          <p:txBody>
            <a:bodyPr rtlCol="0" anchor="ctr"/>
            <a:lstStyle/>
            <a:p>
              <a:r>
                <a:rPr lang="ja-JP" altLang="en-US" sz="900" dirty="0"/>
                <a:t>チアダンスやってるの</a:t>
              </a:r>
              <a:endParaRPr kumimoji="1" lang="ja-JP" altLang="en-US" sz="900" dirty="0"/>
            </a:p>
          </p:txBody>
        </p:sp>
        <p:sp>
          <p:nvSpPr>
            <p:cNvPr id="46" name="吹き出し: 角を丸めた四角形 45">
              <a:extLst>
                <a:ext uri="{FF2B5EF4-FFF2-40B4-BE49-F238E27FC236}">
                  <a16:creationId xmlns:a16="http://schemas.microsoft.com/office/drawing/2014/main" id="{D8E732F1-E203-BAAC-BE57-20D411BA54E9}"/>
                </a:ext>
              </a:extLst>
            </p:cNvPr>
            <p:cNvSpPr/>
            <p:nvPr/>
          </p:nvSpPr>
          <p:spPr>
            <a:xfrm>
              <a:off x="5744537" y="2942638"/>
              <a:ext cx="885700" cy="311665"/>
            </a:xfrm>
            <a:prstGeom prst="wedgeRoundRectCallout">
              <a:avLst>
                <a:gd name="adj1" fmla="val 50743"/>
                <a:gd name="adj2" fmla="val -74666"/>
                <a:gd name="adj3" fmla="val 16667"/>
              </a:avLst>
            </a:prstGeom>
            <a:solidFill>
              <a:srgbClr val="92D050"/>
            </a:solidFill>
            <a:ln>
              <a:solidFill>
                <a:srgbClr val="92D050"/>
              </a:solidFill>
            </a:ln>
          </p:spPr>
          <p:style>
            <a:lnRef idx="1">
              <a:schemeClr val="accent6"/>
            </a:lnRef>
            <a:fillRef idx="2">
              <a:schemeClr val="accent6"/>
            </a:fillRef>
            <a:effectRef idx="1">
              <a:schemeClr val="accent6"/>
            </a:effectRef>
            <a:fontRef idx="minor">
              <a:schemeClr val="dk1"/>
            </a:fontRef>
          </p:style>
          <p:txBody>
            <a:bodyPr rtlCol="0" anchor="ctr"/>
            <a:lstStyle/>
            <a:p>
              <a:r>
                <a:rPr kumimoji="1" lang="ja-JP" altLang="en-US" sz="900" dirty="0"/>
                <a:t>偶然！       わたしも！</a:t>
              </a:r>
            </a:p>
          </p:txBody>
        </p:sp>
        <p:sp>
          <p:nvSpPr>
            <p:cNvPr id="47" name="吹き出し: 角を丸めた四角形 46">
              <a:extLst>
                <a:ext uri="{FF2B5EF4-FFF2-40B4-BE49-F238E27FC236}">
                  <a16:creationId xmlns:a16="http://schemas.microsoft.com/office/drawing/2014/main" id="{C27FA7A9-ADCF-484F-2817-ECB7034ACA5F}"/>
                </a:ext>
              </a:extLst>
            </p:cNvPr>
            <p:cNvSpPr/>
            <p:nvPr/>
          </p:nvSpPr>
          <p:spPr>
            <a:xfrm>
              <a:off x="5717300" y="3486483"/>
              <a:ext cx="885700" cy="338614"/>
            </a:xfrm>
            <a:prstGeom prst="wedgeRoundRectCallout">
              <a:avLst>
                <a:gd name="adj1" fmla="val -43683"/>
                <a:gd name="adj2" fmla="val -66186"/>
                <a:gd name="adj3" fmla="val 16667"/>
              </a:avLst>
            </a:prstGeom>
            <a:solidFill>
              <a:schemeClr val="bg1"/>
            </a:solidFill>
            <a:ln>
              <a:solidFill>
                <a:schemeClr val="bg1"/>
              </a:solidFill>
            </a:ln>
          </p:spPr>
          <p:style>
            <a:lnRef idx="1">
              <a:schemeClr val="accent6"/>
            </a:lnRef>
            <a:fillRef idx="2">
              <a:schemeClr val="accent6"/>
            </a:fillRef>
            <a:effectRef idx="1">
              <a:schemeClr val="accent6"/>
            </a:effectRef>
            <a:fontRef idx="minor">
              <a:schemeClr val="dk1"/>
            </a:fontRef>
          </p:style>
          <p:txBody>
            <a:bodyPr rtlCol="0" anchor="ctr"/>
            <a:lstStyle/>
            <a:p>
              <a:r>
                <a:rPr kumimoji="1" lang="ja-JP" altLang="en-US" sz="1000" dirty="0"/>
                <a:t>すごい！ 一緒だね！</a:t>
              </a:r>
            </a:p>
          </p:txBody>
        </p:sp>
        <p:pic>
          <p:nvPicPr>
            <p:cNvPr id="42" name="図 41">
              <a:extLst>
                <a:ext uri="{FF2B5EF4-FFF2-40B4-BE49-F238E27FC236}">
                  <a16:creationId xmlns:a16="http://schemas.microsoft.com/office/drawing/2014/main" id="{9E1DC572-2528-E403-1E97-EB4ED3C6139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622667" y="1793275"/>
              <a:ext cx="3115211" cy="2853021"/>
            </a:xfrm>
            <a:prstGeom prst="rect">
              <a:avLst/>
            </a:prstGeom>
          </p:spPr>
        </p:pic>
      </p:grpSp>
      <p:sp>
        <p:nvSpPr>
          <p:cNvPr id="9" name="テキスト ボックス 8">
            <a:extLst>
              <a:ext uri="{FF2B5EF4-FFF2-40B4-BE49-F238E27FC236}">
                <a16:creationId xmlns:a16="http://schemas.microsoft.com/office/drawing/2014/main" id="{BC49FE4E-4764-14AB-0115-CE8C29D307AD}"/>
              </a:ext>
            </a:extLst>
          </p:cNvPr>
          <p:cNvSpPr txBox="1"/>
          <p:nvPr/>
        </p:nvSpPr>
        <p:spPr>
          <a:xfrm>
            <a:off x="3371402" y="2692210"/>
            <a:ext cx="3172311" cy="307777"/>
          </a:xfrm>
          <a:prstGeom prst="rect">
            <a:avLst/>
          </a:prstGeom>
          <a:noFill/>
        </p:spPr>
        <p:txBody>
          <a:bodyPr wrap="square" rtlCol="0">
            <a:spAutoFit/>
          </a:bodyPr>
          <a:lstStyle/>
          <a:p>
            <a:r>
              <a:rPr kumimoji="1" lang="ja-JP" altLang="en-US" sz="1400" dirty="0"/>
              <a:t>まわ　　　　　　　　　　　　　</a:t>
            </a:r>
          </a:p>
        </p:txBody>
      </p:sp>
      <p:graphicFrame>
        <p:nvGraphicFramePr>
          <p:cNvPr id="11" name="オブジェクト 10">
            <a:extLst>
              <a:ext uri="{FF2B5EF4-FFF2-40B4-BE49-F238E27FC236}">
                <a16:creationId xmlns:a16="http://schemas.microsoft.com/office/drawing/2014/main" id="{CF9E2A2B-EFDB-E2BD-89A9-68F5C7F3E9C7}"/>
              </a:ext>
            </a:extLst>
          </p:cNvPr>
          <p:cNvGraphicFramePr>
            <a:graphicFrameLocks noChangeAspect="1"/>
          </p:cNvGraphicFramePr>
          <p:nvPr>
            <p:extLst>
              <p:ext uri="{D42A27DB-BD31-4B8C-83A1-F6EECF244321}">
                <p14:modId xmlns:p14="http://schemas.microsoft.com/office/powerpoint/2010/main" val="836643940"/>
              </p:ext>
            </p:extLst>
          </p:nvPr>
        </p:nvGraphicFramePr>
        <p:xfrm>
          <a:off x="5053531" y="3822281"/>
          <a:ext cx="6215063" cy="4124325"/>
        </p:xfrm>
        <a:graphic>
          <a:graphicData uri="http://schemas.openxmlformats.org/presentationml/2006/ole">
            <mc:AlternateContent xmlns:mc="http://schemas.openxmlformats.org/markup-compatibility/2006">
              <mc:Choice xmlns:v="urn:schemas-microsoft-com:vml" Requires="v">
                <p:oleObj name="Document" r:id="rId8" imgW="6215740" imgH="4124457" progId="Word.Document.12">
                  <p:embed/>
                </p:oleObj>
              </mc:Choice>
              <mc:Fallback>
                <p:oleObj name="Document" r:id="rId8" imgW="6215740" imgH="4124457" progId="Word.Document.12">
                  <p:embed/>
                  <p:pic>
                    <p:nvPicPr>
                      <p:cNvPr id="0" name=""/>
                      <p:cNvPicPr/>
                      <p:nvPr/>
                    </p:nvPicPr>
                    <p:blipFill>
                      <a:blip r:embed="rId9"/>
                      <a:stretch>
                        <a:fillRect/>
                      </a:stretch>
                    </p:blipFill>
                    <p:spPr>
                      <a:xfrm>
                        <a:off x="5053531" y="3822281"/>
                        <a:ext cx="6215063" cy="4124325"/>
                      </a:xfrm>
                      <a:prstGeom prst="rect">
                        <a:avLst/>
                      </a:prstGeom>
                    </p:spPr>
                  </p:pic>
                </p:oleObj>
              </mc:Fallback>
            </mc:AlternateContent>
          </a:graphicData>
        </a:graphic>
      </p:graphicFrame>
      <p:sp>
        <p:nvSpPr>
          <p:cNvPr id="16" name="Rectangle 1">
            <a:extLst>
              <a:ext uri="{FF2B5EF4-FFF2-40B4-BE49-F238E27FC236}">
                <a16:creationId xmlns:a16="http://schemas.microsoft.com/office/drawing/2014/main" id="{7C912A25-462E-A4C9-D33B-9F62F36609EE}"/>
              </a:ext>
            </a:extLst>
          </p:cNvPr>
          <p:cNvSpPr>
            <a:spLocks noChangeArrowheads="1"/>
          </p:cNvSpPr>
          <p:nvPr/>
        </p:nvSpPr>
        <p:spPr bwMode="auto">
          <a:xfrm>
            <a:off x="437695" y="4729364"/>
            <a:ext cx="8268610" cy="1246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ja-JP" altLang="en-US" sz="2500" b="0" i="0" u="none" strike="noStrike" cap="none" normalizeH="0" baseline="0" dirty="0">
                <a:ln>
                  <a:noFill/>
                </a:ln>
                <a:solidFill>
                  <a:srgbClr val="000000"/>
                </a:solidFill>
                <a:effectLst/>
                <a:latin typeface="Segoe UI" panose="020B0502040204020203" pitchFamily="34" charset="0"/>
                <a:ea typeface="メイリオ" panose="020B0604030504040204" pitchFamily="50" charset="-128"/>
                <a:cs typeface="Segoe UI" panose="020B0502040204020203" pitchFamily="34" charset="0"/>
              </a:rPr>
              <a:t>自分</a:t>
            </a:r>
            <a:r>
              <a:rPr kumimoji="0" lang="ja-JP" altLang="en-US" sz="25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mn-cs"/>
              </a:rPr>
              <a:t>のプロフィールを</a:t>
            </a:r>
            <a:r>
              <a:rPr kumimoji="0" lang="ja-JP" altLang="en-US" sz="2500" b="0" i="0" u="none" strike="noStrike" cap="none" normalizeH="0" baseline="0" dirty="0">
                <a:ln>
                  <a:noFill/>
                </a:ln>
                <a:solidFill>
                  <a:srgbClr val="000000"/>
                </a:solidFill>
                <a:effectLst/>
                <a:latin typeface="Segoe UI" panose="020B0502040204020203" pitchFamily="34" charset="0"/>
                <a:ea typeface="メイリオ" panose="020B0604030504040204" pitchFamily="50" charset="-128"/>
                <a:cs typeface="Segoe UI" panose="020B0502040204020203" pitchFamily="34" charset="0"/>
              </a:rPr>
              <a:t>書く</a:t>
            </a:r>
            <a:r>
              <a:rPr kumimoji="0" lang="ja-JP" altLang="en-US" sz="2500" b="0" i="0" u="none" strike="noStrike" cap="none" normalizeH="0" baseline="0" dirty="0">
                <a:ln>
                  <a:noFill/>
                </a:ln>
                <a:solidFill>
                  <a:srgbClr val="000000"/>
                </a:solidFill>
                <a:effectLst/>
                <a:latin typeface="Segoe UI" panose="020B0502040204020203" pitchFamily="34" charset="0"/>
                <a:ea typeface="メイリオ" panose="020B0604030504040204" pitchFamily="50" charset="-128"/>
                <a:cs typeface="+mn-cs"/>
              </a:rPr>
              <a:t>時</a:t>
            </a:r>
            <a:r>
              <a:rPr kumimoji="0" lang="ja-JP" altLang="en-US" sz="25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mn-cs"/>
              </a:rPr>
              <a:t>に</a:t>
            </a:r>
            <a:r>
              <a:rPr kumimoji="0" lang="ja-JP" altLang="en-US" sz="2500" b="0" i="0" u="none" strike="noStrike" cap="none" normalizeH="0" baseline="0" dirty="0">
                <a:ln>
                  <a:noFill/>
                </a:ln>
                <a:solidFill>
                  <a:srgbClr val="000000"/>
                </a:solidFill>
                <a:effectLst/>
                <a:latin typeface="Segoe UI" panose="020B0502040204020203" pitchFamily="34" charset="0"/>
                <a:ea typeface="メイリオ" panose="020B0604030504040204" pitchFamily="50" charset="-128"/>
                <a:cs typeface="Segoe UI" panose="020B0502040204020203" pitchFamily="34" charset="0"/>
              </a:rPr>
              <a:t>気</a:t>
            </a:r>
            <a:r>
              <a:rPr kumimoji="0" lang="ja-JP" altLang="en-US" sz="25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mn-cs"/>
              </a:rPr>
              <a:t>をつけることを</a:t>
            </a:r>
            <a:endParaRPr kumimoji="0" lang="en-US" altLang="ja-JP" sz="25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ja-JP" altLang="en-US" sz="2500" dirty="0">
                <a:solidFill>
                  <a:srgbClr val="000000"/>
                </a:solidFill>
                <a:latin typeface="メイリオ" panose="020B0604030504040204" pitchFamily="50" charset="-128"/>
                <a:ea typeface="メイリオ" panose="020B0604030504040204" pitchFamily="50" charset="-128"/>
                <a:cs typeface="Segoe UI" panose="020B0502040204020203" pitchFamily="34" charset="0"/>
              </a:rPr>
              <a:t> </a:t>
            </a:r>
            <a:r>
              <a:rPr kumimoji="0" lang="ja-JP" altLang="en-US" sz="2500" b="0" i="0" u="none" strike="noStrike" cap="none" normalizeH="0" baseline="0" dirty="0">
                <a:ln>
                  <a:noFill/>
                </a:ln>
                <a:solidFill>
                  <a:srgbClr val="000000"/>
                </a:solidFill>
                <a:effectLst/>
                <a:latin typeface="Segoe UI" panose="020B0502040204020203" pitchFamily="34" charset="0"/>
                <a:ea typeface="メイリオ" panose="020B0604030504040204" pitchFamily="50" charset="-128"/>
                <a:cs typeface="Segoe UI" panose="020B0502040204020203" pitchFamily="34" charset="0"/>
              </a:rPr>
              <a:t>考えて</a:t>
            </a:r>
            <a:r>
              <a:rPr kumimoji="0" lang="ja-JP" altLang="en-US" sz="25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mn-cs"/>
              </a:rPr>
              <a:t>みましょう</a:t>
            </a:r>
            <a:endParaRPr kumimoji="0" lang="ja-JP" altLang="en-US" sz="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altLang="ja-JP" sz="2500" b="0" i="0" u="none" strike="noStrike" cap="none" normalizeH="0" baseline="0" dirty="0">
                <a:ln>
                  <a:noFill/>
                </a:ln>
                <a:solidFill>
                  <a:srgbClr val="000000"/>
                </a:solidFill>
                <a:effectLst/>
                <a:latin typeface="Segoe UI" panose="020B0502040204020203" pitchFamily="34" charset="0"/>
                <a:ea typeface="メイリオ" panose="020B0604030504040204" pitchFamily="50" charset="-128"/>
                <a:cs typeface="Segoe UI" panose="020B0502040204020203" pitchFamily="34" charset="0"/>
              </a:rPr>
              <a:t>SNS</a:t>
            </a:r>
            <a:r>
              <a:rPr kumimoji="0" lang="ja-JP" altLang="en-US" sz="25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mn-cs"/>
              </a:rPr>
              <a:t>の「あやしい</a:t>
            </a:r>
            <a:r>
              <a:rPr kumimoji="0" lang="ja-JP" altLang="en-US" sz="2500" b="0" i="0" u="none" strike="noStrike" cap="none" normalizeH="0" baseline="0" dirty="0">
                <a:ln>
                  <a:noFill/>
                </a:ln>
                <a:solidFill>
                  <a:srgbClr val="000000"/>
                </a:solidFill>
                <a:effectLst/>
                <a:latin typeface="Segoe UI" panose="020B0502040204020203" pitchFamily="34" charset="0"/>
                <a:ea typeface="メイリオ" panose="020B0604030504040204" pitchFamily="50" charset="-128"/>
                <a:cs typeface="Segoe UI" panose="020B0502040204020203" pitchFamily="34" charset="0"/>
              </a:rPr>
              <a:t>人</a:t>
            </a:r>
            <a:r>
              <a:rPr kumimoji="0" lang="ja-JP" altLang="en-US" sz="25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mn-cs"/>
              </a:rPr>
              <a:t>」はどうやって近づいてくるかな？</a:t>
            </a:r>
            <a:endParaRPr kumimoji="0" lang="ja-JP" altLang="en-US" sz="1800" b="0" i="0" u="none" strike="noStrike" cap="none" normalizeH="0" baseline="0" dirty="0">
              <a:ln>
                <a:noFill/>
              </a:ln>
              <a:solidFill>
                <a:schemeClr val="tx1"/>
              </a:solidFill>
              <a:effectLst/>
              <a:latin typeface="Arial" panose="020B0604020202020204" pitchFamily="34" charset="0"/>
            </a:endParaRPr>
          </a:p>
        </p:txBody>
      </p:sp>
      <p:sp>
        <p:nvSpPr>
          <p:cNvPr id="17" name="テキスト ボックス 16">
            <a:extLst>
              <a:ext uri="{FF2B5EF4-FFF2-40B4-BE49-F238E27FC236}">
                <a16:creationId xmlns:a16="http://schemas.microsoft.com/office/drawing/2014/main" id="{09D30829-7B27-33EB-D80B-C6B34C7BE176}"/>
              </a:ext>
            </a:extLst>
          </p:cNvPr>
          <p:cNvSpPr txBox="1"/>
          <p:nvPr/>
        </p:nvSpPr>
        <p:spPr>
          <a:xfrm>
            <a:off x="6455991" y="1245987"/>
            <a:ext cx="1086081" cy="307777"/>
          </a:xfrm>
          <a:prstGeom prst="rect">
            <a:avLst/>
          </a:prstGeom>
          <a:noFill/>
        </p:spPr>
        <p:txBody>
          <a:bodyPr wrap="square" rtlCol="0">
            <a:spAutoFit/>
          </a:bodyPr>
          <a:lstStyle/>
          <a:p>
            <a:r>
              <a:rPr lang="ja-JP" altLang="en-US" sz="1400" dirty="0"/>
              <a:t>かぎ</a:t>
            </a:r>
            <a:endParaRPr kumimoji="1" lang="ja-JP" altLang="en-US" sz="1400" dirty="0"/>
          </a:p>
        </p:txBody>
      </p:sp>
    </p:spTree>
    <p:extLst>
      <p:ext uri="{BB962C8B-B14F-4D97-AF65-F5344CB8AC3E}">
        <p14:creationId xmlns:p14="http://schemas.microsoft.com/office/powerpoint/2010/main" val="4075734075"/>
      </p:ext>
    </p:extLst>
  </p:cSld>
  <p:clrMapOvr>
    <a:masterClrMapping/>
  </p:clrMapOvr>
</p:sld>
</file>

<file path=ppt/theme/theme1.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1866</Words>
  <PresentationFormat>画面に合わせる (4:3)</PresentationFormat>
  <Paragraphs>113</Paragraphs>
  <Slides>4</Slides>
  <Notes>4</Notes>
  <HiddenSlides>1</HiddenSlides>
  <MMClips>0</MMClips>
  <ScaleCrop>false</ScaleCrop>
  <HeadingPairs>
    <vt:vector size="8" baseType="variant">
      <vt:variant>
        <vt:lpstr>使用されているフォント</vt:lpstr>
      </vt:variant>
      <vt:variant>
        <vt:i4>5</vt:i4>
      </vt:variant>
      <vt:variant>
        <vt:lpstr>テーマ</vt:lpstr>
      </vt:variant>
      <vt:variant>
        <vt:i4>2</vt:i4>
      </vt:variant>
      <vt:variant>
        <vt:lpstr>埋め込まれた OLE サーバー</vt:lpstr>
      </vt:variant>
      <vt:variant>
        <vt:i4>1</vt:i4>
      </vt:variant>
      <vt:variant>
        <vt:lpstr>スライド タイトル</vt:lpstr>
      </vt:variant>
      <vt:variant>
        <vt:i4>4</vt:i4>
      </vt:variant>
    </vt:vector>
  </HeadingPairs>
  <TitlesOfParts>
    <vt:vector size="12" baseType="lpstr">
      <vt:lpstr>HGPSoeiKakugothicUB</vt:lpstr>
      <vt:lpstr>メイリオ</vt:lpstr>
      <vt:lpstr>Arial</vt:lpstr>
      <vt:lpstr>Calibri</vt:lpstr>
      <vt:lpstr>Segoe UI</vt:lpstr>
      <vt:lpstr>2_Office テーマ</vt:lpstr>
      <vt:lpstr>3_Office テーマ</vt:lpstr>
      <vt:lpstr>Document</vt:lpstr>
      <vt:lpstr>3-1-1 プロフィール情報  </vt:lpstr>
      <vt:lpstr>考えてみよう</vt:lpstr>
      <vt:lpstr>みなさんはどう思いますか？</vt:lpstr>
      <vt:lpstr>知っておこう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dcterms:created xsi:type="dcterms:W3CDTF">2019-09-18T06:25:29Z</dcterms:created>
  <dcterms:modified xsi:type="dcterms:W3CDTF">2023-03-16T04:23:49Z</dcterms:modified>
</cp:coreProperties>
</file>