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Lst>
  <p:notesMasterIdLst>
    <p:notesMasterId r:id="rId6"/>
  </p:notesMasterIdLst>
  <p:handoutMasterIdLst>
    <p:handoutMasterId r:id="rId7"/>
  </p:handoutMasterIdLst>
  <p:sldIdLst>
    <p:sldId id="1862287437" r:id="rId2"/>
    <p:sldId id="1862287438" r:id="rId3"/>
    <p:sldId id="1862287442" r:id="rId4"/>
    <p:sldId id="1862287443" r:id="rId5"/>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A"/>
    <a:srgbClr val="AA7322"/>
    <a:srgbClr val="FDE1B0"/>
    <a:srgbClr val="ED7D31"/>
    <a:srgbClr val="FF99CC"/>
    <a:srgbClr val="D62475"/>
    <a:srgbClr val="F6281E"/>
    <a:srgbClr val="FFFFCC"/>
    <a:srgbClr val="F60052"/>
    <a:srgbClr val="FBD1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94" autoAdjust="0"/>
    <p:restoredTop sz="49824" autoAdjust="0"/>
  </p:normalViewPr>
  <p:slideViewPr>
    <p:cSldViewPr snapToGrid="0">
      <p:cViewPr>
        <p:scale>
          <a:sx n="50" d="100"/>
          <a:sy n="50" d="100"/>
        </p:scale>
        <p:origin x="1971" y="-21"/>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想定する啓発対象者</a:t>
            </a:r>
            <a:r>
              <a:rPr lang="en-US" altLang="ja-JP" sz="120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SNS</a:t>
            </a:r>
            <a:r>
              <a:rPr lang="ja-JP" altLang="en-US" sz="1200" dirty="0">
                <a:latin typeface="メイリオ" panose="020B0604030504040204" pitchFamily="50" charset="-128"/>
              </a:rPr>
              <a:t>の利用者</a:t>
            </a:r>
            <a:endParaRPr lang="en-US" altLang="ja-JP" sz="1200" dirty="0">
              <a:latin typeface="メイリオ" panose="020B0604030504040204" pitchFamily="50" charset="-128"/>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インターネット上の投稿には記録性と拡散性があることを理解させ、啓発対象者の適切な判断力を養う。</a:t>
            </a:r>
            <a:endParaRPr kumimoji="1" lang="en-US" altLang="ja-JP" dirty="0"/>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28740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100" dirty="0"/>
              <a:t>【</a:t>
            </a:r>
            <a:r>
              <a:rPr kumimoji="1" lang="ja-JP" altLang="en-US" sz="1100" dirty="0"/>
              <a:t>啓発時のセリフ例</a:t>
            </a:r>
            <a:r>
              <a:rPr kumimoji="1" lang="en-US" altLang="ja-JP"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この人は、友達と悪ふざけをした動画を撮り、その動画を友達に見せたいと思っているようです。</a:t>
            </a:r>
            <a:endParaRPr kumimoji="1" lang="en-US" altLang="ja-JP" sz="11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立ち入り禁止の池に入ること自体がルールやモラルに反する行為ですが、たとえ限定公開の場であっても、</a:t>
            </a:r>
            <a:r>
              <a:rPr kumimoji="1" lang="en-US" altLang="ja-JP" sz="1100" dirty="0"/>
              <a:t>SNS</a:t>
            </a:r>
            <a:r>
              <a:rPr kumimoji="1" lang="ja-JP" altLang="en-US" sz="1100" dirty="0"/>
              <a:t>に一度投稿してしまうと、どのようなことが起こり得るのでしょうか？</a:t>
            </a:r>
            <a:endParaRPr kumimoji="1" lang="en-US" altLang="ja-JP" sz="1100" dirty="0"/>
          </a:p>
        </p:txBody>
      </p:sp>
    </p:spTree>
    <p:extLst>
      <p:ext uri="{BB962C8B-B14F-4D97-AF65-F5344CB8AC3E}">
        <p14:creationId xmlns:p14="http://schemas.microsoft.com/office/powerpoint/2010/main" val="2623207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t>【</a:t>
            </a:r>
            <a:r>
              <a:rPr kumimoji="1" lang="ja-JP" altLang="en-US" sz="1200" dirty="0"/>
              <a:t>啓発時のセリフ例</a:t>
            </a:r>
            <a:r>
              <a:rPr kumimoji="1" lang="en-US" altLang="ja-JP"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さて、様々な意見が出ました。</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「仲良しの友達しか見ないなら、大丈夫では？」</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「その動画を見た友だちはどう思うのかな？」</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「限定公開にしてるけど、本当に友達しか見ないのかな？」</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みなさんはどう思いますか？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まず、一番目の意見を考えてみましょう。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限定公開にして、仲良しの友達しか見ることができなければ、どのような投稿をしても問題ないのでしょうか？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次に、二番目の意見を考えてみましょう。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動画を見た友達の中には、道徳的な観点から不快感を感じる人がいるかもしれません。また、逆に自分もやってみようと真似する人が出てしまうかもしれません。</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最後に、三番目の意見を考えてみましょう。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公開範囲が限定的であっても、動画を見た友達が、スマートフォンにその動画を保存したりスクリーンショットを撮ったりすることで、別の友達に情報を拡散することができます。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そうなると、元々この動画を投稿した人が想定していたよりも多くの人が、この動画を目にすることになります。</a:t>
            </a:r>
            <a:endParaRPr kumimoji="1" lang="en-US" altLang="ja-JP" dirty="0"/>
          </a:p>
        </p:txBody>
      </p:sp>
    </p:spTree>
    <p:extLst>
      <p:ext uri="{BB962C8B-B14F-4D97-AF65-F5344CB8AC3E}">
        <p14:creationId xmlns:p14="http://schemas.microsoft.com/office/powerpoint/2010/main" val="409734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t>【</a:t>
            </a:r>
            <a:r>
              <a:rPr kumimoji="1" lang="ja-JP" altLang="en-US" sz="1200" dirty="0"/>
              <a:t>啓発時のセリフ例</a:t>
            </a:r>
            <a:r>
              <a:rPr kumimoji="1" lang="en-US" altLang="ja-JP" sz="1200" dirty="0"/>
              <a:t>】</a:t>
            </a:r>
          </a:p>
          <a:p>
            <a:r>
              <a:rPr kumimoji="1" lang="ja-JP" altLang="en-US" dirty="0"/>
              <a:t>インターネット上に投稿した文章、画像、動画などは、どこかで残り続け、広まり続けるということを知っておきましょう。</a:t>
            </a:r>
            <a:endParaRPr kumimoji="1" lang="en-US" altLang="ja-JP" dirty="0"/>
          </a:p>
          <a:p>
            <a:r>
              <a:rPr kumimoji="1" lang="ja-JP" altLang="en-US" dirty="0"/>
              <a:t>インターネットへの投稿は、「記録性」と「拡散性」という特性を持つと言えます。</a:t>
            </a:r>
            <a:endParaRPr kumimoji="1" lang="en-US" altLang="ja-JP" dirty="0"/>
          </a:p>
          <a:p>
            <a:endParaRPr kumimoji="1" lang="en-US" altLang="ja-JP" dirty="0"/>
          </a:p>
          <a:p>
            <a:r>
              <a:rPr kumimoji="1" lang="ja-JP" altLang="en-US" dirty="0"/>
              <a:t>限定した相手に情報発信したつもりでも、それを見た人が自分の端末上に情報を保存してしまうと、その情報は消すことができません。</a:t>
            </a:r>
            <a:endParaRPr kumimoji="1" lang="en-US" altLang="ja-JP" dirty="0"/>
          </a:p>
          <a:p>
            <a:r>
              <a:rPr kumimoji="1" lang="ja-JP" altLang="en-US" dirty="0"/>
              <a:t>発信を受けた相手側の端末上で情報を保存されてしまうと、いつかその情報がインターネット上に再度投稿されてしまうケースもあります。</a:t>
            </a:r>
            <a:endParaRPr kumimoji="1" lang="en-US" altLang="ja-JP" dirty="0"/>
          </a:p>
          <a:p>
            <a:endParaRPr kumimoji="1" lang="en-US" altLang="ja-JP" dirty="0"/>
          </a:p>
          <a:p>
            <a:r>
              <a:rPr kumimoji="1" lang="ja-JP" altLang="en-US" dirty="0"/>
              <a:t>他人の投稿を引用して再度投稿する機能や、コピペ（コピー、ペースト（貼り付け））といった技術的に情報を拡散する仕組みもあるため、このような特性を知った上で、</a:t>
            </a:r>
            <a:r>
              <a:rPr kumimoji="1" lang="en-US" altLang="ja-JP" dirty="0"/>
              <a:t>SNS</a:t>
            </a:r>
            <a:r>
              <a:rPr kumimoji="1" lang="ja-JP" altLang="en-US" dirty="0"/>
              <a:t>を利用することが重要です。</a:t>
            </a:r>
            <a:endParaRPr kumimoji="1" lang="en-US" altLang="ja-JP" dirty="0"/>
          </a:p>
          <a:p>
            <a:endParaRPr kumimoji="1" lang="en-US" altLang="ja-JP" dirty="0"/>
          </a:p>
          <a:p>
            <a:r>
              <a:rPr kumimoji="1" lang="ja-JP" altLang="en-US" dirty="0"/>
              <a:t>みなさんは、実際に</a:t>
            </a:r>
            <a:r>
              <a:rPr kumimoji="1" lang="en-US" altLang="ja-JP" dirty="0"/>
              <a:t>SNS</a:t>
            </a:r>
            <a:r>
              <a:rPr kumimoji="1" lang="ja-JP" altLang="en-US" dirty="0"/>
              <a:t>に投稿された内容が原因で炎上した事例を知っていますか？</a:t>
            </a:r>
            <a:endParaRPr kumimoji="1" lang="en-US" altLang="ja-JP" dirty="0"/>
          </a:p>
          <a:p>
            <a:r>
              <a:rPr kumimoji="1" lang="ja-JP" altLang="en-US" dirty="0"/>
              <a:t>お互いに共有してみましょう。</a:t>
            </a:r>
            <a:endParaRPr kumimoji="1" lang="en-US" altLang="ja-JP" dirty="0"/>
          </a:p>
          <a:p>
            <a:endParaRPr kumimoji="1" lang="en-US" altLang="ja-JP" dirty="0"/>
          </a:p>
          <a:p>
            <a:r>
              <a:rPr kumimoji="1" lang="ja-JP" altLang="en-US" dirty="0"/>
              <a:t>また、</a:t>
            </a:r>
            <a:r>
              <a:rPr kumimoji="1" lang="en-US" altLang="ja-JP" dirty="0"/>
              <a:t>SNS</a:t>
            </a:r>
            <a:r>
              <a:rPr kumimoji="1" lang="ja-JP" altLang="en-US" dirty="0"/>
              <a:t>投稿が私たちに利益をもたらすような良い事例や役に立つ事例についても考えてみましょう。</a:t>
            </a:r>
            <a:endParaRPr kumimoji="1" lang="en-US" altLang="ja-JP" dirty="0"/>
          </a:p>
        </p:txBody>
      </p:sp>
    </p:spTree>
    <p:extLst>
      <p:ext uri="{BB962C8B-B14F-4D97-AF65-F5344CB8AC3E}">
        <p14:creationId xmlns:p14="http://schemas.microsoft.com/office/powerpoint/2010/main" val="3615084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chor="t">
            <a:normAutofit/>
          </a:bodyPr>
          <a:lstStyle/>
          <a:p>
            <a:br>
              <a:rPr lang="en-US" altLang="ja-JP" sz="4000" dirty="0">
                <a:solidFill>
                  <a:srgbClr val="FF0000"/>
                </a:solidFill>
                <a:latin typeface="メイリオ" panose="020B0604030504040204" pitchFamily="50" charset="-128"/>
                <a:ea typeface="メイリオ" panose="020B0604030504040204" pitchFamily="50" charset="-128"/>
              </a:rPr>
            </a:br>
            <a:br>
              <a:rPr lang="en-US" altLang="ja-JP" sz="4000" dirty="0">
                <a:solidFill>
                  <a:srgbClr val="FF0000"/>
                </a:solidFill>
                <a:latin typeface="メイリオ" panose="020B0604030504040204" pitchFamily="50" charset="-128"/>
                <a:ea typeface="メイリオ" panose="020B0604030504040204" pitchFamily="50" charset="-128"/>
              </a:rPr>
            </a:br>
            <a:br>
              <a:rPr lang="en-US" altLang="ja-JP" sz="4000" dirty="0">
                <a:solidFill>
                  <a:srgbClr val="FF0000"/>
                </a:solidFill>
                <a:latin typeface="メイリオ" panose="020B0604030504040204" pitchFamily="50" charset="-128"/>
                <a:ea typeface="メイリオ" panose="020B0604030504040204" pitchFamily="50" charset="-128"/>
              </a:rPr>
            </a:br>
            <a:r>
              <a:rPr lang="en-US" altLang="ja-JP" sz="4000" dirty="0">
                <a:latin typeface="メイリオ" panose="020B0604030504040204" pitchFamily="50" charset="-128"/>
                <a:ea typeface="メイリオ" panose="020B0604030504040204" pitchFamily="50" charset="-128"/>
              </a:rPr>
              <a:t>3-2-1</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インターネット投稿の特性</a:t>
            </a:r>
            <a:endParaRPr kumimoji="1" lang="ja-JP" altLang="en-US" sz="2000" dirty="0"/>
          </a:p>
        </p:txBody>
      </p:sp>
    </p:spTree>
    <p:extLst>
      <p:ext uri="{BB962C8B-B14F-4D97-AF65-F5344CB8AC3E}">
        <p14:creationId xmlns:p14="http://schemas.microsoft.com/office/powerpoint/2010/main" val="3978268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383558" y="1736261"/>
            <a:ext cx="7956060" cy="5052165"/>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611120" y="1899119"/>
            <a:ext cx="7500937" cy="3863365"/>
          </a:xfrm>
          <a:prstGeom prst="rect">
            <a:avLst/>
          </a:prstGeom>
          <a:noFill/>
        </p:spPr>
        <p:txBody>
          <a:bodyPr wrap="square">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友だちと立ち入り禁止の池に入った動画をとったよ。</a:t>
            </a:r>
            <a:b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限定公開なら</a:t>
            </a:r>
            <a: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t>SNS</a:t>
            </a: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に投稿</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a:lnSpc>
                <a:spcPts val="6000"/>
              </a:lnSpc>
              <a:defRPr/>
            </a:pPr>
            <a:r>
              <a:rPr kumimoji="1" lang="ja-JP" altLang="en-US" sz="4000" b="1" i="0" u="none" strike="noStrike" kern="1200" cap="none" spc="0" normalizeH="0" baseline="0" noProof="0" dirty="0">
                <a:ln>
                  <a:noFill/>
                </a:ln>
                <a:solidFill>
                  <a:schemeClr val="tx1"/>
                </a:solidFill>
                <a:effectLst/>
                <a:uLnTx/>
                <a:uFillTx/>
                <a:latin typeface="Segoe UI"/>
                <a:ea typeface="メイリオ"/>
                <a:cs typeface="+mn-cs"/>
              </a:rPr>
              <a:t>してもいいよね？</a:t>
            </a:r>
          </a:p>
          <a:p>
            <a:pPr marL="0" marR="0" lvl="0" indent="0" algn="l" defTabSz="914400" rtl="0" eaLnBrk="1" fontAlgn="auto" latinLnBrk="0" hangingPunct="1">
              <a:lnSpc>
                <a:spcPts val="6000"/>
              </a:lnSpc>
              <a:spcBef>
                <a:spcPts val="0"/>
              </a:spcBef>
              <a:spcAft>
                <a:spcPts val="0"/>
              </a:spcAft>
              <a:buClrTx/>
              <a:buSzTx/>
              <a:buFontTx/>
              <a:buNone/>
              <a:tabLst/>
              <a:defRPr/>
            </a:pP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pic>
        <p:nvPicPr>
          <p:cNvPr id="5" name="図 4">
            <a:extLst>
              <a:ext uri="{FF2B5EF4-FFF2-40B4-BE49-F238E27FC236}">
                <a16:creationId xmlns:a16="http://schemas.microsoft.com/office/drawing/2014/main" id="{F31E39FA-0D21-A7AB-B0B6-A618209A6FBD}"/>
              </a:ext>
            </a:extLst>
          </p:cNvPr>
          <p:cNvPicPr>
            <a:picLocks noChangeAspect="1"/>
          </p:cNvPicPr>
          <p:nvPr/>
        </p:nvPicPr>
        <p:blipFill>
          <a:blip r:embed="rId3"/>
          <a:stretch>
            <a:fillRect/>
          </a:stretch>
        </p:blipFill>
        <p:spPr>
          <a:xfrm>
            <a:off x="4945819" y="2769673"/>
            <a:ext cx="6003678" cy="4800436"/>
          </a:xfrm>
          <a:prstGeom prst="rect">
            <a:avLst/>
          </a:prstGeom>
        </p:spPr>
      </p:pic>
      <p:sp>
        <p:nvSpPr>
          <p:cNvPr id="3" name="テキスト ボックス 2">
            <a:extLst>
              <a:ext uri="{FF2B5EF4-FFF2-40B4-BE49-F238E27FC236}">
                <a16:creationId xmlns:a16="http://schemas.microsoft.com/office/drawing/2014/main" id="{08A29C16-7B3C-8AF4-94ED-C768290638C7}"/>
              </a:ext>
            </a:extLst>
          </p:cNvPr>
          <p:cNvSpPr txBox="1"/>
          <p:nvPr/>
        </p:nvSpPr>
        <p:spPr>
          <a:xfrm>
            <a:off x="4740043" y="1759976"/>
            <a:ext cx="1002197" cy="369332"/>
          </a:xfrm>
          <a:prstGeom prst="rect">
            <a:avLst/>
          </a:prstGeom>
          <a:noFill/>
        </p:spPr>
        <p:txBody>
          <a:bodyPr wrap="none" rtlCol="0">
            <a:spAutoFit/>
          </a:bodyPr>
          <a:lstStyle/>
          <a:p>
            <a:r>
              <a:rPr lang="ja-JP" altLang="en-US" dirty="0"/>
              <a:t>きん  し</a:t>
            </a:r>
            <a:endParaRPr kumimoji="1" lang="ja-JP" altLang="en-US" dirty="0"/>
          </a:p>
        </p:txBody>
      </p:sp>
      <p:sp>
        <p:nvSpPr>
          <p:cNvPr id="4" name="テキスト ボックス 3">
            <a:extLst>
              <a:ext uri="{FF2B5EF4-FFF2-40B4-BE49-F238E27FC236}">
                <a16:creationId xmlns:a16="http://schemas.microsoft.com/office/drawing/2014/main" id="{58C136C6-92DF-ADD7-7462-A0CA70AB41A3}"/>
              </a:ext>
            </a:extLst>
          </p:cNvPr>
          <p:cNvSpPr txBox="1"/>
          <p:nvPr/>
        </p:nvSpPr>
        <p:spPr>
          <a:xfrm>
            <a:off x="5178624" y="3331197"/>
            <a:ext cx="2258179" cy="369332"/>
          </a:xfrm>
          <a:prstGeom prst="rect">
            <a:avLst/>
          </a:prstGeom>
          <a:noFill/>
        </p:spPr>
        <p:txBody>
          <a:bodyPr wrap="square" rtlCol="0">
            <a:spAutoFit/>
          </a:bodyPr>
          <a:lstStyle/>
          <a:p>
            <a:r>
              <a:rPr lang="ja-JP" altLang="en-US" dirty="0"/>
              <a:t>とうこう</a:t>
            </a:r>
            <a:endParaRPr kumimoji="1" lang="ja-JP" altLang="en-US" dirty="0"/>
          </a:p>
        </p:txBody>
      </p:sp>
      <p:sp>
        <p:nvSpPr>
          <p:cNvPr id="7" name="テキスト ボックス 6">
            <a:extLst>
              <a:ext uri="{FF2B5EF4-FFF2-40B4-BE49-F238E27FC236}">
                <a16:creationId xmlns:a16="http://schemas.microsoft.com/office/drawing/2014/main" id="{AC99FB33-751F-B505-4E57-A9B90287DC3A}"/>
              </a:ext>
            </a:extLst>
          </p:cNvPr>
          <p:cNvSpPr txBox="1"/>
          <p:nvPr/>
        </p:nvSpPr>
        <p:spPr>
          <a:xfrm>
            <a:off x="3140322" y="1279176"/>
            <a:ext cx="6003678" cy="369332"/>
          </a:xfrm>
          <a:prstGeom prst="rect">
            <a:avLst/>
          </a:prstGeom>
          <a:noFill/>
        </p:spPr>
        <p:txBody>
          <a:bodyPr wrap="square" rtlCol="0">
            <a:spAutoFit/>
          </a:bodyPr>
          <a:lstStyle/>
          <a:p>
            <a:r>
              <a:rPr kumimoji="1" lang="en-US" altLang="ja-JP" dirty="0">
                <a:latin typeface="+mn-ea"/>
              </a:rPr>
              <a:t>※SNS</a:t>
            </a:r>
            <a:r>
              <a:rPr kumimoji="1" lang="ja-JP" altLang="en-US" dirty="0">
                <a:latin typeface="+mn-ea"/>
              </a:rPr>
              <a:t>は利用規約を読んで、対象年齢を確認しましょう</a:t>
            </a:r>
          </a:p>
        </p:txBody>
      </p:sp>
      <p:sp>
        <p:nvSpPr>
          <p:cNvPr id="9" name="テキスト ボックス 8">
            <a:extLst>
              <a:ext uri="{FF2B5EF4-FFF2-40B4-BE49-F238E27FC236}">
                <a16:creationId xmlns:a16="http://schemas.microsoft.com/office/drawing/2014/main" id="{09F78220-13FC-328B-74FC-9EE95DAC215F}"/>
              </a:ext>
            </a:extLst>
          </p:cNvPr>
          <p:cNvSpPr txBox="1"/>
          <p:nvPr/>
        </p:nvSpPr>
        <p:spPr>
          <a:xfrm>
            <a:off x="686853" y="3331197"/>
            <a:ext cx="2258179" cy="369332"/>
          </a:xfrm>
          <a:prstGeom prst="rect">
            <a:avLst/>
          </a:prstGeom>
          <a:noFill/>
        </p:spPr>
        <p:txBody>
          <a:bodyPr wrap="square" rtlCol="0">
            <a:spAutoFit/>
          </a:bodyPr>
          <a:lstStyle/>
          <a:p>
            <a:r>
              <a:rPr kumimoji="1" lang="ja-JP" altLang="en-US" dirty="0"/>
              <a:t>げんてい</a:t>
            </a:r>
          </a:p>
        </p:txBody>
      </p:sp>
    </p:spTree>
    <p:extLst>
      <p:ext uri="{BB962C8B-B14F-4D97-AF65-F5344CB8AC3E}">
        <p14:creationId xmlns:p14="http://schemas.microsoft.com/office/powerpoint/2010/main" val="1584577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3FC8D05F-A2F1-92A0-468A-F2C56F011D06}"/>
              </a:ext>
            </a:extLst>
          </p:cNvPr>
          <p:cNvSpPr/>
          <p:nvPr/>
        </p:nvSpPr>
        <p:spPr>
          <a:xfrm>
            <a:off x="590052" y="1602875"/>
            <a:ext cx="8261949" cy="1351269"/>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7" name="四角形: 角を丸くする 16">
            <a:extLst>
              <a:ext uri="{FF2B5EF4-FFF2-40B4-BE49-F238E27FC236}">
                <a16:creationId xmlns:a16="http://schemas.microsoft.com/office/drawing/2014/main" id="{BC527FC6-3671-ED96-1B02-BECAEAB9320E}"/>
              </a:ext>
            </a:extLst>
          </p:cNvPr>
          <p:cNvSpPr/>
          <p:nvPr/>
        </p:nvSpPr>
        <p:spPr>
          <a:xfrm>
            <a:off x="511647" y="3228826"/>
            <a:ext cx="8261949" cy="1312097"/>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8" name="四角形: 角を丸くする 17">
            <a:extLst>
              <a:ext uri="{FF2B5EF4-FFF2-40B4-BE49-F238E27FC236}">
                <a16:creationId xmlns:a16="http://schemas.microsoft.com/office/drawing/2014/main" id="{A388B85E-FAE7-433A-D76D-ECB5D291D7B7}"/>
              </a:ext>
            </a:extLst>
          </p:cNvPr>
          <p:cNvSpPr/>
          <p:nvPr/>
        </p:nvSpPr>
        <p:spPr>
          <a:xfrm>
            <a:off x="590052" y="4755519"/>
            <a:ext cx="8261949" cy="1402067"/>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 name="タイトル 3"/>
          <p:cNvSpPr>
            <a:spLocks noGrp="1"/>
          </p:cNvSpPr>
          <p:nvPr>
            <p:ph type="title"/>
          </p:nvPr>
        </p:nvSpPr>
        <p:spPr>
          <a:xfrm>
            <a:off x="386766" y="466187"/>
            <a:ext cx="6192710" cy="805362"/>
          </a:xfrm>
        </p:spPr>
        <p:txBody>
          <a:bodyPr>
            <a:normAutofit fontScale="90000"/>
          </a:bodyPr>
          <a:lstStyle/>
          <a:p>
            <a:r>
              <a:rPr lang="ja-JP" altLang="en-US" sz="4000" b="1" dirty="0"/>
              <a:t>みなさんはどう思いますか？</a:t>
            </a:r>
            <a:endParaRPr kumimoji="1" lang="ja-JP" altLang="en-US" sz="4000" b="1" dirty="0"/>
          </a:p>
        </p:txBody>
      </p:sp>
      <p:pic>
        <p:nvPicPr>
          <p:cNvPr id="10" name="図 9">
            <a:extLst>
              <a:ext uri="{FF2B5EF4-FFF2-40B4-BE49-F238E27FC236}">
                <a16:creationId xmlns:a16="http://schemas.microsoft.com/office/drawing/2014/main" id="{F5BB2251-1532-BD64-60E0-089A6E1F79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746575" y="1293269"/>
            <a:ext cx="1092731" cy="1677239"/>
          </a:xfrm>
          <a:prstGeom prst="rect">
            <a:avLst/>
          </a:prstGeom>
        </p:spPr>
      </p:pic>
      <p:pic>
        <p:nvPicPr>
          <p:cNvPr id="12" name="図 11">
            <a:extLst>
              <a:ext uri="{FF2B5EF4-FFF2-40B4-BE49-F238E27FC236}">
                <a16:creationId xmlns:a16="http://schemas.microsoft.com/office/drawing/2014/main" id="{3251B545-B3FC-CD17-634D-FE2B6BE2F93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397662" y="2984793"/>
            <a:ext cx="1245530" cy="1573864"/>
          </a:xfrm>
          <a:prstGeom prst="rect">
            <a:avLst/>
          </a:prstGeom>
        </p:spPr>
      </p:pic>
      <p:pic>
        <p:nvPicPr>
          <p:cNvPr id="14" name="図 13">
            <a:extLst>
              <a:ext uri="{FF2B5EF4-FFF2-40B4-BE49-F238E27FC236}">
                <a16:creationId xmlns:a16="http://schemas.microsoft.com/office/drawing/2014/main" id="{AD2FC9B9-4CA1-1B6D-E3EC-712DDF982DB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716405" y="4480837"/>
            <a:ext cx="1153070" cy="1677239"/>
          </a:xfrm>
          <a:prstGeom prst="rect">
            <a:avLst/>
          </a:prstGeom>
        </p:spPr>
      </p:pic>
      <p:sp>
        <p:nvSpPr>
          <p:cNvPr id="19" name="コンテンツ プレースホルダー 4">
            <a:extLst>
              <a:ext uri="{FF2B5EF4-FFF2-40B4-BE49-F238E27FC236}">
                <a16:creationId xmlns:a16="http://schemas.microsoft.com/office/drawing/2014/main" id="{9582D131-C133-E286-3677-131516C46D5B}"/>
              </a:ext>
            </a:extLst>
          </p:cNvPr>
          <p:cNvSpPr>
            <a:spLocks noGrp="1"/>
          </p:cNvSpPr>
          <p:nvPr>
            <p:ph sz="half" idx="1"/>
          </p:nvPr>
        </p:nvSpPr>
        <p:spPr>
          <a:xfrm>
            <a:off x="2174714" y="1818270"/>
            <a:ext cx="7480284" cy="603767"/>
          </a:xfrm>
        </p:spPr>
        <p:txBody>
          <a:bodyPr>
            <a:noAutofit/>
          </a:bodyPr>
          <a:lstStyle/>
          <a:p>
            <a:pPr marL="0" indent="0">
              <a:lnSpc>
                <a:spcPct val="100000"/>
              </a:lnSpc>
              <a:buNone/>
            </a:pPr>
            <a:r>
              <a:rPr lang="ja-JP" altLang="en-US" dirty="0"/>
              <a:t>仲良しの友だちしか見ない</a:t>
            </a:r>
            <a:br>
              <a:rPr lang="en-US" altLang="ja-JP" dirty="0"/>
            </a:br>
            <a:r>
              <a:rPr lang="ja-JP" altLang="en-US" dirty="0"/>
              <a:t>なら大丈夫では？</a:t>
            </a:r>
            <a:endParaRPr lang="en-US" altLang="ja-JP" dirty="0"/>
          </a:p>
        </p:txBody>
      </p:sp>
      <p:sp>
        <p:nvSpPr>
          <p:cNvPr id="22" name="コンテンツ プレースホルダー 4">
            <a:extLst>
              <a:ext uri="{FF2B5EF4-FFF2-40B4-BE49-F238E27FC236}">
                <a16:creationId xmlns:a16="http://schemas.microsoft.com/office/drawing/2014/main" id="{5E17FB98-9D66-61E5-2643-AE982AF81C5D}"/>
              </a:ext>
            </a:extLst>
          </p:cNvPr>
          <p:cNvSpPr txBox="1">
            <a:spLocks/>
          </p:cNvSpPr>
          <p:nvPr/>
        </p:nvSpPr>
        <p:spPr>
          <a:xfrm>
            <a:off x="746575" y="3386565"/>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200"/>
              </a:lnSpc>
              <a:spcBef>
                <a:spcPts val="1000"/>
              </a:spcBef>
              <a:spcAft>
                <a:spcPts val="0"/>
              </a:spcAft>
              <a:buClrTx/>
              <a:buSzTx/>
              <a:buFont typeface="Arial" panose="020B0604020202020204" pitchFamily="34" charset="0"/>
              <a:buNone/>
              <a:tabLst/>
              <a:defRPr/>
            </a:pPr>
            <a:r>
              <a:rPr lang="ja-JP" altLang="en-US" b="0" i="0" dirty="0">
                <a:solidFill>
                  <a:srgbClr val="000000"/>
                </a:solidFill>
                <a:effectLst/>
                <a:latin typeface="Roboto" panose="02000000000000000000" pitchFamily="2" charset="0"/>
              </a:rPr>
              <a:t>その動画を見た友だちはどう思うのかな？</a:t>
            </a:r>
            <a:endParaRPr kumimoji="1" lang="en-US" altLang="ja-JP"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3" name="コンテンツ プレースホルダー 4">
            <a:extLst>
              <a:ext uri="{FF2B5EF4-FFF2-40B4-BE49-F238E27FC236}">
                <a16:creationId xmlns:a16="http://schemas.microsoft.com/office/drawing/2014/main" id="{DF560ABB-E0FD-75FF-DF75-A41B09665BED}"/>
              </a:ext>
            </a:extLst>
          </p:cNvPr>
          <p:cNvSpPr txBox="1">
            <a:spLocks/>
          </p:cNvSpPr>
          <p:nvPr/>
        </p:nvSpPr>
        <p:spPr>
          <a:xfrm>
            <a:off x="2182807" y="5026827"/>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ja-JP" altLang="en-US" b="0" i="0" dirty="0">
                <a:solidFill>
                  <a:srgbClr val="000000"/>
                </a:solidFill>
                <a:effectLst/>
                <a:latin typeface="Roboto" panose="02000000000000000000" pitchFamily="2" charset="0"/>
              </a:rPr>
              <a:t>限定公開にしてるけど、本当に</a:t>
            </a:r>
            <a:r>
              <a:rPr lang="ja-JP" altLang="en-US" dirty="0">
                <a:solidFill>
                  <a:srgbClr val="000000"/>
                </a:solidFill>
                <a:latin typeface="Roboto" panose="02000000000000000000" pitchFamily="2" charset="0"/>
              </a:rPr>
              <a:t>友だち</a:t>
            </a:r>
            <a:r>
              <a:rPr lang="ja-JP" altLang="en-US" b="0" i="0" dirty="0">
                <a:solidFill>
                  <a:srgbClr val="000000"/>
                </a:solidFill>
                <a:effectLst/>
                <a:latin typeface="Roboto" panose="02000000000000000000" pitchFamily="2" charset="0"/>
              </a:rPr>
              <a:t>しか見ないのかな？</a:t>
            </a:r>
            <a:endParaRPr kumimoji="1" lang="en-US" altLang="ja-JP" sz="36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テキスト ボックス 1">
            <a:extLst>
              <a:ext uri="{FF2B5EF4-FFF2-40B4-BE49-F238E27FC236}">
                <a16:creationId xmlns:a16="http://schemas.microsoft.com/office/drawing/2014/main" id="{40549AB5-3C05-0651-51C0-39DCC74ECFDF}"/>
              </a:ext>
            </a:extLst>
          </p:cNvPr>
          <p:cNvSpPr txBox="1"/>
          <p:nvPr/>
        </p:nvSpPr>
        <p:spPr>
          <a:xfrm>
            <a:off x="2383476" y="1646597"/>
            <a:ext cx="646331" cy="276999"/>
          </a:xfrm>
          <a:prstGeom prst="rect">
            <a:avLst/>
          </a:prstGeom>
          <a:noFill/>
        </p:spPr>
        <p:txBody>
          <a:bodyPr wrap="none" rtlCol="0">
            <a:spAutoFit/>
          </a:bodyPr>
          <a:lstStyle/>
          <a:p>
            <a:r>
              <a:rPr lang="ja-JP" altLang="en-US" sz="1200" dirty="0"/>
              <a:t>なかよ</a:t>
            </a:r>
            <a:endParaRPr kumimoji="1" lang="ja-JP" altLang="en-US" sz="1200" dirty="0"/>
          </a:p>
        </p:txBody>
      </p:sp>
      <p:sp>
        <p:nvSpPr>
          <p:cNvPr id="3" name="テキスト ボックス 2">
            <a:extLst>
              <a:ext uri="{FF2B5EF4-FFF2-40B4-BE49-F238E27FC236}">
                <a16:creationId xmlns:a16="http://schemas.microsoft.com/office/drawing/2014/main" id="{9606BF9C-EFB8-439F-1812-FB6E9E1A14EE}"/>
              </a:ext>
            </a:extLst>
          </p:cNvPr>
          <p:cNvSpPr txBox="1"/>
          <p:nvPr/>
        </p:nvSpPr>
        <p:spPr>
          <a:xfrm>
            <a:off x="3189404" y="2257494"/>
            <a:ext cx="1274708" cy="276999"/>
          </a:xfrm>
          <a:prstGeom prst="rect">
            <a:avLst/>
          </a:prstGeom>
          <a:noFill/>
        </p:spPr>
        <p:txBody>
          <a:bodyPr wrap="none" rtlCol="0">
            <a:spAutoFit/>
          </a:bodyPr>
          <a:lstStyle/>
          <a:p>
            <a:r>
              <a:rPr kumimoji="1" lang="ja-JP" altLang="en-US" sz="1200" dirty="0"/>
              <a:t>だい じょう   ぶ</a:t>
            </a:r>
          </a:p>
        </p:txBody>
      </p:sp>
      <p:sp>
        <p:nvSpPr>
          <p:cNvPr id="5" name="テキスト ボックス 4">
            <a:extLst>
              <a:ext uri="{FF2B5EF4-FFF2-40B4-BE49-F238E27FC236}">
                <a16:creationId xmlns:a16="http://schemas.microsoft.com/office/drawing/2014/main" id="{B5B416A2-513D-8462-4A66-939A3E4F0920}"/>
              </a:ext>
            </a:extLst>
          </p:cNvPr>
          <p:cNvSpPr txBox="1"/>
          <p:nvPr/>
        </p:nvSpPr>
        <p:spPr>
          <a:xfrm>
            <a:off x="2306531" y="4812231"/>
            <a:ext cx="883575" cy="276999"/>
          </a:xfrm>
          <a:prstGeom prst="rect">
            <a:avLst/>
          </a:prstGeom>
          <a:noFill/>
        </p:spPr>
        <p:txBody>
          <a:bodyPr wrap="none" rtlCol="0">
            <a:spAutoFit/>
          </a:bodyPr>
          <a:lstStyle/>
          <a:p>
            <a:r>
              <a:rPr lang="ja-JP" altLang="en-US" sz="1200" dirty="0"/>
              <a:t>げん  てい</a:t>
            </a:r>
            <a:endParaRPr kumimoji="1" lang="ja-JP" altLang="en-US" sz="1200" dirty="0"/>
          </a:p>
        </p:txBody>
      </p:sp>
    </p:spTree>
    <p:extLst>
      <p:ext uri="{BB962C8B-B14F-4D97-AF65-F5344CB8AC3E}">
        <p14:creationId xmlns:p14="http://schemas.microsoft.com/office/powerpoint/2010/main" val="3742643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A8C8A07-30A1-B955-E636-D9847C650FB5}"/>
              </a:ext>
            </a:extLst>
          </p:cNvPr>
          <p:cNvSpPr/>
          <p:nvPr/>
        </p:nvSpPr>
        <p:spPr>
          <a:xfrm>
            <a:off x="159336" y="3390090"/>
            <a:ext cx="8825328" cy="275501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 name="タイトル 1"/>
          <p:cNvSpPr>
            <a:spLocks noGrp="1"/>
          </p:cNvSpPr>
          <p:nvPr>
            <p:ph type="title"/>
          </p:nvPr>
        </p:nvSpPr>
        <p:spPr>
          <a:xfrm>
            <a:off x="275753" y="471094"/>
            <a:ext cx="7958418" cy="784598"/>
          </a:xfrm>
        </p:spPr>
        <p:txBody>
          <a:bodyPr>
            <a:normAutofit/>
          </a:bodyPr>
          <a:lstStyle/>
          <a:p>
            <a:r>
              <a:rPr kumimoji="1" lang="ja-JP" altLang="en-US" sz="4000" b="1" dirty="0"/>
              <a:t>知っておこう</a:t>
            </a:r>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268560" y="1181805"/>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4000" b="1" dirty="0">
                <a:solidFill>
                  <a:srgbClr val="ED7D31"/>
                </a:solidFill>
                <a:latin typeface="Segoe UI"/>
                <a:ea typeface="メイリオ"/>
              </a:rPr>
              <a:t>投稿内容の記録性、拡散性</a:t>
            </a:r>
            <a:endPar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endParaRPr>
          </a:p>
        </p:txBody>
      </p:sp>
      <p:sp>
        <p:nvSpPr>
          <p:cNvPr id="33" name="コンテンツ プレースホルダー 32">
            <a:extLst>
              <a:ext uri="{FF2B5EF4-FFF2-40B4-BE49-F238E27FC236}">
                <a16:creationId xmlns:a16="http://schemas.microsoft.com/office/drawing/2014/main" id="{E4862D63-C29D-25BB-F76D-6A6758D7C5B2}"/>
              </a:ext>
            </a:extLst>
          </p:cNvPr>
          <p:cNvSpPr>
            <a:spLocks noGrp="1"/>
          </p:cNvSpPr>
          <p:nvPr>
            <p:ph sz="half" idx="1"/>
          </p:nvPr>
        </p:nvSpPr>
        <p:spPr>
          <a:xfrm>
            <a:off x="213076" y="3754092"/>
            <a:ext cx="8771588" cy="2906502"/>
          </a:xfrm>
        </p:spPr>
        <p:txBody>
          <a:bodyPr>
            <a:normAutofit/>
          </a:bodyPr>
          <a:lstStyle/>
          <a:p>
            <a:pPr>
              <a:lnSpc>
                <a:spcPts val="4700"/>
              </a:lnSpc>
              <a:spcBef>
                <a:spcPts val="0"/>
              </a:spcBef>
            </a:pPr>
            <a:r>
              <a:rPr lang="en-US" altLang="ja-JP" dirty="0"/>
              <a:t>SNS</a:t>
            </a:r>
            <a:r>
              <a:rPr lang="ja-JP" altLang="en-US" dirty="0"/>
              <a:t>への投稿で炎上した事例を知っていますか？</a:t>
            </a:r>
          </a:p>
          <a:p>
            <a:pPr>
              <a:lnSpc>
                <a:spcPts val="4700"/>
              </a:lnSpc>
              <a:spcBef>
                <a:spcPts val="0"/>
              </a:spcBef>
            </a:pPr>
            <a:r>
              <a:rPr lang="ja-JP" altLang="en-US" dirty="0"/>
              <a:t>ネット上に投稿されることが</a:t>
            </a:r>
            <a:endParaRPr lang="en-US" altLang="ja-JP" dirty="0"/>
          </a:p>
          <a:p>
            <a:pPr marL="0" indent="0">
              <a:lnSpc>
                <a:spcPts val="4700"/>
              </a:lnSpc>
              <a:spcBef>
                <a:spcPts val="0"/>
              </a:spcBef>
              <a:buNone/>
            </a:pPr>
            <a:r>
              <a:rPr lang="ja-JP" altLang="en-US" dirty="0"/>
              <a:t>  良い事例や役に立つ事例を考えましょう</a:t>
            </a:r>
            <a:endParaRPr lang="en-US" altLang="ja-JP" dirty="0"/>
          </a:p>
        </p:txBody>
      </p:sp>
      <p:sp>
        <p:nvSpPr>
          <p:cNvPr id="10" name="コンテンツ プレースホルダー 32">
            <a:extLst>
              <a:ext uri="{FF2B5EF4-FFF2-40B4-BE49-F238E27FC236}">
                <a16:creationId xmlns:a16="http://schemas.microsoft.com/office/drawing/2014/main" id="{20677E16-5E57-BCE4-C31A-3D7F907B674D}"/>
              </a:ext>
            </a:extLst>
          </p:cNvPr>
          <p:cNvSpPr txBox="1">
            <a:spLocks/>
          </p:cNvSpPr>
          <p:nvPr/>
        </p:nvSpPr>
        <p:spPr>
          <a:xfrm>
            <a:off x="213076" y="2009476"/>
            <a:ext cx="9060969" cy="1292652"/>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4500"/>
              </a:lnSpc>
              <a:buNone/>
            </a:pPr>
            <a:r>
              <a:rPr lang="ja-JP" altLang="en-US" sz="3200" dirty="0"/>
              <a:t>インターネット上に投稿した情報は</a:t>
            </a:r>
            <a:br>
              <a:rPr lang="en-US" altLang="ja-JP" sz="3200" dirty="0"/>
            </a:br>
            <a:r>
              <a:rPr lang="ja-JP" altLang="en-US" sz="3200" dirty="0"/>
              <a:t>残る（記録性）、広まる（拡散性）ことを知ろう</a:t>
            </a:r>
            <a:endParaRPr lang="ja-JP" altLang="en-US" dirty="0"/>
          </a:p>
        </p:txBody>
      </p:sp>
      <p:sp>
        <p:nvSpPr>
          <p:cNvPr id="5" name="四角形: 角を丸くする 4">
            <a:extLst>
              <a:ext uri="{FF2B5EF4-FFF2-40B4-BE49-F238E27FC236}">
                <a16:creationId xmlns:a16="http://schemas.microsoft.com/office/drawing/2014/main" id="{B411F5AB-BD3D-2401-6AC2-393A19A2FCFC}"/>
              </a:ext>
            </a:extLst>
          </p:cNvPr>
          <p:cNvSpPr/>
          <p:nvPr/>
        </p:nvSpPr>
        <p:spPr>
          <a:xfrm>
            <a:off x="524710" y="3175256"/>
            <a:ext cx="2539789" cy="44671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7" name="コンテンツ プレースホルダー 4">
            <a:extLst>
              <a:ext uri="{FF2B5EF4-FFF2-40B4-BE49-F238E27FC236}">
                <a16:creationId xmlns:a16="http://schemas.microsoft.com/office/drawing/2014/main" id="{C903BC0C-175F-0EFC-CADC-D01AEE2B2576}"/>
              </a:ext>
            </a:extLst>
          </p:cNvPr>
          <p:cNvSpPr txBox="1">
            <a:spLocks/>
          </p:cNvSpPr>
          <p:nvPr/>
        </p:nvSpPr>
        <p:spPr>
          <a:xfrm>
            <a:off x="691470" y="3198937"/>
            <a:ext cx="2373029" cy="6462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prstClr val="white"/>
                </a:solidFill>
                <a:effectLst/>
                <a:uLnTx/>
                <a:uFillTx/>
                <a:latin typeface="Segoe UI"/>
                <a:ea typeface="メイリオ"/>
                <a:cs typeface="+mn-cs"/>
              </a:rPr>
              <a:t>考えてみよう</a:t>
            </a:r>
          </a:p>
        </p:txBody>
      </p:sp>
      <p:sp>
        <p:nvSpPr>
          <p:cNvPr id="8" name="テキスト ボックス 7">
            <a:extLst>
              <a:ext uri="{FF2B5EF4-FFF2-40B4-BE49-F238E27FC236}">
                <a16:creationId xmlns:a16="http://schemas.microsoft.com/office/drawing/2014/main" id="{B11CD7C0-DEDF-8FFC-1AD6-84B01F665065}"/>
              </a:ext>
            </a:extLst>
          </p:cNvPr>
          <p:cNvSpPr txBox="1"/>
          <p:nvPr/>
        </p:nvSpPr>
        <p:spPr>
          <a:xfrm>
            <a:off x="458993" y="1251802"/>
            <a:ext cx="800219" cy="276999"/>
          </a:xfrm>
          <a:prstGeom prst="rect">
            <a:avLst/>
          </a:prstGeom>
          <a:noFill/>
        </p:spPr>
        <p:txBody>
          <a:bodyPr wrap="none" rtlCol="0">
            <a:spAutoFit/>
          </a:bodyPr>
          <a:lstStyle/>
          <a:p>
            <a:r>
              <a:rPr lang="ja-JP" altLang="en-US" sz="1200" dirty="0"/>
              <a:t>とうこう</a:t>
            </a:r>
            <a:endParaRPr kumimoji="1" lang="ja-JP" altLang="en-US" sz="1200" dirty="0"/>
          </a:p>
        </p:txBody>
      </p:sp>
      <p:sp>
        <p:nvSpPr>
          <p:cNvPr id="9" name="テキスト ボックス 8">
            <a:extLst>
              <a:ext uri="{FF2B5EF4-FFF2-40B4-BE49-F238E27FC236}">
                <a16:creationId xmlns:a16="http://schemas.microsoft.com/office/drawing/2014/main" id="{2C9D982E-9788-FFBF-F326-FE49A6EB6E90}"/>
              </a:ext>
            </a:extLst>
          </p:cNvPr>
          <p:cNvSpPr txBox="1"/>
          <p:nvPr/>
        </p:nvSpPr>
        <p:spPr>
          <a:xfrm>
            <a:off x="5175311" y="1250361"/>
            <a:ext cx="1107996" cy="276999"/>
          </a:xfrm>
          <a:prstGeom prst="rect">
            <a:avLst/>
          </a:prstGeom>
          <a:noFill/>
        </p:spPr>
        <p:txBody>
          <a:bodyPr wrap="none" rtlCol="0">
            <a:spAutoFit/>
          </a:bodyPr>
          <a:lstStyle/>
          <a:p>
            <a:r>
              <a:rPr lang="ja-JP" altLang="en-US" sz="1200" dirty="0"/>
              <a:t>かくさんせい</a:t>
            </a:r>
            <a:endParaRPr kumimoji="1" lang="ja-JP" altLang="en-US" sz="1200" dirty="0"/>
          </a:p>
        </p:txBody>
      </p:sp>
      <p:sp>
        <p:nvSpPr>
          <p:cNvPr id="12" name="テキスト ボックス 11">
            <a:extLst>
              <a:ext uri="{FF2B5EF4-FFF2-40B4-BE49-F238E27FC236}">
                <a16:creationId xmlns:a16="http://schemas.microsoft.com/office/drawing/2014/main" id="{5E6DBEA1-A5F7-3B52-742F-9144CA613BF4}"/>
              </a:ext>
            </a:extLst>
          </p:cNvPr>
          <p:cNvSpPr txBox="1"/>
          <p:nvPr/>
        </p:nvSpPr>
        <p:spPr>
          <a:xfrm>
            <a:off x="2308193" y="3605523"/>
            <a:ext cx="800219" cy="276999"/>
          </a:xfrm>
          <a:prstGeom prst="rect">
            <a:avLst/>
          </a:prstGeom>
          <a:noFill/>
        </p:spPr>
        <p:txBody>
          <a:bodyPr wrap="none" rtlCol="0">
            <a:spAutoFit/>
          </a:bodyPr>
          <a:lstStyle/>
          <a:p>
            <a:r>
              <a:rPr lang="ja-JP" altLang="en-US" sz="1200" dirty="0"/>
              <a:t>とうこう</a:t>
            </a:r>
            <a:endParaRPr kumimoji="1" lang="ja-JP" altLang="en-US" sz="1200" dirty="0"/>
          </a:p>
        </p:txBody>
      </p:sp>
      <p:sp>
        <p:nvSpPr>
          <p:cNvPr id="15" name="テキスト ボックス 14">
            <a:extLst>
              <a:ext uri="{FF2B5EF4-FFF2-40B4-BE49-F238E27FC236}">
                <a16:creationId xmlns:a16="http://schemas.microsoft.com/office/drawing/2014/main" id="{12F20BFC-BA57-E7F4-A7DE-4B0BE30F2251}"/>
              </a:ext>
            </a:extLst>
          </p:cNvPr>
          <p:cNvSpPr txBox="1"/>
          <p:nvPr/>
        </p:nvSpPr>
        <p:spPr>
          <a:xfrm>
            <a:off x="3700195" y="3639984"/>
            <a:ext cx="954107" cy="276999"/>
          </a:xfrm>
          <a:prstGeom prst="rect">
            <a:avLst/>
          </a:prstGeom>
          <a:noFill/>
        </p:spPr>
        <p:txBody>
          <a:bodyPr wrap="none" rtlCol="0">
            <a:spAutoFit/>
          </a:bodyPr>
          <a:lstStyle/>
          <a:p>
            <a:r>
              <a:rPr kumimoji="1" lang="ja-JP" altLang="en-US" sz="1200" dirty="0"/>
              <a:t>えんじょう</a:t>
            </a:r>
          </a:p>
        </p:txBody>
      </p:sp>
      <p:sp>
        <p:nvSpPr>
          <p:cNvPr id="19" name="テキスト ボックス 18">
            <a:extLst>
              <a:ext uri="{FF2B5EF4-FFF2-40B4-BE49-F238E27FC236}">
                <a16:creationId xmlns:a16="http://schemas.microsoft.com/office/drawing/2014/main" id="{749E4728-8FBD-08DE-D43C-20B9AEEB326E}"/>
              </a:ext>
            </a:extLst>
          </p:cNvPr>
          <p:cNvSpPr txBox="1"/>
          <p:nvPr/>
        </p:nvSpPr>
        <p:spPr>
          <a:xfrm>
            <a:off x="2899976" y="4806508"/>
            <a:ext cx="800219" cy="276999"/>
          </a:xfrm>
          <a:prstGeom prst="rect">
            <a:avLst/>
          </a:prstGeom>
          <a:noFill/>
        </p:spPr>
        <p:txBody>
          <a:bodyPr wrap="none" rtlCol="0">
            <a:spAutoFit/>
          </a:bodyPr>
          <a:lstStyle/>
          <a:p>
            <a:r>
              <a:rPr kumimoji="1" lang="ja-JP" altLang="en-US" sz="1200" dirty="0"/>
              <a:t>とうこう</a:t>
            </a:r>
          </a:p>
        </p:txBody>
      </p:sp>
      <p:sp>
        <p:nvSpPr>
          <p:cNvPr id="20" name="テキスト ボックス 19">
            <a:extLst>
              <a:ext uri="{FF2B5EF4-FFF2-40B4-BE49-F238E27FC236}">
                <a16:creationId xmlns:a16="http://schemas.microsoft.com/office/drawing/2014/main" id="{B4DBA7E5-757B-758D-2A60-00A903251B28}"/>
              </a:ext>
            </a:extLst>
          </p:cNvPr>
          <p:cNvSpPr txBox="1"/>
          <p:nvPr/>
        </p:nvSpPr>
        <p:spPr>
          <a:xfrm>
            <a:off x="604408" y="5443635"/>
            <a:ext cx="5109091" cy="276999"/>
          </a:xfrm>
          <a:prstGeom prst="rect">
            <a:avLst/>
          </a:prstGeom>
          <a:noFill/>
        </p:spPr>
        <p:txBody>
          <a:bodyPr wrap="none" rtlCol="0">
            <a:spAutoFit/>
          </a:bodyPr>
          <a:lstStyle/>
          <a:p>
            <a:r>
              <a:rPr kumimoji="1" lang="ja-JP" altLang="en-US" sz="1200" dirty="0"/>
              <a:t>よ　　　　　じ　れい　　　　　　　　　　　　　　　　　じ　れい　</a:t>
            </a:r>
          </a:p>
        </p:txBody>
      </p:sp>
      <p:sp>
        <p:nvSpPr>
          <p:cNvPr id="6" name="テキスト ボックス 5">
            <a:extLst>
              <a:ext uri="{FF2B5EF4-FFF2-40B4-BE49-F238E27FC236}">
                <a16:creationId xmlns:a16="http://schemas.microsoft.com/office/drawing/2014/main" id="{BD9C33B4-9069-07A0-0D38-694F31D95E00}"/>
              </a:ext>
            </a:extLst>
          </p:cNvPr>
          <p:cNvSpPr txBox="1"/>
          <p:nvPr/>
        </p:nvSpPr>
        <p:spPr>
          <a:xfrm>
            <a:off x="3700195" y="1920800"/>
            <a:ext cx="800219" cy="276999"/>
          </a:xfrm>
          <a:prstGeom prst="rect">
            <a:avLst/>
          </a:prstGeom>
          <a:noFill/>
        </p:spPr>
        <p:txBody>
          <a:bodyPr wrap="none" rtlCol="0">
            <a:spAutoFit/>
          </a:bodyPr>
          <a:lstStyle/>
          <a:p>
            <a:r>
              <a:rPr kumimoji="1" lang="ja-JP" altLang="en-US" sz="1200" dirty="0"/>
              <a:t>とうこう</a:t>
            </a:r>
          </a:p>
        </p:txBody>
      </p:sp>
      <p:sp>
        <p:nvSpPr>
          <p:cNvPr id="13" name="テキスト ボックス 12">
            <a:extLst>
              <a:ext uri="{FF2B5EF4-FFF2-40B4-BE49-F238E27FC236}">
                <a16:creationId xmlns:a16="http://schemas.microsoft.com/office/drawing/2014/main" id="{BFFE13B8-B3D1-CED4-F1BE-694B604D0D39}"/>
              </a:ext>
            </a:extLst>
          </p:cNvPr>
          <p:cNvSpPr txBox="1"/>
          <p:nvPr/>
        </p:nvSpPr>
        <p:spPr>
          <a:xfrm>
            <a:off x="5634930" y="3632041"/>
            <a:ext cx="646331" cy="276999"/>
          </a:xfrm>
          <a:prstGeom prst="rect">
            <a:avLst/>
          </a:prstGeom>
          <a:noFill/>
        </p:spPr>
        <p:txBody>
          <a:bodyPr wrap="none" rtlCol="0">
            <a:spAutoFit/>
          </a:bodyPr>
          <a:lstStyle/>
          <a:p>
            <a:r>
              <a:rPr kumimoji="1" lang="ja-JP" altLang="en-US" sz="1200" dirty="0"/>
              <a:t>じれい</a:t>
            </a:r>
          </a:p>
        </p:txBody>
      </p:sp>
      <p:sp>
        <p:nvSpPr>
          <p:cNvPr id="11" name="テキスト ボックス 10">
            <a:extLst>
              <a:ext uri="{FF2B5EF4-FFF2-40B4-BE49-F238E27FC236}">
                <a16:creationId xmlns:a16="http://schemas.microsoft.com/office/drawing/2014/main" id="{E98A15EC-C346-6DA6-F621-24363E2EAA0E}"/>
              </a:ext>
            </a:extLst>
          </p:cNvPr>
          <p:cNvSpPr txBox="1"/>
          <p:nvPr/>
        </p:nvSpPr>
        <p:spPr>
          <a:xfrm>
            <a:off x="3247785" y="1238400"/>
            <a:ext cx="954107" cy="276999"/>
          </a:xfrm>
          <a:prstGeom prst="rect">
            <a:avLst/>
          </a:prstGeom>
          <a:noFill/>
        </p:spPr>
        <p:txBody>
          <a:bodyPr wrap="none" rtlCol="0">
            <a:spAutoFit/>
          </a:bodyPr>
          <a:lstStyle/>
          <a:p>
            <a:r>
              <a:rPr lang="ja-JP" altLang="en-US" sz="1200" dirty="0"/>
              <a:t>きろくせい</a:t>
            </a:r>
            <a:endParaRPr kumimoji="1" lang="ja-JP" altLang="en-US" sz="1200" dirty="0"/>
          </a:p>
        </p:txBody>
      </p:sp>
      <p:sp>
        <p:nvSpPr>
          <p:cNvPr id="14" name="テキスト ボックス 13">
            <a:extLst>
              <a:ext uri="{FF2B5EF4-FFF2-40B4-BE49-F238E27FC236}">
                <a16:creationId xmlns:a16="http://schemas.microsoft.com/office/drawing/2014/main" id="{1CAD97E6-E8DA-CFC5-BD64-53A05DFDF17E}"/>
              </a:ext>
            </a:extLst>
          </p:cNvPr>
          <p:cNvSpPr txBox="1"/>
          <p:nvPr/>
        </p:nvSpPr>
        <p:spPr>
          <a:xfrm>
            <a:off x="1545330" y="2469124"/>
            <a:ext cx="954107" cy="276999"/>
          </a:xfrm>
          <a:prstGeom prst="rect">
            <a:avLst/>
          </a:prstGeom>
          <a:noFill/>
        </p:spPr>
        <p:txBody>
          <a:bodyPr wrap="none" rtlCol="0">
            <a:spAutoFit/>
          </a:bodyPr>
          <a:lstStyle/>
          <a:p>
            <a:r>
              <a:rPr kumimoji="1" lang="ja-JP" altLang="en-US" sz="1200" dirty="0"/>
              <a:t>きろくせい</a:t>
            </a:r>
          </a:p>
        </p:txBody>
      </p:sp>
      <p:sp>
        <p:nvSpPr>
          <p:cNvPr id="16" name="テキスト ボックス 15">
            <a:extLst>
              <a:ext uri="{FF2B5EF4-FFF2-40B4-BE49-F238E27FC236}">
                <a16:creationId xmlns:a16="http://schemas.microsoft.com/office/drawing/2014/main" id="{1D02668E-2106-7C52-E21B-125AD06F8DBA}"/>
              </a:ext>
            </a:extLst>
          </p:cNvPr>
          <p:cNvSpPr txBox="1"/>
          <p:nvPr/>
        </p:nvSpPr>
        <p:spPr>
          <a:xfrm>
            <a:off x="4932633" y="2492709"/>
            <a:ext cx="1107996" cy="276999"/>
          </a:xfrm>
          <a:prstGeom prst="rect">
            <a:avLst/>
          </a:prstGeom>
          <a:noFill/>
        </p:spPr>
        <p:txBody>
          <a:bodyPr wrap="none" rtlCol="0">
            <a:spAutoFit/>
          </a:bodyPr>
          <a:lstStyle/>
          <a:p>
            <a:r>
              <a:rPr kumimoji="1" lang="ja-JP" altLang="en-US" sz="1200" dirty="0"/>
              <a:t>かくさんせい</a:t>
            </a:r>
          </a:p>
        </p:txBody>
      </p:sp>
      <p:sp>
        <p:nvSpPr>
          <p:cNvPr id="17" name="テキスト ボックス 16">
            <a:extLst>
              <a:ext uri="{FF2B5EF4-FFF2-40B4-BE49-F238E27FC236}">
                <a16:creationId xmlns:a16="http://schemas.microsoft.com/office/drawing/2014/main" id="{4F34547E-EC5C-A3A5-2950-9CBBD09765E3}"/>
              </a:ext>
            </a:extLst>
          </p:cNvPr>
          <p:cNvSpPr txBox="1"/>
          <p:nvPr/>
        </p:nvSpPr>
        <p:spPr>
          <a:xfrm>
            <a:off x="5105977" y="1951313"/>
            <a:ext cx="954107" cy="276999"/>
          </a:xfrm>
          <a:prstGeom prst="rect">
            <a:avLst/>
          </a:prstGeom>
          <a:noFill/>
        </p:spPr>
        <p:txBody>
          <a:bodyPr wrap="none" rtlCol="0">
            <a:spAutoFit/>
          </a:bodyPr>
          <a:lstStyle/>
          <a:p>
            <a:r>
              <a:rPr kumimoji="1" lang="ja-JP" altLang="en-US" sz="1200" dirty="0"/>
              <a:t>じょうほう</a:t>
            </a:r>
          </a:p>
        </p:txBody>
      </p:sp>
      <p:sp>
        <p:nvSpPr>
          <p:cNvPr id="18" name="テキスト ボックス 17">
            <a:extLst>
              <a:ext uri="{FF2B5EF4-FFF2-40B4-BE49-F238E27FC236}">
                <a16:creationId xmlns:a16="http://schemas.microsoft.com/office/drawing/2014/main" id="{0CDFB2EC-A962-9139-6277-FE5BE32493DB}"/>
              </a:ext>
            </a:extLst>
          </p:cNvPr>
          <p:cNvSpPr txBox="1"/>
          <p:nvPr/>
        </p:nvSpPr>
        <p:spPr>
          <a:xfrm>
            <a:off x="278488" y="2503684"/>
            <a:ext cx="492443" cy="276999"/>
          </a:xfrm>
          <a:prstGeom prst="rect">
            <a:avLst/>
          </a:prstGeom>
          <a:noFill/>
        </p:spPr>
        <p:txBody>
          <a:bodyPr wrap="none" rtlCol="0">
            <a:spAutoFit/>
          </a:bodyPr>
          <a:lstStyle/>
          <a:p>
            <a:r>
              <a:rPr kumimoji="1" lang="ja-JP" altLang="en-US" sz="1200" dirty="0"/>
              <a:t>のこ</a:t>
            </a:r>
          </a:p>
        </p:txBody>
      </p:sp>
    </p:spTree>
    <p:extLst>
      <p:ext uri="{BB962C8B-B14F-4D97-AF65-F5344CB8AC3E}">
        <p14:creationId xmlns:p14="http://schemas.microsoft.com/office/powerpoint/2010/main" val="121965418"/>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1676</Words>
  <PresentationFormat>画面に合わせる (4:3)</PresentationFormat>
  <Paragraphs>105</Paragraphs>
  <Slides>4</Slides>
  <Notes>4</Notes>
  <HiddenSlides>1</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メイリオ</vt:lpstr>
      <vt:lpstr>Arial</vt:lpstr>
      <vt:lpstr>Calibri</vt:lpstr>
      <vt:lpstr>Roboto</vt:lpstr>
      <vt:lpstr>Segoe UI</vt:lpstr>
      <vt:lpstr>2_Office テーマ</vt:lpstr>
      <vt:lpstr>   3-2-1 インターネット投稿の特性</vt:lpstr>
      <vt:lpstr>考えてみよう</vt:lpstr>
      <vt:lpstr>みなさんはどう思いますか？</vt:lpstr>
      <vt:lpstr>知っておこう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2019-09-18T06:25:29Z</dcterms:created>
  <dcterms:modified xsi:type="dcterms:W3CDTF">2023-03-16T04:24:26Z</dcterms:modified>
</cp:coreProperties>
</file>