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6"/>
  </p:notesMasterIdLst>
  <p:sldIdLst>
    <p:sldId id="1862287437" r:id="rId2"/>
    <p:sldId id="1862287540" r:id="rId3"/>
    <p:sldId id="1862287541" r:id="rId4"/>
    <p:sldId id="1862287443"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72" autoAdjust="0"/>
    <p:restoredTop sz="59633" autoAdjust="0"/>
  </p:normalViewPr>
  <p:slideViewPr>
    <p:cSldViewPr snapToGrid="0">
      <p:cViewPr varScale="1">
        <p:scale>
          <a:sx n="68" d="100"/>
          <a:sy n="68" d="100"/>
        </p:scale>
        <p:origin x="268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5B2CF-130D-43DE-B313-5AB5D8E0C6CB}" type="datetimeFigureOut">
              <a:rPr kumimoji="1" lang="ja-JP" altLang="en-US" smtClean="0"/>
              <a:t>2023/5/19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C60878-45DA-42E3-AF40-57B7FDB07F56}" type="slidenum">
              <a:rPr kumimoji="1" lang="ja-JP" altLang="en-US" smtClean="0"/>
              <a:t>‹#›</a:t>
            </a:fld>
            <a:endParaRPr kumimoji="1" lang="ja-JP" altLang="en-US"/>
          </a:p>
        </p:txBody>
      </p:sp>
    </p:spTree>
    <p:extLst>
      <p:ext uri="{BB962C8B-B14F-4D97-AF65-F5344CB8AC3E}">
        <p14:creationId xmlns:p14="http://schemas.microsoft.com/office/powerpoint/2010/main" val="380014890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メイリオ" panose="020B0604030504040204" pitchFamily="50" charset="-128"/>
                <a:ea typeface="メイリオ" panose="020B0604030504040204" pitchFamily="50" charset="-128"/>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特徴と使い方</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・スライド</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・対象者に「自分事」として考えてもらえるよう、</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枚目のスライドは、「発問」から始まります。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枚目のスライドでは、「答え」や「様々な視点」を提示します。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想定する啓発対象者</a:t>
            </a:r>
            <a:r>
              <a:rPr lang="en-US" altLang="ja-JP" sz="1200" dirty="0">
                <a:latin typeface="メイリオ" panose="020B0604030504040204" pitchFamily="50" charset="-128"/>
                <a:ea typeface="メイリオ" panose="020B0604030504040204" pitchFamily="50" charset="-128"/>
              </a:rPr>
              <a:t>】</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SNS</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の利用者</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ポイント</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インターネット上での誹謗中傷はたとえ匿名であっても問題になることを理解させる。また、匿名で行った投稿であっても、投稿者の情報が開示される場合があることを理解させる。</a:t>
            </a:r>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本教材利用規約</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本教材は、情報セキュリティに関する啓発を目的に独立行政法人情報処理推進機構（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）（以下「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に申し出て別途許諾を得てください。</a:t>
            </a:r>
          </a:p>
          <a:p>
            <a:endPar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本教材に関する著作権その他すべての権利は独立行政法人情報処理推進機構（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）が保有しており、国際条約、著作権法その他の法律により保護されています。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必要な範囲での複製（生徒等受講者への配布のための複製を含む。）は可能とします。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4.</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5.</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6.</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いかなる形で利用する場合においても本教材を利用する際は、出典（</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の名称、資料名、</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URL</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等）を容易に判る態様で明記または明示してください。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7.</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8.</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9.</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本教材で提供する情報の正確性、信頼性、網羅性及び完全性については、</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が保証するものではありません。</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10.</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は何ら責任を負いません。</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本利用規約は予告なく改正する場合があります。その場合、改正後の内容は、それが</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のウェブページ上で公表された時以降の利用に適用するものとします。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本教材及び本利用規約に関する質問は、</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net-anzen@ipa.go.jp</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までお寄せください。なお、</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からの応答等は、その業務に支障のない範囲内とさせていただきます。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独立行政法人情報処理推進機構　セキュリティセンター</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以上</a:t>
            </a:r>
          </a:p>
        </p:txBody>
      </p:sp>
    </p:spTree>
    <p:extLst>
      <p:ext uri="{BB962C8B-B14F-4D97-AF65-F5344CB8AC3E}">
        <p14:creationId xmlns:p14="http://schemas.microsoft.com/office/powerpoint/2010/main" val="2287404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啓発時のセリフ例</a:t>
            </a:r>
            <a:r>
              <a:rPr kumimoji="1" lang="en-US" altLang="ja-JP" dirty="0">
                <a:latin typeface="メイリオ" panose="020B0604030504040204" pitchFamily="50" charset="-128"/>
                <a:ea typeface="メイリオ" panose="020B0604030504040204" pitchFamily="50" charset="-128"/>
              </a:rPr>
              <a:t>】</a:t>
            </a:r>
          </a:p>
          <a:p>
            <a:r>
              <a:rPr kumimoji="1" lang="en-US" altLang="ja-JP" dirty="0">
                <a:latin typeface="メイリオ" panose="020B0604030504040204" pitchFamily="50" charset="-128"/>
                <a:ea typeface="メイリオ" panose="020B0604030504040204" pitchFamily="50" charset="-128"/>
              </a:rPr>
              <a:t>SNS</a:t>
            </a:r>
            <a:r>
              <a:rPr kumimoji="1" lang="ja-JP" altLang="en-US" dirty="0">
                <a:latin typeface="メイリオ" panose="020B0604030504040204" pitchFamily="50" charset="-128"/>
                <a:ea typeface="メイリオ" panose="020B0604030504040204" pitchFamily="50" charset="-128"/>
              </a:rPr>
              <a:t>では、いろいろな人がさまざまな意見や感想を書いています。</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しかし、残念ながら、単なる誹謗中傷としか思えない投稿も一部に見られます。</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en-US" altLang="ja-JP" dirty="0">
                <a:latin typeface="メイリオ" panose="020B0604030504040204" pitchFamily="50" charset="-128"/>
                <a:ea typeface="メイリオ" panose="020B0604030504040204" pitchFamily="50" charset="-128"/>
              </a:rPr>
              <a:t>SNS</a:t>
            </a:r>
            <a:r>
              <a:rPr kumimoji="1" lang="ja-JP" altLang="en-US" dirty="0">
                <a:latin typeface="メイリオ" panose="020B0604030504040204" pitchFamily="50" charset="-128"/>
                <a:ea typeface="メイリオ" panose="020B0604030504040204" pitchFamily="50" charset="-128"/>
              </a:rPr>
              <a:t>上では、ニックネームやハンドルネームを使い、匿名で投稿することがありますが、本名だと書けないようなことを書いているケースはないでしょうか？</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また、匿名の投稿であれば、誰が投稿したのか分からないままで、問題にもならないのでしょうか？</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参考資料</a:t>
            </a:r>
            <a:r>
              <a:rPr kumimoji="1" lang="en-US" altLang="ja-JP" dirty="0">
                <a:latin typeface="メイリオ" panose="020B0604030504040204" pitchFamily="50" charset="-128"/>
                <a:ea typeface="メイリオ" panose="020B0604030504040204" pitchFamily="50" charset="-128"/>
              </a:rPr>
              <a:t>】</a:t>
            </a:r>
          </a:p>
          <a:p>
            <a:r>
              <a:rPr kumimoji="1" lang="en-US" altLang="ja-JP" dirty="0">
                <a:latin typeface="メイリオ" panose="020B0604030504040204" pitchFamily="50" charset="-128"/>
                <a:ea typeface="メイリオ" panose="020B0604030504040204" pitchFamily="50" charset="-128"/>
              </a:rPr>
              <a:t>IPA</a:t>
            </a:r>
            <a:r>
              <a:rPr kumimoji="1" lang="ja-JP" altLang="en-US" dirty="0">
                <a:latin typeface="メイリオ" panose="020B0604030504040204" pitchFamily="50" charset="-128"/>
                <a:ea typeface="メイリオ" panose="020B0604030504040204" pitchFamily="50" charset="-128"/>
              </a:rPr>
              <a:t>：情報セキュリティ</a:t>
            </a:r>
            <a:r>
              <a:rPr kumimoji="1" lang="en-US" altLang="ja-JP" dirty="0">
                <a:latin typeface="メイリオ" panose="020B0604030504040204" pitchFamily="50" charset="-128"/>
                <a:ea typeface="メイリオ" panose="020B0604030504040204" pitchFamily="50" charset="-128"/>
              </a:rPr>
              <a:t>10</a:t>
            </a:r>
            <a:r>
              <a:rPr kumimoji="1" lang="ja-JP" altLang="en-US" dirty="0">
                <a:latin typeface="メイリオ" panose="020B0604030504040204" pitchFamily="50" charset="-128"/>
                <a:ea typeface="メイリオ" panose="020B0604030504040204" pitchFamily="50" charset="-128"/>
              </a:rPr>
              <a:t>大脅威 </a:t>
            </a:r>
            <a:r>
              <a:rPr kumimoji="1" lang="en-US" altLang="ja-JP" dirty="0">
                <a:latin typeface="メイリオ" panose="020B0604030504040204" pitchFamily="50" charset="-128"/>
                <a:ea typeface="メイリオ" panose="020B0604030504040204" pitchFamily="50" charset="-128"/>
              </a:rPr>
              <a:t>2023</a:t>
            </a:r>
          </a:p>
          <a:p>
            <a:r>
              <a:rPr kumimoji="1" lang="en-US" altLang="ja-JP" dirty="0">
                <a:latin typeface="メイリオ" panose="020B0604030504040204" pitchFamily="50" charset="-128"/>
                <a:ea typeface="メイリオ" panose="020B0604030504040204" pitchFamily="50" charset="-128"/>
              </a:rPr>
              <a:t>https://www.ipa.go.jp/security/10threats/10threats2023.html</a:t>
            </a:r>
          </a:p>
          <a:p>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「情報セキュリティ</a:t>
            </a:r>
            <a:r>
              <a:rPr kumimoji="1" lang="en-US" altLang="ja-JP" dirty="0">
                <a:latin typeface="メイリオ" panose="020B0604030504040204" pitchFamily="50" charset="-128"/>
                <a:ea typeface="メイリオ" panose="020B0604030504040204" pitchFamily="50" charset="-128"/>
              </a:rPr>
              <a:t>10</a:t>
            </a:r>
            <a:r>
              <a:rPr kumimoji="1" lang="ja-JP" altLang="en-US" dirty="0">
                <a:latin typeface="メイリオ" panose="020B0604030504040204" pitchFamily="50" charset="-128"/>
                <a:ea typeface="メイリオ" panose="020B0604030504040204" pitchFamily="50" charset="-128"/>
              </a:rPr>
              <a:t>大脅威 </a:t>
            </a:r>
            <a:r>
              <a:rPr kumimoji="1" lang="en-US" altLang="ja-JP" dirty="0">
                <a:latin typeface="メイリオ" panose="020B0604030504040204" pitchFamily="50" charset="-128"/>
                <a:ea typeface="メイリオ" panose="020B0604030504040204" pitchFamily="50" charset="-128"/>
              </a:rPr>
              <a:t>2023</a:t>
            </a:r>
            <a:r>
              <a:rPr kumimoji="1" lang="ja-JP" altLang="en-US" dirty="0">
                <a:latin typeface="メイリオ" panose="020B0604030504040204" pitchFamily="50" charset="-128"/>
                <a:ea typeface="メイリオ" panose="020B0604030504040204" pitchFamily="50" charset="-128"/>
              </a:rPr>
              <a:t>」では、「</a:t>
            </a:r>
            <a:r>
              <a:rPr lang="ja-JP" altLang="en-US" dirty="0">
                <a:effectLst/>
                <a:latin typeface="メイリオ" panose="020B0604030504040204" pitchFamily="50" charset="-128"/>
                <a:ea typeface="メイリオ" panose="020B0604030504040204" pitchFamily="50" charset="-128"/>
              </a:rPr>
              <a:t>ネット上の誹謗・中傷・デマ</a:t>
            </a:r>
            <a:r>
              <a:rPr kumimoji="1" lang="ja-JP" altLang="en-US" dirty="0">
                <a:latin typeface="メイリオ" panose="020B0604030504040204" pitchFamily="50" charset="-128"/>
                <a:ea typeface="メイリオ" panose="020B0604030504040204" pitchFamily="50" charset="-128"/>
              </a:rPr>
              <a:t>」が個人編の脅威の第</a:t>
            </a:r>
            <a:r>
              <a:rPr kumimoji="1" lang="en-US" altLang="ja-JP" dirty="0">
                <a:latin typeface="メイリオ" panose="020B0604030504040204" pitchFamily="50" charset="-128"/>
                <a:ea typeface="メイリオ" panose="020B0604030504040204" pitchFamily="50" charset="-128"/>
              </a:rPr>
              <a:t>2</a:t>
            </a:r>
            <a:r>
              <a:rPr kumimoji="1" lang="ja-JP" altLang="en-US" dirty="0">
                <a:latin typeface="メイリオ" panose="020B0604030504040204" pitchFamily="50" charset="-128"/>
                <a:ea typeface="メイリオ" panose="020B0604030504040204" pitchFamily="50" charset="-128"/>
              </a:rPr>
              <a:t>位にランクインしています。</a:t>
            </a:r>
            <a:endParaRPr kumimoji="1"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574137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啓発時のセリフ例</a:t>
            </a:r>
            <a:r>
              <a:rPr kumimoji="1" lang="en-US" altLang="ja-JP" dirty="0">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さて、さまざまな意見が出ました。</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有名人なら、みんなに批判されることもあるよね。</a:t>
            </a:r>
            <a:r>
              <a:rPr lang="ja-JP" altLang="en-US" sz="1200" dirty="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消えてしまえ</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は誹謗中傷じゃない？」</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a:t>
            </a:r>
            <a:r>
              <a:rPr lang="ja-JP" altLang="en-US" b="0" i="0" dirty="0">
                <a:solidFill>
                  <a:srgbClr val="000000"/>
                </a:solidFill>
                <a:effectLst/>
                <a:latin typeface="メイリオ" panose="020B0604030504040204" pitchFamily="50" charset="-128"/>
                <a:ea typeface="メイリオ" panose="020B0604030504040204" pitchFamily="50" charset="-128"/>
              </a:rPr>
              <a:t>匿名でも、だれかわかるよね？</a:t>
            </a:r>
            <a:r>
              <a:rPr lang="ja-JP" altLang="en-US" sz="1200" dirty="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みなさんはどう思いますか？</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まず、一番目の意見を考えてみましょう。</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テレビ番組などでもスキャンダルのあった有名人をニュースとして取り上げることはありますが、今回の投稿との違いはあるでしょうか？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次に、二番目の意見を考えてみましょう。</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たしかに、「消えてしまえ」という発言は言い過ぎのように思いますが、みなさんはどう感じますか？</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相手の行動や言葉に対して問題点を指摘する範囲であれば、「批判」と言えるでしょうが、今回の場合はどうでしょうか？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誹謗中傷として裁判になると、名誉棄損罪、侮辱罪などの罪に問われる場合があります。</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誹謗中傷とは何かを、みなさんもぜひ考えてみてください。</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最後に、三番目の意見を考えてみましょう。</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匿名の投稿であっても、投稿者が誰なのかは分かるのでしょうか？</a:t>
            </a:r>
            <a:br>
              <a:rPr lang="en-US" altLang="ja-JP"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インターネット上の投稿の仕組みについて知る必要がありそうです。</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参考資料</a:t>
            </a:r>
            <a:r>
              <a:rPr kumimoji="1" lang="en-US" altLang="ja-JP" sz="1200" dirty="0">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b="0" i="0" dirty="0">
                <a:solidFill>
                  <a:srgbClr val="FFFFFF"/>
                </a:solidFill>
                <a:effectLst/>
                <a:latin typeface="メイリオ" panose="020B0604030504040204" pitchFamily="50" charset="-128"/>
                <a:ea typeface="メイリオ" panose="020B0604030504040204" pitchFamily="50" charset="-128"/>
              </a:rPr>
              <a:t>内閣府大臣官房政府広報室</a:t>
            </a:r>
            <a:r>
              <a:rPr lang="ja-JP" altLang="en-US" b="0" i="0" dirty="0">
                <a:solidFill>
                  <a:srgbClr val="FFFFFF"/>
                </a:solidFill>
                <a:effectLst/>
                <a:latin typeface="メイリオ" panose="020B0604030504040204" pitchFamily="50" charset="-128"/>
                <a:ea typeface="メイリオ" panose="020B0604030504040204" pitchFamily="50" charset="-128"/>
              </a:rPr>
              <a:t>：政府広報オンライン</a:t>
            </a:r>
            <a:endParaRPr kumimoji="1"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メイリオ" panose="020B0604030504040204" pitchFamily="50" charset="-128"/>
                <a:ea typeface="メイリオ" panose="020B0604030504040204" pitchFamily="50" charset="-128"/>
              </a:rPr>
              <a:t>https://www.gov-online.go.jp/useful/article/202011/2.html</a:t>
            </a:r>
          </a:p>
        </p:txBody>
      </p:sp>
    </p:spTree>
    <p:extLst>
      <p:ext uri="{BB962C8B-B14F-4D97-AF65-F5344CB8AC3E}">
        <p14:creationId xmlns:p14="http://schemas.microsoft.com/office/powerpoint/2010/main" val="3999712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啓発時のセリフ例</a:t>
            </a:r>
            <a:r>
              <a:rPr kumimoji="1" lang="en-US" altLang="ja-JP" dirty="0">
                <a:latin typeface="メイリオ" panose="020B0604030504040204" pitchFamily="50" charset="-128"/>
                <a:ea typeface="メイリオ" panose="020B0604030504040204" pitchFamily="50" charset="-128"/>
              </a:rPr>
              <a:t>】</a:t>
            </a:r>
          </a:p>
          <a:p>
            <a:r>
              <a:rPr kumimoji="1" lang="ja-JP" altLang="en-US" dirty="0">
                <a:latin typeface="メイリオ" panose="020B0604030504040204" pitchFamily="50" charset="-128"/>
                <a:ea typeface="メイリオ" panose="020B0604030504040204" pitchFamily="50" charset="-128"/>
              </a:rPr>
              <a:t>匿名の投稿であるかどうか、また相手が有名人であるかどうかにかかわらず、現実世界で誹謗中傷がいけないのと同じように、インターネット上でも誹謗中傷をしてはいけません。</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匿名の投稿を含めて、インターネット上の投稿は、通信の履歴等をたどるこどで、発信者が誰であるかを技術的に特定できる場合があります。</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裁判所に認められれば、通信履歴を保有しているプロバイダから、誹謗中傷を行った発信者（投稿者）の情報が被害者に開示されます。</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もう少し考えてみましょう。</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裁判所に認められれば、プロバイダから発信者の情報を開示してもらえることをお話ししましたが、この開示請求ができるのはどういった人なのでしょうか？</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有名人でなければできないのでしょうか？大人でなければできないのでしょうか？</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また、誹謗中傷をした加害者が子どもであった場合、裁判になることはあるのでしょうか？</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周りの人と一緒に考えてみましょう。</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参考資料</a:t>
            </a:r>
            <a:r>
              <a:rPr kumimoji="1" lang="en-US" altLang="ja-JP" dirty="0">
                <a:latin typeface="メイリオ" panose="020B0604030504040204" pitchFamily="50" charset="-128"/>
                <a:ea typeface="メイリオ" panose="020B0604030504040204" pitchFamily="50" charset="-128"/>
              </a:rPr>
              <a:t>】</a:t>
            </a:r>
          </a:p>
          <a:p>
            <a:pPr algn="l"/>
            <a:r>
              <a:rPr kumimoji="1" lang="ja-JP" altLang="en-US" dirty="0">
                <a:latin typeface="メイリオ" panose="020B0604030504040204" pitchFamily="50" charset="-128"/>
                <a:ea typeface="メイリオ" panose="020B0604030504040204" pitchFamily="50" charset="-128"/>
              </a:rPr>
              <a:t>総務省：</a:t>
            </a:r>
            <a:r>
              <a:rPr lang="ja-JP" altLang="en-US" b="0" i="0" dirty="0">
                <a:solidFill>
                  <a:srgbClr val="333333"/>
                </a:solidFill>
                <a:effectLst/>
                <a:latin typeface="メイリオ" panose="020B0604030504040204" pitchFamily="50" charset="-128"/>
                <a:ea typeface="メイリオ" panose="020B0604030504040204" pitchFamily="50" charset="-128"/>
              </a:rPr>
              <a:t>プロバイダ責任制限法</a:t>
            </a:r>
            <a:r>
              <a:rPr lang="en-US" altLang="ja-JP" b="0" i="0" dirty="0">
                <a:solidFill>
                  <a:srgbClr val="333333"/>
                </a:solidFill>
                <a:effectLst/>
                <a:latin typeface="メイリオ" panose="020B0604030504040204" pitchFamily="50" charset="-128"/>
                <a:ea typeface="メイリオ" panose="020B0604030504040204" pitchFamily="50" charset="-128"/>
              </a:rPr>
              <a:t>Q</a:t>
            </a:r>
            <a:r>
              <a:rPr lang="ja-JP" altLang="en-US" b="0" i="0" dirty="0">
                <a:solidFill>
                  <a:srgbClr val="333333"/>
                </a:solidFill>
                <a:effectLst/>
                <a:latin typeface="メイリオ" panose="020B0604030504040204" pitchFamily="50" charset="-128"/>
                <a:ea typeface="メイリオ" panose="020B0604030504040204" pitchFamily="50" charset="-128"/>
              </a:rPr>
              <a:t>＆</a:t>
            </a:r>
            <a:r>
              <a:rPr lang="en-US" altLang="ja-JP" b="0" i="0" dirty="0">
                <a:solidFill>
                  <a:srgbClr val="333333"/>
                </a:solidFill>
                <a:effectLst/>
                <a:latin typeface="メイリオ" panose="020B0604030504040204" pitchFamily="50" charset="-128"/>
                <a:ea typeface="メイリオ" panose="020B0604030504040204" pitchFamily="50" charset="-128"/>
              </a:rPr>
              <a:t>A</a:t>
            </a:r>
          </a:p>
          <a:p>
            <a:pPr algn="l"/>
            <a:r>
              <a:rPr kumimoji="1" lang="en-US" altLang="ja-JP" b="0" dirty="0">
                <a:latin typeface="メイリオ" panose="020B0604030504040204" pitchFamily="50" charset="-128"/>
                <a:ea typeface="メイリオ" panose="020B0604030504040204" pitchFamily="50" charset="-128"/>
              </a:rPr>
              <a:t>https://www.soumu.go.jp/main_sosiki/joho_tsusin/d_syohi/ihoyugai_04.html</a:t>
            </a: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法務省：侮辱罪の法定刑の引上げ　Ｑ＆Ａ</a:t>
            </a:r>
          </a:p>
          <a:p>
            <a:r>
              <a:rPr kumimoji="1" lang="en-US" altLang="ja-JP" dirty="0">
                <a:latin typeface="メイリオ" panose="020B0604030504040204" pitchFamily="50" charset="-128"/>
                <a:ea typeface="メイリオ" panose="020B0604030504040204" pitchFamily="50" charset="-128"/>
              </a:rPr>
              <a:t>https://www.moj.go.jp/keiji1/keiji12_00194.html</a:t>
            </a:r>
          </a:p>
          <a:p>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法務省人権擁護局・総務省・一般社団法人ソーシャルメディア利用環境整備機構・一般社団法人セーファーインターネット協会：＃</a:t>
            </a:r>
            <a:r>
              <a:rPr kumimoji="1" lang="en-US" altLang="ja-JP" dirty="0" err="1">
                <a:latin typeface="メイリオ" panose="020B0604030504040204" pitchFamily="50" charset="-128"/>
                <a:ea typeface="メイリオ" panose="020B0604030504040204" pitchFamily="50" charset="-128"/>
              </a:rPr>
              <a:t>NoHeartNoSNS</a:t>
            </a:r>
            <a:r>
              <a:rPr kumimoji="1" lang="ja-JP" altLang="en-US" dirty="0">
                <a:latin typeface="メイリオ" panose="020B0604030504040204" pitchFamily="50" charset="-128"/>
                <a:ea typeface="メイリオ" panose="020B0604030504040204" pitchFamily="50" charset="-128"/>
              </a:rPr>
              <a:t>　特設サイト</a:t>
            </a:r>
            <a:endParaRPr kumimoji="1" lang="en-US" altLang="ja-JP" dirty="0">
              <a:latin typeface="メイリオ" panose="020B0604030504040204" pitchFamily="50" charset="-128"/>
              <a:ea typeface="メイリオ" panose="020B0604030504040204" pitchFamily="50" charset="-128"/>
            </a:endParaRPr>
          </a:p>
          <a:p>
            <a:r>
              <a:rPr kumimoji="1" lang="en-US" altLang="ja-JP" dirty="0">
                <a:latin typeface="メイリオ" panose="020B0604030504040204" pitchFamily="50" charset="-128"/>
                <a:ea typeface="メイリオ" panose="020B0604030504040204" pitchFamily="50" charset="-128"/>
              </a:rPr>
              <a:t>https://no-heart-no-sns.smaj.or.jp/</a:t>
            </a:r>
          </a:p>
        </p:txBody>
      </p:sp>
    </p:spTree>
    <p:extLst>
      <p:ext uri="{BB962C8B-B14F-4D97-AF65-F5344CB8AC3E}">
        <p14:creationId xmlns:p14="http://schemas.microsoft.com/office/powerpoint/2010/main" val="3615084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9624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39474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371102742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436790270"/>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44171258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074023789"/>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40210479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173717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11070563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sz="4000" dirty="0">
                <a:latin typeface="メイリオ" panose="020B0604030504040204" pitchFamily="50" charset="-128"/>
                <a:ea typeface="メイリオ" panose="020B0604030504040204" pitchFamily="50" charset="-128"/>
              </a:rPr>
              <a:t>3-2-5</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匿名の誹謗中傷</a:t>
            </a:r>
            <a:endParaRPr kumimoji="1" lang="ja-JP" altLang="en-US" sz="2000" dirty="0"/>
          </a:p>
        </p:txBody>
      </p:sp>
    </p:spTree>
    <p:extLst>
      <p:ext uri="{BB962C8B-B14F-4D97-AF65-F5344CB8AC3E}">
        <p14:creationId xmlns:p14="http://schemas.microsoft.com/office/powerpoint/2010/main" val="3978268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フリーフォーム: 図形 20">
            <a:extLst>
              <a:ext uri="{FF2B5EF4-FFF2-40B4-BE49-F238E27FC236}">
                <a16:creationId xmlns:a16="http://schemas.microsoft.com/office/drawing/2014/main" id="{2504D842-5DD5-5DFD-4726-9CD8B4A3D4D7}"/>
              </a:ext>
            </a:extLst>
          </p:cNvPr>
          <p:cNvSpPr/>
          <p:nvPr/>
        </p:nvSpPr>
        <p:spPr>
          <a:xfrm>
            <a:off x="331780" y="1640115"/>
            <a:ext cx="8252877" cy="4579616"/>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9" name="テキスト ボックス 18">
            <a:extLst>
              <a:ext uri="{FF2B5EF4-FFF2-40B4-BE49-F238E27FC236}">
                <a16:creationId xmlns:a16="http://schemas.microsoft.com/office/drawing/2014/main" id="{36661EB8-3AB0-6698-1556-668F89802C4B}"/>
              </a:ext>
            </a:extLst>
          </p:cNvPr>
          <p:cNvSpPr txBox="1"/>
          <p:nvPr/>
        </p:nvSpPr>
        <p:spPr>
          <a:xfrm>
            <a:off x="559343" y="1798425"/>
            <a:ext cx="7500937" cy="3298339"/>
          </a:xfrm>
          <a:prstGeom prst="rect">
            <a:avLst/>
          </a:prstGeom>
          <a:noFill/>
        </p:spPr>
        <p:txBody>
          <a:bodyPr wrap="square">
            <a:spAutoFit/>
          </a:bodyPr>
          <a:lstStyle/>
          <a:p>
            <a:pPr marL="0" marR="0" lvl="0" indent="0" algn="l" defTabSz="914400" rtl="0" eaLnBrk="1" fontAlgn="auto" latinLnBrk="0" hangingPunct="1">
              <a:lnSpc>
                <a:spcPts val="5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スキャンダルがあった有名人に対して「</a:t>
            </a:r>
            <a:r>
              <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rPr>
              <a:t>TV</a:t>
            </a: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に出るな、消えてしまえ！」という</a:t>
            </a:r>
            <a:r>
              <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rPr>
              <a:t>SNS</a:t>
            </a: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の書き込みを何度も見ました。匿名の投稿なら問題にならないの？</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 name="タイトル 1">
            <a:extLst>
              <a:ext uri="{FF2B5EF4-FFF2-40B4-BE49-F238E27FC236}">
                <a16:creationId xmlns:a16="http://schemas.microsoft.com/office/drawing/2014/main" id="{C938A3A6-F1C8-EEF2-9F53-07D9C5BE4283}"/>
              </a:ext>
            </a:extLst>
          </p:cNvPr>
          <p:cNvSpPr>
            <a:spLocks noGrp="1"/>
          </p:cNvSpPr>
          <p:nvPr>
            <p:ph type="title"/>
          </p:nvPr>
        </p:nvSpPr>
        <p:spPr/>
        <p:txBody>
          <a:bodyPr/>
          <a:lstStyle/>
          <a:p>
            <a:r>
              <a:rPr lang="ja-JP" altLang="en-US" dirty="0"/>
              <a:t>考えてみよう</a:t>
            </a:r>
          </a:p>
        </p:txBody>
      </p:sp>
      <p:pic>
        <p:nvPicPr>
          <p:cNvPr id="9" name="図 8">
            <a:extLst>
              <a:ext uri="{FF2B5EF4-FFF2-40B4-BE49-F238E27FC236}">
                <a16:creationId xmlns:a16="http://schemas.microsoft.com/office/drawing/2014/main" id="{AAC9357A-02AB-66BF-6E0D-D851A071C0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43725" y="4060199"/>
            <a:ext cx="3633107" cy="2906486"/>
          </a:xfrm>
          <a:prstGeom prst="rect">
            <a:avLst/>
          </a:prstGeom>
        </p:spPr>
      </p:pic>
      <p:sp>
        <p:nvSpPr>
          <p:cNvPr id="4" name="テキスト ボックス 3">
            <a:extLst>
              <a:ext uri="{FF2B5EF4-FFF2-40B4-BE49-F238E27FC236}">
                <a16:creationId xmlns:a16="http://schemas.microsoft.com/office/drawing/2014/main" id="{2E47E3B2-95A3-9246-A58C-EC5A349E0922}"/>
              </a:ext>
            </a:extLst>
          </p:cNvPr>
          <p:cNvSpPr txBox="1"/>
          <p:nvPr/>
        </p:nvSpPr>
        <p:spPr>
          <a:xfrm>
            <a:off x="5306717" y="3565546"/>
            <a:ext cx="800219"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とくめい</a:t>
            </a:r>
          </a:p>
        </p:txBody>
      </p:sp>
      <p:sp>
        <p:nvSpPr>
          <p:cNvPr id="5" name="テキスト ボックス 4">
            <a:extLst>
              <a:ext uri="{FF2B5EF4-FFF2-40B4-BE49-F238E27FC236}">
                <a16:creationId xmlns:a16="http://schemas.microsoft.com/office/drawing/2014/main" id="{59F9BD5C-C9AF-BF7B-DF33-47C8CE267A3E}"/>
              </a:ext>
            </a:extLst>
          </p:cNvPr>
          <p:cNvSpPr txBox="1"/>
          <p:nvPr/>
        </p:nvSpPr>
        <p:spPr>
          <a:xfrm>
            <a:off x="6784578" y="3565545"/>
            <a:ext cx="800219"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とうこう</a:t>
            </a:r>
          </a:p>
        </p:txBody>
      </p:sp>
    </p:spTree>
    <p:extLst>
      <p:ext uri="{BB962C8B-B14F-4D97-AF65-F5344CB8AC3E}">
        <p14:creationId xmlns:p14="http://schemas.microsoft.com/office/powerpoint/2010/main" val="2234313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四角形: 角を丸くする 14">
            <a:extLst>
              <a:ext uri="{FF2B5EF4-FFF2-40B4-BE49-F238E27FC236}">
                <a16:creationId xmlns:a16="http://schemas.microsoft.com/office/drawing/2014/main" id="{3FC8D05F-A2F1-92A0-468A-F2C56F011D06}"/>
              </a:ext>
            </a:extLst>
          </p:cNvPr>
          <p:cNvSpPr/>
          <p:nvPr/>
        </p:nvSpPr>
        <p:spPr>
          <a:xfrm>
            <a:off x="523139" y="1626567"/>
            <a:ext cx="8261949" cy="1515687"/>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7" name="四角形: 角を丸くする 16">
            <a:extLst>
              <a:ext uri="{FF2B5EF4-FFF2-40B4-BE49-F238E27FC236}">
                <a16:creationId xmlns:a16="http://schemas.microsoft.com/office/drawing/2014/main" id="{BC527FC6-3671-ED96-1B02-BECAEAB9320E}"/>
              </a:ext>
            </a:extLst>
          </p:cNvPr>
          <p:cNvSpPr/>
          <p:nvPr/>
        </p:nvSpPr>
        <p:spPr>
          <a:xfrm>
            <a:off x="523138" y="3368116"/>
            <a:ext cx="8261949" cy="1312097"/>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8" name="四角形: 角を丸くする 17">
            <a:extLst>
              <a:ext uri="{FF2B5EF4-FFF2-40B4-BE49-F238E27FC236}">
                <a16:creationId xmlns:a16="http://schemas.microsoft.com/office/drawing/2014/main" id="{A388B85E-FAE7-433A-D76D-ECB5D291D7B7}"/>
              </a:ext>
            </a:extLst>
          </p:cNvPr>
          <p:cNvSpPr/>
          <p:nvPr/>
        </p:nvSpPr>
        <p:spPr>
          <a:xfrm>
            <a:off x="523138" y="4886658"/>
            <a:ext cx="8179836" cy="1283773"/>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4" name="タイトル 3"/>
          <p:cNvSpPr>
            <a:spLocks noGrp="1"/>
          </p:cNvSpPr>
          <p:nvPr>
            <p:ph type="title"/>
          </p:nvPr>
        </p:nvSpPr>
        <p:spPr>
          <a:xfrm>
            <a:off x="386766" y="466187"/>
            <a:ext cx="6192710" cy="805362"/>
          </a:xfrm>
        </p:spPr>
        <p:txBody>
          <a:bodyPr>
            <a:normAutofit fontScale="90000"/>
          </a:bodyPr>
          <a:lstStyle/>
          <a:p>
            <a:r>
              <a:rPr lang="ja-JP" altLang="en-US" sz="4000" b="1" dirty="0"/>
              <a:t>みなさんはどう思いますか？</a:t>
            </a:r>
            <a:endParaRPr kumimoji="1" lang="ja-JP" altLang="en-US" sz="4000" b="1" dirty="0"/>
          </a:p>
        </p:txBody>
      </p:sp>
      <p:pic>
        <p:nvPicPr>
          <p:cNvPr id="10" name="図 9">
            <a:extLst>
              <a:ext uri="{FF2B5EF4-FFF2-40B4-BE49-F238E27FC236}">
                <a16:creationId xmlns:a16="http://schemas.microsoft.com/office/drawing/2014/main" id="{F5BB2251-1532-BD64-60E0-089A6E1F79B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58912" y="1368282"/>
            <a:ext cx="1092731" cy="1677239"/>
          </a:xfrm>
          <a:prstGeom prst="rect">
            <a:avLst/>
          </a:prstGeom>
        </p:spPr>
      </p:pic>
      <p:pic>
        <p:nvPicPr>
          <p:cNvPr id="14" name="図 13">
            <a:extLst>
              <a:ext uri="{FF2B5EF4-FFF2-40B4-BE49-F238E27FC236}">
                <a16:creationId xmlns:a16="http://schemas.microsoft.com/office/drawing/2014/main" id="{AD2FC9B9-4CA1-1B6D-E3EC-712DDF982DB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217884" y="4886658"/>
            <a:ext cx="1153070" cy="1677239"/>
          </a:xfrm>
          <a:prstGeom prst="rect">
            <a:avLst/>
          </a:prstGeom>
        </p:spPr>
      </p:pic>
      <p:sp>
        <p:nvSpPr>
          <p:cNvPr id="19" name="コンテンツ プレースホルダー 4">
            <a:extLst>
              <a:ext uri="{FF2B5EF4-FFF2-40B4-BE49-F238E27FC236}">
                <a16:creationId xmlns:a16="http://schemas.microsoft.com/office/drawing/2014/main" id="{9582D131-C133-E286-3677-131516C46D5B}"/>
              </a:ext>
            </a:extLst>
          </p:cNvPr>
          <p:cNvSpPr>
            <a:spLocks noGrp="1"/>
          </p:cNvSpPr>
          <p:nvPr>
            <p:ph sz="half" idx="1"/>
          </p:nvPr>
        </p:nvSpPr>
        <p:spPr>
          <a:xfrm>
            <a:off x="1615870" y="1809293"/>
            <a:ext cx="7480284" cy="603767"/>
          </a:xfrm>
        </p:spPr>
        <p:txBody>
          <a:bodyPr>
            <a:noAutofit/>
          </a:bodyPr>
          <a:lstStyle/>
          <a:p>
            <a:pPr marL="0" indent="0">
              <a:lnSpc>
                <a:spcPct val="100000"/>
              </a:lnSpc>
              <a:buNone/>
            </a:pPr>
            <a:r>
              <a:rPr lang="ja-JP" altLang="en-US" dirty="0">
                <a:solidFill>
                  <a:srgbClr val="000000"/>
                </a:solidFill>
                <a:latin typeface="Roboto" panose="02000000000000000000" pitchFamily="2" charset="0"/>
              </a:rPr>
              <a:t>有名人なら</a:t>
            </a:r>
            <a:r>
              <a:rPr lang="ja-JP" altLang="en-US" b="0" i="0" dirty="0">
                <a:solidFill>
                  <a:srgbClr val="000000"/>
                </a:solidFill>
                <a:effectLst/>
                <a:latin typeface="Roboto" panose="02000000000000000000" pitchFamily="2" charset="0"/>
              </a:rPr>
              <a:t>、みんなに批判される</a:t>
            </a:r>
            <a:endParaRPr lang="en-US" altLang="ja-JP" b="0" i="0" dirty="0">
              <a:solidFill>
                <a:srgbClr val="000000"/>
              </a:solidFill>
              <a:effectLst/>
              <a:latin typeface="Roboto" panose="02000000000000000000" pitchFamily="2" charset="0"/>
            </a:endParaRPr>
          </a:p>
          <a:p>
            <a:pPr marL="0" indent="0">
              <a:lnSpc>
                <a:spcPct val="100000"/>
              </a:lnSpc>
              <a:buNone/>
            </a:pPr>
            <a:r>
              <a:rPr lang="ja-JP" altLang="en-US" dirty="0">
                <a:solidFill>
                  <a:srgbClr val="000000"/>
                </a:solidFill>
                <a:latin typeface="Roboto" panose="02000000000000000000" pitchFamily="2" charset="0"/>
              </a:rPr>
              <a:t>こともあるよね。</a:t>
            </a:r>
            <a:br>
              <a:rPr lang="en-US" altLang="ja-JP" b="0" i="0" dirty="0">
                <a:solidFill>
                  <a:srgbClr val="000000"/>
                </a:solidFill>
                <a:effectLst/>
                <a:latin typeface="Roboto" panose="02000000000000000000" pitchFamily="2" charset="0"/>
              </a:rPr>
            </a:br>
            <a:endParaRPr lang="en-US" altLang="ja-JP" dirty="0"/>
          </a:p>
        </p:txBody>
      </p:sp>
      <p:sp>
        <p:nvSpPr>
          <p:cNvPr id="22" name="コンテンツ プレースホルダー 4">
            <a:extLst>
              <a:ext uri="{FF2B5EF4-FFF2-40B4-BE49-F238E27FC236}">
                <a16:creationId xmlns:a16="http://schemas.microsoft.com/office/drawing/2014/main" id="{5E17FB98-9D66-61E5-2643-AE982AF81C5D}"/>
              </a:ext>
            </a:extLst>
          </p:cNvPr>
          <p:cNvSpPr txBox="1">
            <a:spLocks/>
          </p:cNvSpPr>
          <p:nvPr/>
        </p:nvSpPr>
        <p:spPr>
          <a:xfrm>
            <a:off x="2370954" y="5281838"/>
            <a:ext cx="7097780"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4200"/>
              </a:lnSpc>
              <a:spcBef>
                <a:spcPts val="1000"/>
              </a:spcBef>
              <a:spcAft>
                <a:spcPts val="0"/>
              </a:spcAft>
              <a:buClrTx/>
              <a:buSzTx/>
              <a:buFont typeface="Arial" panose="020B0604020202020204" pitchFamily="34" charset="0"/>
              <a:buNone/>
              <a:tabLst/>
              <a:defRPr/>
            </a:pPr>
            <a:r>
              <a:rPr kumimoji="1" lang="ja-JP" altLang="en-US" sz="3200" b="0" i="0" u="none" strike="noStrike" kern="1200" cap="none" spc="0" normalizeH="0" baseline="0" noProof="0" dirty="0">
                <a:ln>
                  <a:noFill/>
                </a:ln>
                <a:solidFill>
                  <a:srgbClr val="000000"/>
                </a:solidFill>
                <a:effectLst/>
                <a:uLnTx/>
                <a:uFillTx/>
                <a:latin typeface="Roboto" panose="02000000000000000000" pitchFamily="2" charset="0"/>
                <a:ea typeface="メイリオ"/>
                <a:cs typeface="+mn-cs"/>
              </a:rPr>
              <a:t>匿名でも、だれか分かるよね？</a:t>
            </a:r>
            <a:endParaRPr kumimoji="1" lang="en-US" altLang="ja-JP" sz="32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3" name="コンテンツ プレースホルダー 4">
            <a:extLst>
              <a:ext uri="{FF2B5EF4-FFF2-40B4-BE49-F238E27FC236}">
                <a16:creationId xmlns:a16="http://schemas.microsoft.com/office/drawing/2014/main" id="{DF560ABB-E0FD-75FF-DF75-A41B09665BED}"/>
              </a:ext>
            </a:extLst>
          </p:cNvPr>
          <p:cNvSpPr txBox="1">
            <a:spLocks/>
          </p:cNvSpPr>
          <p:nvPr/>
        </p:nvSpPr>
        <p:spPr>
          <a:xfrm>
            <a:off x="718195" y="3582764"/>
            <a:ext cx="6821361" cy="5875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ja-JP" altLang="en-US" sz="3600" b="0" i="0" u="none" strike="noStrike" kern="1200" cap="none" spc="0" normalizeH="0" baseline="0" noProof="0" dirty="0">
                <a:ln>
                  <a:noFill/>
                </a:ln>
                <a:solidFill>
                  <a:srgbClr val="000000"/>
                </a:solidFill>
                <a:effectLst/>
                <a:uLnTx/>
                <a:uFillTx/>
                <a:latin typeface="Roboto" panose="02000000000000000000" pitchFamily="2" charset="0"/>
                <a:ea typeface="メイリオ"/>
                <a:cs typeface="+mn-cs"/>
              </a:rPr>
              <a:t>「消えてしまえ」は誹謗中傷じゃない？</a:t>
            </a:r>
            <a:endParaRPr kumimoji="1" lang="en-US" altLang="ja-JP" sz="36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7" name="テキスト ボックス 6">
            <a:extLst>
              <a:ext uri="{FF2B5EF4-FFF2-40B4-BE49-F238E27FC236}">
                <a16:creationId xmlns:a16="http://schemas.microsoft.com/office/drawing/2014/main" id="{61DF1139-85EB-8AC5-8600-D54C3F480790}"/>
              </a:ext>
            </a:extLst>
          </p:cNvPr>
          <p:cNvSpPr txBox="1"/>
          <p:nvPr/>
        </p:nvSpPr>
        <p:spPr>
          <a:xfrm>
            <a:off x="5009816" y="3406973"/>
            <a:ext cx="1861407"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ひ    ぼう   ちゅうしょう</a:t>
            </a:r>
          </a:p>
        </p:txBody>
      </p:sp>
      <p:sp>
        <p:nvSpPr>
          <p:cNvPr id="2" name="テキスト ボックス 1">
            <a:extLst>
              <a:ext uri="{FF2B5EF4-FFF2-40B4-BE49-F238E27FC236}">
                <a16:creationId xmlns:a16="http://schemas.microsoft.com/office/drawing/2014/main" id="{A32D0798-DEE5-7957-02F4-9D539931BA21}"/>
              </a:ext>
            </a:extLst>
          </p:cNvPr>
          <p:cNvSpPr txBox="1"/>
          <p:nvPr/>
        </p:nvSpPr>
        <p:spPr>
          <a:xfrm>
            <a:off x="6380577" y="1669113"/>
            <a:ext cx="646331"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ひはん</a:t>
            </a:r>
          </a:p>
        </p:txBody>
      </p:sp>
      <p:pic>
        <p:nvPicPr>
          <p:cNvPr id="3" name="図 2">
            <a:extLst>
              <a:ext uri="{FF2B5EF4-FFF2-40B4-BE49-F238E27FC236}">
                <a16:creationId xmlns:a16="http://schemas.microsoft.com/office/drawing/2014/main" id="{10C158D1-BB26-8340-A974-C06A4A8B5D7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7539557" y="3120244"/>
            <a:ext cx="1245530" cy="1573864"/>
          </a:xfrm>
          <a:prstGeom prst="rect">
            <a:avLst/>
          </a:prstGeom>
        </p:spPr>
      </p:pic>
      <p:sp>
        <p:nvSpPr>
          <p:cNvPr id="5" name="テキスト ボックス 4">
            <a:extLst>
              <a:ext uri="{FF2B5EF4-FFF2-40B4-BE49-F238E27FC236}">
                <a16:creationId xmlns:a16="http://schemas.microsoft.com/office/drawing/2014/main" id="{4519BAB2-BB85-97D4-5EE2-C93EDE4FE6F7}"/>
              </a:ext>
            </a:extLst>
          </p:cNvPr>
          <p:cNvSpPr txBox="1"/>
          <p:nvPr/>
        </p:nvSpPr>
        <p:spPr>
          <a:xfrm>
            <a:off x="2441098" y="5080396"/>
            <a:ext cx="800219"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とくめい</a:t>
            </a:r>
          </a:p>
        </p:txBody>
      </p:sp>
    </p:spTree>
    <p:extLst>
      <p:ext uri="{BB962C8B-B14F-4D97-AF65-F5344CB8AC3E}">
        <p14:creationId xmlns:p14="http://schemas.microsoft.com/office/powerpoint/2010/main" val="1244198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A8C8A07-30A1-B955-E636-D9847C650FB5}"/>
              </a:ext>
            </a:extLst>
          </p:cNvPr>
          <p:cNvSpPr/>
          <p:nvPr/>
        </p:nvSpPr>
        <p:spPr>
          <a:xfrm>
            <a:off x="194248" y="4344787"/>
            <a:ext cx="8825328" cy="1817431"/>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33" name="コンテンツ プレースホルダー 32">
            <a:extLst>
              <a:ext uri="{FF2B5EF4-FFF2-40B4-BE49-F238E27FC236}">
                <a16:creationId xmlns:a16="http://schemas.microsoft.com/office/drawing/2014/main" id="{E4862D63-C29D-25BB-F76D-6A6758D7C5B2}"/>
              </a:ext>
            </a:extLst>
          </p:cNvPr>
          <p:cNvSpPr>
            <a:spLocks noGrp="1"/>
          </p:cNvSpPr>
          <p:nvPr>
            <p:ph sz="half" idx="1"/>
          </p:nvPr>
        </p:nvSpPr>
        <p:spPr>
          <a:xfrm>
            <a:off x="394123" y="2142612"/>
            <a:ext cx="8425578" cy="2320252"/>
          </a:xfrm>
        </p:spPr>
        <p:txBody>
          <a:bodyPr>
            <a:normAutofit/>
          </a:bodyPr>
          <a:lstStyle/>
          <a:p>
            <a:pPr>
              <a:lnSpc>
                <a:spcPts val="4700"/>
              </a:lnSpc>
              <a:spcBef>
                <a:spcPts val="0"/>
              </a:spcBef>
            </a:pPr>
            <a:r>
              <a:rPr lang="ja-JP" altLang="en-US" dirty="0"/>
              <a:t>技術的に投稿の発信者は特定できる</a:t>
            </a:r>
            <a:endParaRPr lang="en-US" altLang="ja-JP" dirty="0"/>
          </a:p>
          <a:p>
            <a:pPr>
              <a:lnSpc>
                <a:spcPts val="4700"/>
              </a:lnSpc>
              <a:spcBef>
                <a:spcPts val="0"/>
              </a:spcBef>
            </a:pPr>
            <a:r>
              <a:rPr lang="ja-JP" altLang="en-US" dirty="0"/>
              <a:t>誹謗中傷があった場合、裁判等によって発信者情報を開示してもらえる</a:t>
            </a:r>
          </a:p>
        </p:txBody>
      </p:sp>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313875" y="1198341"/>
            <a:ext cx="8505825" cy="11967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rPr>
              <a:t>匿名でも誹謗中傷はいけません</a:t>
            </a:r>
          </a:p>
        </p:txBody>
      </p:sp>
      <p:sp>
        <p:nvSpPr>
          <p:cNvPr id="5" name="四角形: 角を丸くする 4">
            <a:extLst>
              <a:ext uri="{FF2B5EF4-FFF2-40B4-BE49-F238E27FC236}">
                <a16:creationId xmlns:a16="http://schemas.microsoft.com/office/drawing/2014/main" id="{B411F5AB-BD3D-2401-6AC2-393A19A2FCFC}"/>
              </a:ext>
            </a:extLst>
          </p:cNvPr>
          <p:cNvSpPr/>
          <p:nvPr/>
        </p:nvSpPr>
        <p:spPr>
          <a:xfrm>
            <a:off x="763080" y="4067548"/>
            <a:ext cx="2539789" cy="446716"/>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7" name="コンテンツ プレースホルダー 4">
            <a:extLst>
              <a:ext uri="{FF2B5EF4-FFF2-40B4-BE49-F238E27FC236}">
                <a16:creationId xmlns:a16="http://schemas.microsoft.com/office/drawing/2014/main" id="{C903BC0C-175F-0EFC-CADC-D01AEE2B2576}"/>
              </a:ext>
            </a:extLst>
          </p:cNvPr>
          <p:cNvSpPr txBox="1">
            <a:spLocks/>
          </p:cNvSpPr>
          <p:nvPr/>
        </p:nvSpPr>
        <p:spPr>
          <a:xfrm>
            <a:off x="967121" y="4097915"/>
            <a:ext cx="2373029" cy="6462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ja-JP" altLang="en-US" sz="2400" b="1" i="0" u="none" strike="noStrike" kern="1200" cap="none" spc="0" normalizeH="0" baseline="0" noProof="0" dirty="0">
                <a:ln>
                  <a:noFill/>
                </a:ln>
                <a:solidFill>
                  <a:prstClr val="white"/>
                </a:solidFill>
                <a:effectLst/>
                <a:uLnTx/>
                <a:uFillTx/>
                <a:latin typeface="Segoe UI"/>
                <a:ea typeface="メイリオ"/>
                <a:cs typeface="+mn-cs"/>
              </a:rPr>
              <a:t>考えてみよう</a:t>
            </a:r>
          </a:p>
        </p:txBody>
      </p:sp>
      <p:sp>
        <p:nvSpPr>
          <p:cNvPr id="8" name="テキスト ボックス 7">
            <a:extLst>
              <a:ext uri="{FF2B5EF4-FFF2-40B4-BE49-F238E27FC236}">
                <a16:creationId xmlns:a16="http://schemas.microsoft.com/office/drawing/2014/main" id="{B11CD7C0-DEDF-8FFC-1AD6-84B01F665065}"/>
              </a:ext>
            </a:extLst>
          </p:cNvPr>
          <p:cNvSpPr txBox="1"/>
          <p:nvPr/>
        </p:nvSpPr>
        <p:spPr>
          <a:xfrm>
            <a:off x="2533383" y="1249708"/>
            <a:ext cx="2044149"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ひ　   ぼう　ちゅう しょう</a:t>
            </a:r>
          </a:p>
        </p:txBody>
      </p:sp>
      <p:sp>
        <p:nvSpPr>
          <p:cNvPr id="6" name="コンテンツ プレースホルダー 32">
            <a:extLst>
              <a:ext uri="{FF2B5EF4-FFF2-40B4-BE49-F238E27FC236}">
                <a16:creationId xmlns:a16="http://schemas.microsoft.com/office/drawing/2014/main" id="{C3436073-BCAB-F73F-C136-0C889FDA5901}"/>
              </a:ext>
            </a:extLst>
          </p:cNvPr>
          <p:cNvSpPr txBox="1">
            <a:spLocks/>
          </p:cNvSpPr>
          <p:nvPr/>
        </p:nvSpPr>
        <p:spPr>
          <a:xfrm>
            <a:off x="243727" y="4626302"/>
            <a:ext cx="8771588" cy="1352392"/>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28600" marR="0" lvl="0" indent="-228600" algn="l" defTabSz="914400" rtl="0" eaLnBrk="1" fontAlgn="auto" latinLnBrk="0" hangingPunct="1">
              <a:lnSpc>
                <a:spcPts val="4700"/>
              </a:lnSpc>
              <a:spcBef>
                <a:spcPts val="0"/>
              </a:spcBef>
              <a:spcAft>
                <a:spcPts val="0"/>
              </a:spcAft>
              <a:buClrTx/>
              <a:buSzTx/>
              <a:buFont typeface="Arial" panose="020B0604020202020204" pitchFamily="34" charset="0"/>
              <a:buChar char="•"/>
              <a:tabLst/>
              <a:defRPr/>
            </a:pPr>
            <a:r>
              <a:rPr kumimoji="1" lang="ja-JP" altLang="en-US" sz="2400" b="0" i="0" u="none" strike="noStrike" kern="1200" cap="none" spc="0" normalizeH="0" baseline="0" noProof="0" dirty="0">
                <a:ln>
                  <a:noFill/>
                </a:ln>
                <a:solidFill>
                  <a:prstClr val="black"/>
                </a:solidFill>
                <a:effectLst/>
                <a:uLnTx/>
                <a:uFillTx/>
                <a:latin typeface="Segoe UI"/>
                <a:ea typeface="メイリオ"/>
                <a:cs typeface="+mn-cs"/>
              </a:rPr>
              <a:t>発信者情報の開示請求ができるのは誰だろう？</a:t>
            </a:r>
          </a:p>
          <a:p>
            <a:pPr marL="228600" marR="0" lvl="0" indent="-228600" algn="l" defTabSz="914400" rtl="0" eaLnBrk="1" fontAlgn="auto" latinLnBrk="0" hangingPunct="1">
              <a:lnSpc>
                <a:spcPts val="4700"/>
              </a:lnSpc>
              <a:spcBef>
                <a:spcPts val="0"/>
              </a:spcBef>
              <a:spcAft>
                <a:spcPts val="0"/>
              </a:spcAft>
              <a:buClrTx/>
              <a:buSzTx/>
              <a:buFont typeface="Arial" panose="020B0604020202020204" pitchFamily="34" charset="0"/>
              <a:buChar char="•"/>
              <a:tabLst/>
              <a:defRPr/>
            </a:pPr>
            <a:r>
              <a:rPr kumimoji="1" lang="ja-JP" altLang="en-US" sz="2400" b="0" i="0" u="none" strike="noStrike" kern="1200" cap="none" spc="0" normalizeH="0" baseline="0" noProof="0" dirty="0">
                <a:ln>
                  <a:noFill/>
                </a:ln>
                <a:solidFill>
                  <a:prstClr val="black"/>
                </a:solidFill>
                <a:effectLst/>
                <a:uLnTx/>
                <a:uFillTx/>
                <a:latin typeface="Segoe UI"/>
                <a:ea typeface="メイリオ"/>
                <a:cs typeface="+mn-cs"/>
              </a:rPr>
              <a:t>子どもが誹謗中傷した場合も裁判になることはあるだろうか？</a:t>
            </a:r>
          </a:p>
        </p:txBody>
      </p:sp>
      <p:sp>
        <p:nvSpPr>
          <p:cNvPr id="9" name="テキスト ボックス 8">
            <a:extLst>
              <a:ext uri="{FF2B5EF4-FFF2-40B4-BE49-F238E27FC236}">
                <a16:creationId xmlns:a16="http://schemas.microsoft.com/office/drawing/2014/main" id="{ECB1D584-7E44-13D6-2662-D7E1EAFD3309}"/>
              </a:ext>
            </a:extLst>
          </p:cNvPr>
          <p:cNvSpPr txBox="1"/>
          <p:nvPr/>
        </p:nvSpPr>
        <p:spPr>
          <a:xfrm>
            <a:off x="725799" y="2005339"/>
            <a:ext cx="6032421"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ぎじゅつてき　　　　　　とうこう　　　　　　はっしんしゃ　　　　　とくてい　</a:t>
            </a:r>
          </a:p>
        </p:txBody>
      </p:sp>
      <p:sp>
        <p:nvSpPr>
          <p:cNvPr id="10" name="テキスト ボックス 9">
            <a:extLst>
              <a:ext uri="{FF2B5EF4-FFF2-40B4-BE49-F238E27FC236}">
                <a16:creationId xmlns:a16="http://schemas.microsoft.com/office/drawing/2014/main" id="{4791109F-AB99-0F93-A13F-DAC5A6B4B26E}"/>
              </a:ext>
            </a:extLst>
          </p:cNvPr>
          <p:cNvSpPr txBox="1"/>
          <p:nvPr/>
        </p:nvSpPr>
        <p:spPr>
          <a:xfrm>
            <a:off x="5818552" y="2642009"/>
            <a:ext cx="91771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さいばん</a:t>
            </a:r>
          </a:p>
        </p:txBody>
      </p:sp>
      <p:sp>
        <p:nvSpPr>
          <p:cNvPr id="11" name="テキスト ボックス 10">
            <a:extLst>
              <a:ext uri="{FF2B5EF4-FFF2-40B4-BE49-F238E27FC236}">
                <a16:creationId xmlns:a16="http://schemas.microsoft.com/office/drawing/2014/main" id="{DA1AB5DC-EDAE-13A3-943B-AAD44E5F9430}"/>
              </a:ext>
            </a:extLst>
          </p:cNvPr>
          <p:cNvSpPr txBox="1"/>
          <p:nvPr/>
        </p:nvSpPr>
        <p:spPr>
          <a:xfrm>
            <a:off x="4082376" y="3231462"/>
            <a:ext cx="1284203"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かいじ</a:t>
            </a:r>
          </a:p>
        </p:txBody>
      </p:sp>
      <p:sp>
        <p:nvSpPr>
          <p:cNvPr id="12" name="テキスト ボックス 11">
            <a:extLst>
              <a:ext uri="{FF2B5EF4-FFF2-40B4-BE49-F238E27FC236}">
                <a16:creationId xmlns:a16="http://schemas.microsoft.com/office/drawing/2014/main" id="{49A62E7E-B67C-13AB-BB2A-90AF962D9A70}"/>
              </a:ext>
            </a:extLst>
          </p:cNvPr>
          <p:cNvSpPr txBox="1"/>
          <p:nvPr/>
        </p:nvSpPr>
        <p:spPr>
          <a:xfrm>
            <a:off x="1229708" y="3231462"/>
            <a:ext cx="2539789"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はっ  しん    しゃ  じょう ほう</a:t>
            </a:r>
          </a:p>
        </p:txBody>
      </p:sp>
      <p:sp>
        <p:nvSpPr>
          <p:cNvPr id="13" name="テキスト ボックス 12">
            <a:extLst>
              <a:ext uri="{FF2B5EF4-FFF2-40B4-BE49-F238E27FC236}">
                <a16:creationId xmlns:a16="http://schemas.microsoft.com/office/drawing/2014/main" id="{1CBA720D-C00F-599F-3824-B955AB72D950}"/>
              </a:ext>
            </a:extLst>
          </p:cNvPr>
          <p:cNvSpPr txBox="1"/>
          <p:nvPr/>
        </p:nvSpPr>
        <p:spPr>
          <a:xfrm>
            <a:off x="763080" y="2637828"/>
            <a:ext cx="217062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Segoe UI"/>
                <a:ea typeface="メイリオ"/>
                <a:cs typeface="+mn-cs"/>
              </a:rPr>
              <a:t>ひ      ぼう  ちゅうしょう</a:t>
            </a:r>
          </a:p>
        </p:txBody>
      </p:sp>
      <p:sp>
        <p:nvSpPr>
          <p:cNvPr id="19" name="テキスト ボックス 18">
            <a:extLst>
              <a:ext uri="{FF2B5EF4-FFF2-40B4-BE49-F238E27FC236}">
                <a16:creationId xmlns:a16="http://schemas.microsoft.com/office/drawing/2014/main" id="{50C86FD4-BDA7-8906-8AF4-645574A14ED1}"/>
              </a:ext>
            </a:extLst>
          </p:cNvPr>
          <p:cNvSpPr txBox="1"/>
          <p:nvPr/>
        </p:nvSpPr>
        <p:spPr>
          <a:xfrm>
            <a:off x="1305689" y="4642741"/>
            <a:ext cx="889987"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Segoe UI"/>
                <a:ea typeface="メイリオ"/>
                <a:cs typeface="+mn-cs"/>
              </a:rPr>
              <a:t>じょうほう</a:t>
            </a:r>
          </a:p>
        </p:txBody>
      </p:sp>
      <p:sp>
        <p:nvSpPr>
          <p:cNvPr id="20" name="テキスト ボックス 19">
            <a:extLst>
              <a:ext uri="{FF2B5EF4-FFF2-40B4-BE49-F238E27FC236}">
                <a16:creationId xmlns:a16="http://schemas.microsoft.com/office/drawing/2014/main" id="{3487D8C4-7066-F6C0-C516-A9385D17AF86}"/>
              </a:ext>
            </a:extLst>
          </p:cNvPr>
          <p:cNvSpPr txBox="1"/>
          <p:nvPr/>
        </p:nvSpPr>
        <p:spPr>
          <a:xfrm>
            <a:off x="2177298" y="4655270"/>
            <a:ext cx="1261884"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Segoe UI"/>
                <a:ea typeface="メイリオ"/>
                <a:cs typeface="+mn-cs"/>
              </a:rPr>
              <a:t>かいじせいきゅう</a:t>
            </a:r>
          </a:p>
        </p:txBody>
      </p:sp>
      <p:sp>
        <p:nvSpPr>
          <p:cNvPr id="21" name="テキスト ボックス 20">
            <a:extLst>
              <a:ext uri="{FF2B5EF4-FFF2-40B4-BE49-F238E27FC236}">
                <a16:creationId xmlns:a16="http://schemas.microsoft.com/office/drawing/2014/main" id="{379CB6A0-86D3-5885-BE45-41E505779709}"/>
              </a:ext>
            </a:extLst>
          </p:cNvPr>
          <p:cNvSpPr txBox="1"/>
          <p:nvPr/>
        </p:nvSpPr>
        <p:spPr>
          <a:xfrm>
            <a:off x="4933864" y="4673262"/>
            <a:ext cx="453970"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Segoe UI"/>
                <a:ea typeface="メイリオ"/>
                <a:cs typeface="+mn-cs"/>
              </a:rPr>
              <a:t>だれ</a:t>
            </a:r>
          </a:p>
        </p:txBody>
      </p:sp>
      <p:sp>
        <p:nvSpPr>
          <p:cNvPr id="22" name="テキスト ボックス 21">
            <a:extLst>
              <a:ext uri="{FF2B5EF4-FFF2-40B4-BE49-F238E27FC236}">
                <a16:creationId xmlns:a16="http://schemas.microsoft.com/office/drawing/2014/main" id="{EBFB0BB8-7434-51CB-0CB9-E34A2EFB412C}"/>
              </a:ext>
            </a:extLst>
          </p:cNvPr>
          <p:cNvSpPr txBox="1"/>
          <p:nvPr/>
        </p:nvSpPr>
        <p:spPr>
          <a:xfrm>
            <a:off x="1537164" y="5253503"/>
            <a:ext cx="1396536"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Segoe UI"/>
                <a:ea typeface="メイリオ"/>
                <a:cs typeface="+mn-cs"/>
              </a:rPr>
              <a:t>ひぼうちゅうしょう</a:t>
            </a:r>
          </a:p>
        </p:txBody>
      </p:sp>
      <p:sp>
        <p:nvSpPr>
          <p:cNvPr id="23" name="テキスト ボックス 22">
            <a:extLst>
              <a:ext uri="{FF2B5EF4-FFF2-40B4-BE49-F238E27FC236}">
                <a16:creationId xmlns:a16="http://schemas.microsoft.com/office/drawing/2014/main" id="{8F5F005D-69AF-0807-FCC6-914407D763C9}"/>
              </a:ext>
            </a:extLst>
          </p:cNvPr>
          <p:cNvSpPr txBox="1"/>
          <p:nvPr/>
        </p:nvSpPr>
        <p:spPr>
          <a:xfrm>
            <a:off x="4124111" y="5258652"/>
            <a:ext cx="917715"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Segoe UI"/>
                <a:ea typeface="メイリオ"/>
                <a:cs typeface="+mn-cs"/>
              </a:rPr>
              <a:t>さいばん</a:t>
            </a:r>
          </a:p>
        </p:txBody>
      </p:sp>
      <p:sp>
        <p:nvSpPr>
          <p:cNvPr id="15" name="テキスト ボックス 14">
            <a:extLst>
              <a:ext uri="{FF2B5EF4-FFF2-40B4-BE49-F238E27FC236}">
                <a16:creationId xmlns:a16="http://schemas.microsoft.com/office/drawing/2014/main" id="{9262E108-C65C-1B28-66AB-BA20F83DC513}"/>
              </a:ext>
            </a:extLst>
          </p:cNvPr>
          <p:cNvSpPr txBox="1"/>
          <p:nvPr/>
        </p:nvSpPr>
        <p:spPr>
          <a:xfrm>
            <a:off x="487459" y="4646588"/>
            <a:ext cx="992579"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Segoe UI"/>
                <a:ea typeface="メイリオ"/>
                <a:cs typeface="+mn-cs"/>
              </a:rPr>
              <a:t>はっしんしゃ</a:t>
            </a:r>
          </a:p>
        </p:txBody>
      </p:sp>
      <p:sp>
        <p:nvSpPr>
          <p:cNvPr id="16" name="テキスト ボックス 15">
            <a:extLst>
              <a:ext uri="{FF2B5EF4-FFF2-40B4-BE49-F238E27FC236}">
                <a16:creationId xmlns:a16="http://schemas.microsoft.com/office/drawing/2014/main" id="{4C69E699-4729-70F8-7CA5-3B4765331330}"/>
              </a:ext>
            </a:extLst>
          </p:cNvPr>
          <p:cNvSpPr txBox="1"/>
          <p:nvPr/>
        </p:nvSpPr>
        <p:spPr>
          <a:xfrm>
            <a:off x="2960642" y="6488668"/>
            <a:ext cx="615851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メイリオ"/>
                <a:ea typeface="メイリオ"/>
                <a:cs typeface="+mn-cs"/>
              </a:rPr>
              <a:t>※SNS</a:t>
            </a:r>
            <a:r>
              <a:rPr kumimoji="1" lang="ja-JP" altLang="en-US" sz="1800" b="0" i="0" u="none" strike="noStrike" kern="1200" cap="none" spc="0" normalizeH="0" baseline="0" noProof="0" dirty="0">
                <a:ln>
                  <a:noFill/>
                </a:ln>
                <a:solidFill>
                  <a:prstClr val="black"/>
                </a:solidFill>
                <a:effectLst/>
                <a:uLnTx/>
                <a:uFillTx/>
                <a:latin typeface="メイリオ"/>
                <a:ea typeface="メイリオ"/>
                <a:cs typeface="+mn-cs"/>
              </a:rPr>
              <a:t>は利用規約を読んで、対象年齢を確認しましょう</a:t>
            </a:r>
          </a:p>
        </p:txBody>
      </p:sp>
      <p:sp>
        <p:nvSpPr>
          <p:cNvPr id="18" name="タイトル 1">
            <a:extLst>
              <a:ext uri="{FF2B5EF4-FFF2-40B4-BE49-F238E27FC236}">
                <a16:creationId xmlns:a16="http://schemas.microsoft.com/office/drawing/2014/main" id="{391BDF7B-18BC-65CE-4041-D5B9E267B71F}"/>
              </a:ext>
            </a:extLst>
          </p:cNvPr>
          <p:cNvSpPr>
            <a:spLocks noGrp="1"/>
          </p:cNvSpPr>
          <p:nvPr>
            <p:ph type="title"/>
          </p:nvPr>
        </p:nvSpPr>
        <p:spPr>
          <a:xfrm>
            <a:off x="275753" y="471094"/>
            <a:ext cx="7958418" cy="784598"/>
          </a:xfrm>
        </p:spPr>
        <p:txBody>
          <a:bodyPr>
            <a:normAutofit/>
          </a:bodyPr>
          <a:lstStyle/>
          <a:p>
            <a:r>
              <a:rPr lang="ja-JP" altLang="en-US" sz="4000" dirty="0"/>
              <a:t>知っておこう</a:t>
            </a:r>
            <a:endParaRPr kumimoji="1" lang="ja-JP" altLang="en-US" sz="4000" b="1" dirty="0"/>
          </a:p>
        </p:txBody>
      </p:sp>
    </p:spTree>
    <p:extLst>
      <p:ext uri="{BB962C8B-B14F-4D97-AF65-F5344CB8AC3E}">
        <p14:creationId xmlns:p14="http://schemas.microsoft.com/office/powerpoint/2010/main" val="121965418"/>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1926</Words>
  <Application>Microsoft Office PowerPoint</Application>
  <PresentationFormat>画面に合わせる (4:3)</PresentationFormat>
  <Paragraphs>126</Paragraphs>
  <Slides>4</Slides>
  <Notes>4</Notes>
  <HiddenSlides>1</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メイリオ</vt:lpstr>
      <vt:lpstr>游ゴシック</vt:lpstr>
      <vt:lpstr>Arial</vt:lpstr>
      <vt:lpstr>Roboto</vt:lpstr>
      <vt:lpstr>Segoe UI</vt:lpstr>
      <vt:lpstr>2_Office テーマ</vt:lpstr>
      <vt:lpstr>3-2-5 匿名の誹謗中傷</vt:lpstr>
      <vt:lpstr>考えてみよう</vt:lpstr>
      <vt:lpstr>みなさんはどう思いますか？</vt:lpstr>
      <vt:lpstr>知っておこう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2023-03-15T07:21:01Z</dcterms:created>
  <dcterms:modified xsi:type="dcterms:W3CDTF">2023-05-19T02:57:32Z</dcterms:modified>
</cp:coreProperties>
</file>