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6"/>
  </p:notesMasterIdLst>
  <p:sldIdLst>
    <p:sldId id="1862287533" r:id="rId2"/>
    <p:sldId id="1862287534" r:id="rId3"/>
    <p:sldId id="1862287535" r:id="rId4"/>
    <p:sldId id="1862287536"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5" name="作成者"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76" autoAdjust="0"/>
    <p:restoredTop sz="50424" autoAdjust="0"/>
  </p:normalViewPr>
  <p:slideViewPr>
    <p:cSldViewPr snapToGrid="0">
      <p:cViewPr>
        <p:scale>
          <a:sx n="50" d="100"/>
          <a:sy n="50" d="100"/>
        </p:scale>
        <p:origin x="1989" y="-6"/>
      </p:cViewPr>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12"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8C9EE1-2227-4350-8F1A-34A12F8CCC89}" type="datetimeFigureOut">
              <a:rPr kumimoji="1" lang="ja-JP" altLang="en-US" smtClean="0"/>
              <a:t>2023/3/16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271ACB-8E54-49BF-8B0C-DA0E3CAA8D9F}" type="slidenum">
              <a:rPr kumimoji="1" lang="ja-JP" altLang="en-US" smtClean="0"/>
              <a:t>‹#›</a:t>
            </a:fld>
            <a:endParaRPr kumimoji="1" lang="ja-JP" altLang="en-US"/>
          </a:p>
        </p:txBody>
      </p:sp>
    </p:spTree>
    <p:extLst>
      <p:ext uri="{BB962C8B-B14F-4D97-AF65-F5344CB8AC3E}">
        <p14:creationId xmlns:p14="http://schemas.microsoft.com/office/powerpoint/2010/main" val="10423998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b="1" kern="1200" dirty="0">
                <a:solidFill>
                  <a:schemeClr val="tx1"/>
                </a:solidFill>
                <a:effectLst/>
                <a:latin typeface="メイリオ" panose="020B0604030504040204" pitchFamily="50" charset="-128"/>
                <a:ea typeface="メイリオ" panose="020B0604030504040204" pitchFamily="50" charset="-128"/>
                <a:cs typeface="+mn-cs"/>
              </a:rPr>
              <a:t>■本教材の利用規約を一番下に記載しています。必ず事前にご確認いただき、利用規約に同意した上で、本教材をご利用ください。</a:t>
            </a:r>
          </a:p>
          <a:p>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特徴と使い方</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・スライド</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3</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枚を使って、啓発対象者に情報セキュリティの知識を供与、または興味を喚起することを目的としています。</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・対象者に「自分事」として考えてもらえるよう、</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枚目のスライドは、「発問」から始まります。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2</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枚目のスライドでは、「答え」や「様々な視点」を提示します。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3</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枚目のスライドでは、対策等の解説や発展的な知識の提供、または課題検討を深めるための別観点からの発問や興味を持って調べるための方法等を提示します。</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・ノートには啓発する際のセリフ例を記載しています。また、教材が扱うテーマに関連する資料のある場合は参考資料を記載しています。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想定する啓発対象者</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インターネットを利用するすべての方</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ポイント</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エコーチェンバー現象について知り、インターネット上の情報との付き合い方を考えさせる。</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本教材利用規約</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本教材は、情報セキュリティに関する啓発を目的に独立行政法人情報処理推進機構（</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）（以下「</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」という。）が作成した教材、およびこれに付随する資料（今後に作成され得る各々の改訂版を含む。）により構成されます。なお、改訂版が利用可能となった後は、専ら改訂版をご利用ください。</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は、本利用規約に同意いただくことを条件として、本教材の利用を無償で許諾します。有償セミナー等での利用を希望する場合は、事前に</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に申し出て別途許諾を得てください。</a:t>
            </a:r>
          </a:p>
          <a:p>
            <a:endPar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本教材に関する著作権その他すべての権利は独立行政法人情報処理推進機構（</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）が保有しており、国際条約、著作権法その他の法律により保護されています。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2.</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本教材は、情報セキュリティや情報モラルの教育、普及の目的に限り、無償の授業、各種セミナーや研修等にご利用いただけます。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3.</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必要な範囲での複製（生徒等受講者への配布のための複製を含む。）は可能とします。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4.</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は原文のまま利用してください。ただし、グラフの形式を変える、文体を変える等、単なる表記形式のみの変更は可能とし、また、具体的な利用場面においてやむを得ない場合であって、かつ前記目的のために必要な場合には、その必要な範囲で、利用者の責任において、文意を変えず、かつ原文のままでないことが容易にわかるように明記または明示（例「～を基に作成」等）することを条件として、文面の一部改変等を可能とし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5.</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本教材の中のデータやグラフ・図表・イラスト・映像等の全部または一部を引用等した場合、本利用規約に同意したものとみなします。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6.</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いかなる形で利用する場合においても本教材を利用する際は、出典（</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の名称、資料名、</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URL</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等）を容易に判る態様で明記または明示してください。</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7.</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を利用する部分と利用者が自ら作成する部分が混在した教材等を作成する場合、本教材利用部分か、利用者自身による作成部分かが容易かつ明確に判別できるようにしてください。なお、利用者は、自己の作成部分について全ての責任を負うものとし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8.</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本項においては、利用者が自ら作成する部分が混在する場合を含む）の二次利用を希望する者に対して複製物を配布する場合には、相手先に本利用規約を配布するなどにより、相手先が本教材（利用者が自ら新たに作成した部分を除く）を利用する際には本利用規約に同意する必要があることを伝えてください。</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9.</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本教材で提供する情報の正確性、信頼性、網羅性及び完全性については、</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が保証するものではありません。</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10.</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本教材のファイルをダウンロードすることまたは利用したこと等により生じるいかなる損害（他人に対して責任を負う場合を含む。）についても</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は何ら責任を負いません。</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11.</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本利用規約は予告なく改正する場合があります。その場合、改正後の内容は、それが</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のウェブページ上で公表された時以降の利用に適用するものとします。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12.</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本教材及び本利用規約に関する質問は、</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net-anzen@ipa.go.jp</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までお寄せください。なお、</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からの応答等は、その業務に支障のない範囲内とさせていただきます。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indent="0">
              <a:buNone/>
            </a:pP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indent="0">
              <a:buNone/>
            </a:pP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独立行政法人情報処理推進機構　セキュリティセンター</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indent="0">
              <a:buNone/>
            </a:pP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indent="0">
              <a:buNone/>
            </a:pP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以上</a:t>
            </a:r>
          </a:p>
        </p:txBody>
      </p:sp>
    </p:spTree>
    <p:extLst>
      <p:ext uri="{BB962C8B-B14F-4D97-AF65-F5344CB8AC3E}">
        <p14:creationId xmlns:p14="http://schemas.microsoft.com/office/powerpoint/2010/main" val="36929748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啓発時のセリフ例</a:t>
            </a:r>
            <a:r>
              <a:rPr lang="en-US" altLang="ja-JP" sz="1200" dirty="0">
                <a:latin typeface="メイリオ" panose="020B0604030504040204" pitchFamily="50" charset="-128"/>
                <a:ea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ある人からこんな問いかけがありました。</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「学校でゲームをする時間を勝手に決められたんだ！</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そのことを</a:t>
            </a:r>
            <a:r>
              <a:rPr lang="en-US" altLang="ja-JP" sz="1200" dirty="0">
                <a:latin typeface="メイリオ" panose="020B0604030504040204" pitchFamily="50" charset="-128"/>
                <a:ea typeface="メイリオ" panose="020B0604030504040204" pitchFamily="50" charset="-128"/>
              </a:rPr>
              <a:t>SNS</a:t>
            </a:r>
            <a:r>
              <a:rPr lang="ja-JP" altLang="en-US" sz="1200" dirty="0">
                <a:latin typeface="メイリオ" panose="020B0604030504040204" pitchFamily="50" charset="-128"/>
                <a:ea typeface="メイリオ" panose="020B0604030504040204" pitchFamily="50" charset="-128"/>
              </a:rPr>
              <a:t>で相談したら、みんな</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それはおかしい！</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と言っていたよ！やっぱりおかしいよね？」</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みなさんの意見はどうですか？</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「おかしい！」と思う人？</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学校でルールを決めてもらえるのは良いことだと思う人？</a:t>
            </a: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なるほど意見が分かれましたね。</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でも、この人の</a:t>
            </a:r>
            <a:r>
              <a:rPr lang="en-US" altLang="ja-JP" sz="1200" dirty="0">
                <a:latin typeface="メイリオ" panose="020B0604030504040204" pitchFamily="50" charset="-128"/>
                <a:ea typeface="メイリオ" panose="020B0604030504040204" pitchFamily="50" charset="-128"/>
              </a:rPr>
              <a:t>SNS</a:t>
            </a:r>
            <a:r>
              <a:rPr lang="ja-JP" altLang="en-US" sz="1200" dirty="0">
                <a:latin typeface="メイリオ" panose="020B0604030504040204" pitchFamily="50" charset="-128"/>
                <a:ea typeface="メイリオ" panose="020B0604030504040204" pitchFamily="50" charset="-128"/>
              </a:rPr>
              <a:t>上では「おかしい！」という人が多かったようです。</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（意見が偏った場合は、状況に合わせてください。）</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意見が分かれた場合は、意見が偏ったスライドの状況に啓発対象者が疑問を持つきっかけを与えます。意見が偏った場合には、啓発対象者間でもエコーチェンバー現象が起こっていないかどうかを確認し、後のスライドで解説する際に触れるのも良いでしょう。</a:t>
            </a:r>
            <a:endParaRPr lang="en-US" altLang="ja-JP"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047631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啓発時のセリフ例</a:t>
            </a:r>
            <a:r>
              <a:rPr kumimoji="1" lang="en-US" altLang="ja-JP" dirty="0">
                <a:latin typeface="メイリオ" panose="020B0604030504040204" pitchFamily="50" charset="-128"/>
                <a:ea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さて、さまざまな意見が出ました。</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「みんなが言うなら、おかしいんだと思うよ。」</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「学校がルールを決めることに賛成の人はいないのかな？」</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「みんなってだれなんだろう？」</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みなさんはどう思いますか？</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まず、一番目の意見を考えてみましょう。</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同じ意見の人が多いのであれば、ほとんどの人が、学校が家庭で行うゲームの利用時間を決めることは「おかしい」と思っているのかもしれません。</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でも、二番目の意見のように、学校がルールを決めることに賛成の人はいないのでしょうか？</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また、三番目の意見では、そもそも「みんな」ってだれなんだろう？と言っています。面白い疑問ですね。</a:t>
            </a:r>
            <a:endParaRPr lang="en-US" altLang="ja-JP"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182571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啓発時のセリフ例</a:t>
            </a:r>
            <a:r>
              <a:rPr lang="en-US" altLang="ja-JP" sz="1200" dirty="0">
                <a:latin typeface="メイリオ" panose="020B0604030504040204" pitchFamily="50" charset="-128"/>
                <a:ea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インターネット上は、さまざまな考えや豊富な見解があり、多様な情報に接することができる空間のはずです。</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ただ、</a:t>
            </a:r>
            <a:r>
              <a:rPr lang="en-US" altLang="ja-JP" sz="1200" dirty="0">
                <a:latin typeface="メイリオ" panose="020B0604030504040204" pitchFamily="50" charset="-128"/>
                <a:ea typeface="メイリオ" panose="020B0604030504040204" pitchFamily="50" charset="-128"/>
              </a:rPr>
              <a:t>SNS</a:t>
            </a:r>
            <a:r>
              <a:rPr lang="ja-JP" altLang="en-US" sz="1200" dirty="0">
                <a:latin typeface="メイリオ" panose="020B0604030504040204" pitchFamily="50" charset="-128"/>
                <a:ea typeface="メイリオ" panose="020B0604030504040204" pitchFamily="50" charset="-128"/>
              </a:rPr>
              <a:t>上のつながりにおいては、同じような意見の人が集まりやすいという特性があります。</a:t>
            </a:r>
            <a:endParaRPr lang="en-US" altLang="ja-JP" sz="1200"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同じような意見を持つ人だけと交流して、共感しあうことで意見が偏ってしまう現象を「エコーチェンバー」と言います。</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違う意見の人を意識的に排除したり、無意識にフォローしないようにしたりすることで、考える幅が狭まったり、一つの考えに固執してしまったりすることがあります。</a:t>
            </a:r>
            <a:endParaRPr kumimoji="1"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そこで次のことを考えてみましょう。</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どうして同じ意見の人とだけ交流したくなるのでしょうか？</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また、今回の発問のように、双方の意見を知った方はよい場合など、どうすれば違う意見にも目を向けることができるのでしょうか？ぜひ考えてみてくください。</a:t>
            </a:r>
            <a:endParaRPr kumimoji="1"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＜参考：想定される回答例＞</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a:t>
            </a:r>
            <a:endParaRPr kumimoji="1" lang="en-US" altLang="ja-JP"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どうして、同じ意見の人とだけ交流したくなるのだろうか？</a:t>
            </a:r>
            <a:r>
              <a:rPr kumimoji="1" lang="ja-JP" altLang="en-US" dirty="0">
                <a:latin typeface="メイリオ" panose="020B0604030504040204" pitchFamily="50" charset="-128"/>
                <a:ea typeface="メイリオ" panose="020B0604030504040204" pitchFamily="50" charset="-128"/>
              </a:rPr>
              <a:t>」</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　・考えを共感できる人との交流の方が居心地が良いから</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　・自分の考えや意見を肯定されると、その考えが正解だと思えるから</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　・みんなも同じ考えだと思うと、自己肯定感が高まるから</a:t>
            </a:r>
            <a:endParaRPr kumimoji="1"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a:t>
            </a:r>
            <a:r>
              <a:rPr lang="ja-JP" altLang="en-US" sz="1200" dirty="0">
                <a:solidFill>
                  <a:prstClr val="black"/>
                </a:solidFill>
                <a:latin typeface="メイリオ" panose="020B0604030504040204" pitchFamily="50" charset="-128"/>
                <a:ea typeface="メイリオ" panose="020B0604030504040204" pitchFamily="50" charset="-128"/>
              </a:rPr>
              <a:t>どうしたら、違う意見にも目を向けることができるだろうか？</a:t>
            </a:r>
            <a:r>
              <a:rPr kumimoji="1" lang="ja-JP" altLang="en-US" dirty="0">
                <a:latin typeface="メイリオ" panose="020B0604030504040204" pitchFamily="50" charset="-128"/>
                <a:ea typeface="メイリオ" panose="020B0604030504040204" pitchFamily="50" charset="-128"/>
              </a:rPr>
              <a:t>」</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　・意識して、反対意見や広く他の考えを取り入れたり、検索してみる</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　・本や雑誌など、別のメディアに触れる</a:t>
            </a:r>
            <a:endParaRPr kumimoji="1" lang="en-US" altLang="ja-JP"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a:t>
            </a:r>
            <a:endParaRPr kumimoji="1" lang="en-US" altLang="ja-JP"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247479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026A5816-5948-4ADE-8FDB-8629BE2ED863}"/>
              </a:ext>
            </a:extLst>
          </p:cNvPr>
          <p:cNvPicPr>
            <a:picLocks noChangeAspect="1"/>
          </p:cNvPicPr>
          <p:nvPr userDrawn="1"/>
        </p:nvPicPr>
        <p:blipFill>
          <a:blip r:embed="rId2"/>
          <a:stretch>
            <a:fillRect/>
          </a:stretch>
        </p:blipFill>
        <p:spPr>
          <a:xfrm>
            <a:off x="4858555" y="4927679"/>
            <a:ext cx="3913680" cy="1830686"/>
          </a:xfrm>
          <a:prstGeom prst="rect">
            <a:avLst/>
          </a:prstGeom>
        </p:spPr>
      </p:pic>
      <p:pic>
        <p:nvPicPr>
          <p:cNvPr id="11" name="図 10">
            <a:extLst>
              <a:ext uri="{FF2B5EF4-FFF2-40B4-BE49-F238E27FC236}">
                <a16:creationId xmlns:a16="http://schemas.microsoft.com/office/drawing/2014/main" id="{0ED4FB25-6B02-476C-844C-5600A87A8FF2}"/>
              </a:ext>
            </a:extLst>
          </p:cNvPr>
          <p:cNvPicPr>
            <a:picLocks noChangeAspect="1"/>
          </p:cNvPicPr>
          <p:nvPr userDrawn="1"/>
        </p:nvPicPr>
        <p:blipFill>
          <a:blip r:embed="rId3"/>
          <a:stretch>
            <a:fillRect/>
          </a:stretch>
        </p:blipFill>
        <p:spPr>
          <a:xfrm flipH="1">
            <a:off x="352425" y="550676"/>
            <a:ext cx="2219325" cy="1115760"/>
          </a:xfrm>
          <a:prstGeom prst="rect">
            <a:avLst/>
          </a:prstGeom>
        </p:spPr>
      </p:pic>
    </p:spTree>
    <p:extLst>
      <p:ext uri="{BB962C8B-B14F-4D97-AF65-F5344CB8AC3E}">
        <p14:creationId xmlns:p14="http://schemas.microsoft.com/office/powerpoint/2010/main" val="148265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ユーザー設定レイアウト">
    <p:spTree>
      <p:nvGrpSpPr>
        <p:cNvPr id="1" name=""/>
        <p:cNvGrpSpPr/>
        <p:nvPr/>
      </p:nvGrpSpPr>
      <p:grpSpPr>
        <a:xfrm>
          <a:off x="0" y="0"/>
          <a:ext cx="0" cy="0"/>
          <a:chOff x="0" y="0"/>
          <a:chExt cx="0" cy="0"/>
        </a:xfrm>
      </p:grpSpPr>
      <p:sp>
        <p:nvSpPr>
          <p:cNvPr id="11" name="テキスト ボックス 10"/>
          <p:cNvSpPr txBox="1">
            <a:spLocks/>
          </p:cNvSpPr>
          <p:nvPr userDrawn="1"/>
        </p:nvSpPr>
        <p:spPr>
          <a:xfrm>
            <a:off x="0" y="0"/>
            <a:ext cx="9144000"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606798 w 9144000"/>
              <a:gd name="connsiteY5" fmla="*/ 729000 h 6858000"/>
              <a:gd name="connsiteX6" fmla="*/ 606798 w 9144000"/>
              <a:gd name="connsiteY6" fmla="*/ 6129000 h 6858000"/>
              <a:gd name="connsiteX7" fmla="*/ 8537201 w 9144000"/>
              <a:gd name="connsiteY7" fmla="*/ 6129000 h 6858000"/>
              <a:gd name="connsiteX8" fmla="*/ 8537201 w 9144000"/>
              <a:gd name="connsiteY8" fmla="*/ 729000 h 6858000"/>
              <a:gd name="connsiteX9" fmla="*/ 606798 w 9144000"/>
              <a:gd name="connsiteY9" fmla="*/ 7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0" h="6858000">
                <a:moveTo>
                  <a:pt x="0" y="0"/>
                </a:moveTo>
                <a:lnTo>
                  <a:pt x="9144000" y="0"/>
                </a:lnTo>
                <a:lnTo>
                  <a:pt x="9144000" y="6858000"/>
                </a:lnTo>
                <a:lnTo>
                  <a:pt x="0" y="6858000"/>
                </a:lnTo>
                <a:lnTo>
                  <a:pt x="0" y="0"/>
                </a:lnTo>
                <a:close/>
                <a:moveTo>
                  <a:pt x="606798" y="729000"/>
                </a:moveTo>
                <a:lnTo>
                  <a:pt x="606798" y="6129000"/>
                </a:lnTo>
                <a:lnTo>
                  <a:pt x="8537201" y="6129000"/>
                </a:lnTo>
                <a:lnTo>
                  <a:pt x="8537201" y="729000"/>
                </a:lnTo>
                <a:lnTo>
                  <a:pt x="606798" y="729000"/>
                </a:lnTo>
                <a:close/>
              </a:path>
            </a:pathLst>
          </a:custGeom>
          <a:solidFill>
            <a:srgbClr val="ED7D31"/>
          </a:solidFill>
          <a:ln w="76200">
            <a:solidFill>
              <a:srgbClr val="ED7D31"/>
            </a:solidFill>
          </a:ln>
        </p:spPr>
        <p:txBody>
          <a:bodyPr vert="horz" wrap="square"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dirty="0"/>
          </a:p>
        </p:txBody>
      </p:sp>
      <p:sp>
        <p:nvSpPr>
          <p:cNvPr id="2" name="タイトル 1"/>
          <p:cNvSpPr>
            <a:spLocks noGrp="1"/>
          </p:cNvSpPr>
          <p:nvPr>
            <p:ph type="title"/>
          </p:nvPr>
        </p:nvSpPr>
        <p:spPr>
          <a:xfrm>
            <a:off x="606798" y="799434"/>
            <a:ext cx="7930403" cy="5314149"/>
          </a:xfrm>
          <a:noFill/>
          <a:ln w="76200">
            <a:noFill/>
          </a:ln>
        </p:spPr>
        <p:txBody>
          <a:bodyPr>
            <a:normAutofit/>
          </a:bodyPr>
          <a:lstStyle>
            <a:lvl1pPr algn="ctr">
              <a:defRPr sz="6000"/>
            </a:lvl1pPr>
          </a:lstStyle>
          <a:p>
            <a:r>
              <a:rPr kumimoji="1" lang="ja-JP" altLang="en-US" dirty="0"/>
              <a:t>マスター タイトルの書式設定</a:t>
            </a:r>
          </a:p>
        </p:txBody>
      </p:sp>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0347" y="4525008"/>
            <a:ext cx="2407282" cy="1357685"/>
          </a:xfrm>
          <a:prstGeom prst="rect">
            <a:avLst/>
          </a:prstGeom>
        </p:spPr>
      </p:pic>
      <p:pic>
        <p:nvPicPr>
          <p:cNvPr id="13" name="図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pic>
        <p:nvPicPr>
          <p:cNvPr id="14" name="図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9966" y="4601088"/>
            <a:ext cx="3232150" cy="1345286"/>
          </a:xfrm>
          <a:prstGeom prst="rect">
            <a:avLst/>
          </a:prstGeom>
        </p:spPr>
      </p:pic>
      <p:sp>
        <p:nvSpPr>
          <p:cNvPr id="16" name="Content Placeholder 2"/>
          <p:cNvSpPr>
            <a:spLocks noGrp="1"/>
          </p:cNvSpPr>
          <p:nvPr>
            <p:ph sz="half" idx="1"/>
          </p:nvPr>
        </p:nvSpPr>
        <p:spPr>
          <a:xfrm>
            <a:off x="4557485" y="6142499"/>
            <a:ext cx="4619918" cy="748620"/>
          </a:xfrm>
        </p:spPr>
        <p:txBody>
          <a:bodyPr anchor="ctr">
            <a:noAutofit/>
          </a:bodyPr>
          <a:lstStyle>
            <a:lvl1pPr marL="0" indent="0" algn="ctr">
              <a:buNone/>
              <a:defRPr sz="2800"/>
            </a:lvl1pPr>
          </a:lstStyle>
          <a:p>
            <a:pPr lvl="0"/>
            <a:r>
              <a:rPr lang="ja-JP" altLang="en-US" dirty="0"/>
              <a:t>マスター テキストの書式設定</a:t>
            </a:r>
            <a:endParaRPr lang="en-US" dirty="0"/>
          </a:p>
        </p:txBody>
      </p:sp>
    </p:spTree>
    <p:extLst>
      <p:ext uri="{BB962C8B-B14F-4D97-AF65-F5344CB8AC3E}">
        <p14:creationId xmlns:p14="http://schemas.microsoft.com/office/powerpoint/2010/main" val="1447423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0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12" name="図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794" y="369701"/>
            <a:ext cx="987588" cy="1211772"/>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109382" y="457199"/>
            <a:ext cx="7958418" cy="697099"/>
          </a:xfrm>
        </p:spPr>
        <p:txBody>
          <a:bodyPr>
            <a:noAutofit/>
          </a:bodyPr>
          <a:lstStyle>
            <a:lvl1pPr>
              <a:defRPr sz="4400" b="1">
                <a:latin typeface="+mj-ea"/>
                <a:ea typeface="+mj-ea"/>
              </a:defRPr>
            </a:lvl1pPr>
          </a:lstStyle>
          <a:p>
            <a:r>
              <a:rPr kumimoji="1" lang="ja-JP" altLang="en-US" dirty="0"/>
              <a:t>考えてみよう</a:t>
            </a:r>
          </a:p>
        </p:txBody>
      </p:sp>
    </p:spTree>
    <p:extLst>
      <p:ext uri="{BB962C8B-B14F-4D97-AF65-F5344CB8AC3E}">
        <p14:creationId xmlns:p14="http://schemas.microsoft.com/office/powerpoint/2010/main" val="107399120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9467" y="434340"/>
            <a:ext cx="1168840" cy="10888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243727" y="471829"/>
            <a:ext cx="7958418" cy="784598"/>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1576514914"/>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317812" y="444977"/>
            <a:ext cx="7749988" cy="709322"/>
          </a:xfrm>
        </p:spPr>
        <p:txBody>
          <a:bodyPr>
            <a:noAutofit/>
          </a:bodyPr>
          <a:lstStyle>
            <a:lvl1pPr>
              <a:defRPr sz="4400" b="1">
                <a:latin typeface="+mj-ea"/>
                <a:ea typeface="+mj-ea"/>
              </a:defRPr>
            </a:lvl1pPr>
          </a:lstStyle>
          <a:p>
            <a:r>
              <a:rPr kumimoji="1" lang="ja-JP" altLang="en-US" dirty="0"/>
              <a:t>動画をみて考えよう</a:t>
            </a:r>
          </a:p>
        </p:txBody>
      </p:sp>
    </p:spTree>
    <p:extLst>
      <p:ext uri="{BB962C8B-B14F-4D97-AF65-F5344CB8AC3E}">
        <p14:creationId xmlns:p14="http://schemas.microsoft.com/office/powerpoint/2010/main" val="2399319267"/>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1317812" y="444977"/>
            <a:ext cx="7749988" cy="709322"/>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2428995824"/>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9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6"/>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8776" y="357313"/>
            <a:ext cx="1219531" cy="11650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396688" y="497541"/>
            <a:ext cx="7723094" cy="632572"/>
          </a:xfrm>
        </p:spPr>
        <p:txBody>
          <a:bodyPr>
            <a:noAutofit/>
          </a:bodyPr>
          <a:lstStyle>
            <a:lvl1pPr>
              <a:defRPr sz="4400" b="1">
                <a:latin typeface="+mj-ea"/>
                <a:ea typeface="+mj-ea"/>
              </a:defRPr>
            </a:lvl1pPr>
          </a:lstStyle>
          <a:p>
            <a:r>
              <a:rPr kumimoji="1" lang="ja-JP" altLang="en-US" dirty="0"/>
              <a:t>ポイント</a:t>
            </a:r>
          </a:p>
        </p:txBody>
      </p:sp>
    </p:spTree>
    <p:extLst>
      <p:ext uri="{BB962C8B-B14F-4D97-AF65-F5344CB8AC3E}">
        <p14:creationId xmlns:p14="http://schemas.microsoft.com/office/powerpoint/2010/main" val="2260600801"/>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3105" y="6420745"/>
            <a:ext cx="2057400" cy="365125"/>
          </a:xfrm>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111526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4"/>
          </p:nvPr>
        </p:nvSpPr>
        <p:spPr>
          <a:xfrm>
            <a:off x="6940907" y="637840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正方形/長方形 6"/>
          <p:cNvSpPr/>
          <p:nvPr/>
        </p:nvSpPr>
        <p:spPr>
          <a:xfrm>
            <a:off x="0" y="0"/>
            <a:ext cx="9144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8" name="図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spTree>
    <p:extLst>
      <p:ext uri="{BB962C8B-B14F-4D97-AF65-F5344CB8AC3E}">
        <p14:creationId xmlns:p14="http://schemas.microsoft.com/office/powerpoint/2010/main" val="252372018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13.png"/><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chor="ctr">
            <a:normAutofit/>
          </a:bodyPr>
          <a:lstStyle/>
          <a:p>
            <a:pPr>
              <a:lnSpc>
                <a:spcPct val="100000"/>
              </a:lnSpc>
            </a:pPr>
            <a:r>
              <a:rPr lang="en-US" altLang="ja-JP" sz="4000" dirty="0">
                <a:latin typeface="メイリオ" panose="020B0604030504040204" pitchFamily="50" charset="-128"/>
                <a:ea typeface="メイリオ" panose="020B0604030504040204" pitchFamily="50" charset="-128"/>
              </a:rPr>
              <a:t>4-1-2</a:t>
            </a:r>
            <a:br>
              <a:rPr lang="en-US" altLang="ja-JP" sz="4000" dirty="0">
                <a:latin typeface="メイリオ" panose="020B0604030504040204" pitchFamily="50" charset="-128"/>
                <a:ea typeface="メイリオ" panose="020B0604030504040204" pitchFamily="50" charset="-128"/>
              </a:rPr>
            </a:br>
            <a:r>
              <a:rPr lang="ja-JP" altLang="en-US" sz="4000" dirty="0">
                <a:latin typeface="メイリオ" panose="020B0604030504040204" pitchFamily="50" charset="-128"/>
                <a:ea typeface="メイリオ" panose="020B0604030504040204" pitchFamily="50" charset="-128"/>
              </a:rPr>
              <a:t>エコーチェンバー現象</a:t>
            </a:r>
            <a:br>
              <a:rPr lang="en-US" altLang="ja-JP" sz="4000" dirty="0">
                <a:solidFill>
                  <a:srgbClr val="FF0000"/>
                </a:solidFill>
                <a:latin typeface="メイリオ" panose="020B0604030504040204" pitchFamily="50" charset="-128"/>
                <a:ea typeface="メイリオ" panose="020B0604030504040204" pitchFamily="50" charset="-128"/>
              </a:rPr>
            </a:br>
            <a:endParaRPr kumimoji="1" lang="ja-JP" altLang="en-US" sz="2000" dirty="0">
              <a:solidFill>
                <a:srgbClr val="FF0000"/>
              </a:solidFill>
            </a:endParaRPr>
          </a:p>
        </p:txBody>
      </p:sp>
    </p:spTree>
    <p:extLst>
      <p:ext uri="{BB962C8B-B14F-4D97-AF65-F5344CB8AC3E}">
        <p14:creationId xmlns:p14="http://schemas.microsoft.com/office/powerpoint/2010/main" val="3817702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フリーフォーム: 図形 12">
            <a:extLst>
              <a:ext uri="{FF2B5EF4-FFF2-40B4-BE49-F238E27FC236}">
                <a16:creationId xmlns:a16="http://schemas.microsoft.com/office/drawing/2014/main" id="{3718D9E3-B08E-0F7C-3E1F-0B87D46CC541}"/>
              </a:ext>
            </a:extLst>
          </p:cNvPr>
          <p:cNvSpPr/>
          <p:nvPr/>
        </p:nvSpPr>
        <p:spPr>
          <a:xfrm>
            <a:off x="596900" y="1611330"/>
            <a:ext cx="7950200" cy="5040322"/>
          </a:xfrm>
          <a:custGeom>
            <a:avLst/>
            <a:gdLst>
              <a:gd name="connsiteX0" fmla="*/ 324146 w 7950200"/>
              <a:gd name="connsiteY0" fmla="*/ 0 h 5200390"/>
              <a:gd name="connsiteX1" fmla="*/ 7626054 w 7950200"/>
              <a:gd name="connsiteY1" fmla="*/ 0 h 5200390"/>
              <a:gd name="connsiteX2" fmla="*/ 7950200 w 7950200"/>
              <a:gd name="connsiteY2" fmla="*/ 324146 h 5200390"/>
              <a:gd name="connsiteX3" fmla="*/ 7950200 w 7950200"/>
              <a:gd name="connsiteY3" fmla="*/ 4189789 h 5200390"/>
              <a:gd name="connsiteX4" fmla="*/ 7626054 w 7950200"/>
              <a:gd name="connsiteY4" fmla="*/ 4513935 h 5200390"/>
              <a:gd name="connsiteX5" fmla="*/ 5028729 w 7950200"/>
              <a:gd name="connsiteY5" fmla="*/ 4513935 h 5200390"/>
              <a:gd name="connsiteX6" fmla="*/ 5065705 w 7950200"/>
              <a:gd name="connsiteY6" fmla="*/ 4618791 h 5200390"/>
              <a:gd name="connsiteX7" fmla="*/ 5451322 w 7950200"/>
              <a:gd name="connsiteY7" fmla="*/ 5200390 h 5200390"/>
              <a:gd name="connsiteX8" fmla="*/ 4256910 w 7950200"/>
              <a:gd name="connsiteY8" fmla="*/ 4642314 h 5200390"/>
              <a:gd name="connsiteX9" fmla="*/ 4151392 w 7950200"/>
              <a:gd name="connsiteY9" fmla="*/ 4513935 h 5200390"/>
              <a:gd name="connsiteX10" fmla="*/ 324146 w 7950200"/>
              <a:gd name="connsiteY10" fmla="*/ 4513935 h 5200390"/>
              <a:gd name="connsiteX11" fmla="*/ 0 w 7950200"/>
              <a:gd name="connsiteY11" fmla="*/ 4189789 h 5200390"/>
              <a:gd name="connsiteX12" fmla="*/ 0 w 7950200"/>
              <a:gd name="connsiteY12" fmla="*/ 324146 h 5200390"/>
              <a:gd name="connsiteX13" fmla="*/ 324146 w 7950200"/>
              <a:gd name="connsiteY13" fmla="*/ 0 h 5200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50200" h="5200390">
                <a:moveTo>
                  <a:pt x="324146" y="0"/>
                </a:moveTo>
                <a:lnTo>
                  <a:pt x="7626054" y="0"/>
                </a:lnTo>
                <a:cubicBezTo>
                  <a:pt x="7805075" y="0"/>
                  <a:pt x="7950200" y="145125"/>
                  <a:pt x="7950200" y="324146"/>
                </a:cubicBezTo>
                <a:lnTo>
                  <a:pt x="7950200" y="4189789"/>
                </a:lnTo>
                <a:cubicBezTo>
                  <a:pt x="7950200" y="4368810"/>
                  <a:pt x="7805075" y="4513935"/>
                  <a:pt x="7626054" y="4513935"/>
                </a:cubicBezTo>
                <a:lnTo>
                  <a:pt x="5028729" y="4513935"/>
                </a:lnTo>
                <a:lnTo>
                  <a:pt x="5065705" y="4618791"/>
                </a:lnTo>
                <a:cubicBezTo>
                  <a:pt x="5141573" y="4802045"/>
                  <a:pt x="5272728" y="4986078"/>
                  <a:pt x="5451322" y="5200390"/>
                </a:cubicBezTo>
                <a:cubicBezTo>
                  <a:pt x="4834578" y="5108713"/>
                  <a:pt x="4502245" y="4913116"/>
                  <a:pt x="4256910" y="4642314"/>
                </a:cubicBezTo>
                <a:lnTo>
                  <a:pt x="4151392" y="4513935"/>
                </a:lnTo>
                <a:lnTo>
                  <a:pt x="324146" y="4513935"/>
                </a:lnTo>
                <a:cubicBezTo>
                  <a:pt x="145125" y="4513935"/>
                  <a:pt x="0" y="4368810"/>
                  <a:pt x="0" y="4189789"/>
                </a:cubicBezTo>
                <a:lnTo>
                  <a:pt x="0" y="324146"/>
                </a:lnTo>
                <a:cubicBezTo>
                  <a:pt x="0" y="145125"/>
                  <a:pt x="145125" y="0"/>
                  <a:pt x="324146" y="0"/>
                </a:cubicBezTo>
                <a:close/>
              </a:path>
            </a:pathLst>
          </a:cu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9" name="テキスト ボックス 18">
            <a:extLst>
              <a:ext uri="{FF2B5EF4-FFF2-40B4-BE49-F238E27FC236}">
                <a16:creationId xmlns:a16="http://schemas.microsoft.com/office/drawing/2014/main" id="{36661EB8-3AB0-6698-1556-668F89802C4B}"/>
              </a:ext>
            </a:extLst>
          </p:cNvPr>
          <p:cNvSpPr txBox="1"/>
          <p:nvPr/>
        </p:nvSpPr>
        <p:spPr>
          <a:xfrm>
            <a:off x="821531" y="1984386"/>
            <a:ext cx="7500937" cy="2891176"/>
          </a:xfrm>
          <a:prstGeom prst="rect">
            <a:avLst/>
          </a:prstGeom>
          <a:noFill/>
        </p:spPr>
        <p:txBody>
          <a:bodyPr wrap="square">
            <a:spAutoFit/>
          </a:bodyPr>
          <a:lstStyle/>
          <a:p>
            <a:pPr marL="0" marR="0" lvl="0" indent="0" algn="l" defTabSz="914400" rtl="0" eaLnBrk="1" fontAlgn="auto" latinLnBrk="0" hangingPunct="1">
              <a:lnSpc>
                <a:spcPts val="55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学校でゲームしてもいい時間を勝手に決められたんだ！</a:t>
            </a:r>
            <a:r>
              <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rPr>
              <a:t>SNS</a:t>
            </a: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で相談したらみんな「おかしい！」と言っているよ！！</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3" name="タイトル 2">
            <a:extLst>
              <a:ext uri="{FF2B5EF4-FFF2-40B4-BE49-F238E27FC236}">
                <a16:creationId xmlns:a16="http://schemas.microsoft.com/office/drawing/2014/main" id="{D7BBB5BA-76F8-AA2B-85B9-1F9A46A0DFFF}"/>
              </a:ext>
            </a:extLst>
          </p:cNvPr>
          <p:cNvSpPr>
            <a:spLocks noGrp="1"/>
          </p:cNvSpPr>
          <p:nvPr>
            <p:ph type="title"/>
          </p:nvPr>
        </p:nvSpPr>
        <p:spPr>
          <a:xfrm>
            <a:off x="1168957" y="532722"/>
            <a:ext cx="7958418" cy="697099"/>
          </a:xfrm>
        </p:spPr>
        <p:txBody>
          <a:bodyPr/>
          <a:lstStyle/>
          <a:p>
            <a:r>
              <a:rPr lang="ja-JP" altLang="en-US" dirty="0"/>
              <a:t>考えてみよう</a:t>
            </a:r>
          </a:p>
        </p:txBody>
      </p:sp>
      <p:pic>
        <p:nvPicPr>
          <p:cNvPr id="5" name="図 4">
            <a:extLst>
              <a:ext uri="{FF2B5EF4-FFF2-40B4-BE49-F238E27FC236}">
                <a16:creationId xmlns:a16="http://schemas.microsoft.com/office/drawing/2014/main" id="{1618BDF0-DBAD-7040-BDBD-F4AFF3295B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39445" y="4131491"/>
            <a:ext cx="2904555" cy="2904555"/>
          </a:xfrm>
          <a:prstGeom prst="rect">
            <a:avLst/>
          </a:prstGeom>
        </p:spPr>
      </p:pic>
    </p:spTree>
    <p:extLst>
      <p:ext uri="{BB962C8B-B14F-4D97-AF65-F5344CB8AC3E}">
        <p14:creationId xmlns:p14="http://schemas.microsoft.com/office/powerpoint/2010/main" val="165372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四角形: 角を丸くする 14">
            <a:extLst>
              <a:ext uri="{FF2B5EF4-FFF2-40B4-BE49-F238E27FC236}">
                <a16:creationId xmlns:a16="http://schemas.microsoft.com/office/drawing/2014/main" id="{3FC8D05F-A2F1-92A0-468A-F2C56F011D06}"/>
              </a:ext>
            </a:extLst>
          </p:cNvPr>
          <p:cNvSpPr/>
          <p:nvPr/>
        </p:nvSpPr>
        <p:spPr>
          <a:xfrm>
            <a:off x="588381" y="1653130"/>
            <a:ext cx="8261949" cy="1293940"/>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7" name="四角形: 角を丸くする 16">
            <a:extLst>
              <a:ext uri="{FF2B5EF4-FFF2-40B4-BE49-F238E27FC236}">
                <a16:creationId xmlns:a16="http://schemas.microsoft.com/office/drawing/2014/main" id="{BC527FC6-3671-ED96-1B02-BECAEAB9320E}"/>
              </a:ext>
            </a:extLst>
          </p:cNvPr>
          <p:cNvSpPr/>
          <p:nvPr/>
        </p:nvSpPr>
        <p:spPr>
          <a:xfrm>
            <a:off x="588381" y="3154400"/>
            <a:ext cx="8261949" cy="1443344"/>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8" name="四角形: 角を丸くする 17">
            <a:extLst>
              <a:ext uri="{FF2B5EF4-FFF2-40B4-BE49-F238E27FC236}">
                <a16:creationId xmlns:a16="http://schemas.microsoft.com/office/drawing/2014/main" id="{A388B85E-FAE7-433A-D76D-ECB5D291D7B7}"/>
              </a:ext>
            </a:extLst>
          </p:cNvPr>
          <p:cNvSpPr/>
          <p:nvPr/>
        </p:nvSpPr>
        <p:spPr>
          <a:xfrm>
            <a:off x="540480" y="4835525"/>
            <a:ext cx="8261949" cy="1400261"/>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4" name="タイトル 3"/>
          <p:cNvSpPr>
            <a:spLocks noGrp="1"/>
          </p:cNvSpPr>
          <p:nvPr>
            <p:ph type="title"/>
          </p:nvPr>
        </p:nvSpPr>
        <p:spPr>
          <a:xfrm>
            <a:off x="386766" y="466187"/>
            <a:ext cx="6192710" cy="805362"/>
          </a:xfrm>
        </p:spPr>
        <p:txBody>
          <a:bodyPr>
            <a:normAutofit fontScale="90000"/>
          </a:bodyPr>
          <a:lstStyle/>
          <a:p>
            <a:r>
              <a:rPr lang="ja-JP" altLang="en-US" sz="4000" b="1" dirty="0"/>
              <a:t>みなさんはどう思いますか？</a:t>
            </a:r>
            <a:endParaRPr kumimoji="1" lang="ja-JP" altLang="en-US" sz="4000" b="1" dirty="0"/>
          </a:p>
        </p:txBody>
      </p:sp>
      <p:pic>
        <p:nvPicPr>
          <p:cNvPr id="10" name="図 9">
            <a:extLst>
              <a:ext uri="{FF2B5EF4-FFF2-40B4-BE49-F238E27FC236}">
                <a16:creationId xmlns:a16="http://schemas.microsoft.com/office/drawing/2014/main" id="{F5BB2251-1532-BD64-60E0-089A6E1F79B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379553" y="1271549"/>
            <a:ext cx="1114322" cy="1710380"/>
          </a:xfrm>
          <a:prstGeom prst="rect">
            <a:avLst/>
          </a:prstGeom>
        </p:spPr>
      </p:pic>
      <p:pic>
        <p:nvPicPr>
          <p:cNvPr id="12" name="図 11">
            <a:extLst>
              <a:ext uri="{FF2B5EF4-FFF2-40B4-BE49-F238E27FC236}">
                <a16:creationId xmlns:a16="http://schemas.microsoft.com/office/drawing/2014/main" id="{3251B545-B3FC-CD17-634D-FE2B6BE2F93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7699651" y="3200637"/>
            <a:ext cx="1120744" cy="1416183"/>
          </a:xfrm>
          <a:prstGeom prst="rect">
            <a:avLst/>
          </a:prstGeom>
        </p:spPr>
      </p:pic>
      <p:pic>
        <p:nvPicPr>
          <p:cNvPr id="14" name="図 13">
            <a:extLst>
              <a:ext uri="{FF2B5EF4-FFF2-40B4-BE49-F238E27FC236}">
                <a16:creationId xmlns:a16="http://schemas.microsoft.com/office/drawing/2014/main" id="{AD2FC9B9-4CA1-1B6D-E3EC-712DDF982DB3}"/>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883977" y="4660828"/>
            <a:ext cx="1082756" cy="1574961"/>
          </a:xfrm>
          <a:prstGeom prst="rect">
            <a:avLst/>
          </a:prstGeom>
        </p:spPr>
      </p:pic>
      <p:sp>
        <p:nvSpPr>
          <p:cNvPr id="19" name="コンテンツ プレースホルダー 4">
            <a:extLst>
              <a:ext uri="{FF2B5EF4-FFF2-40B4-BE49-F238E27FC236}">
                <a16:creationId xmlns:a16="http://schemas.microsoft.com/office/drawing/2014/main" id="{9582D131-C133-E286-3677-131516C46D5B}"/>
              </a:ext>
            </a:extLst>
          </p:cNvPr>
          <p:cNvSpPr>
            <a:spLocks noGrp="1"/>
          </p:cNvSpPr>
          <p:nvPr>
            <p:ph sz="half" idx="1"/>
          </p:nvPr>
        </p:nvSpPr>
        <p:spPr>
          <a:xfrm>
            <a:off x="1578874" y="1827748"/>
            <a:ext cx="7480284" cy="737707"/>
          </a:xfrm>
        </p:spPr>
        <p:txBody>
          <a:bodyPr>
            <a:noAutofit/>
          </a:bodyPr>
          <a:lstStyle/>
          <a:p>
            <a:pPr marL="0" indent="0">
              <a:lnSpc>
                <a:spcPct val="100000"/>
              </a:lnSpc>
              <a:buNone/>
            </a:pPr>
            <a:r>
              <a:rPr lang="ja-JP" altLang="en-US" dirty="0"/>
              <a:t>みんなが言うなら、おかしいんだと思うよ。</a:t>
            </a:r>
            <a:endParaRPr lang="en-US" altLang="ja-JP" dirty="0"/>
          </a:p>
        </p:txBody>
      </p:sp>
      <p:sp>
        <p:nvSpPr>
          <p:cNvPr id="22" name="コンテンツ プレースホルダー 4">
            <a:extLst>
              <a:ext uri="{FF2B5EF4-FFF2-40B4-BE49-F238E27FC236}">
                <a16:creationId xmlns:a16="http://schemas.microsoft.com/office/drawing/2014/main" id="{5E17FB98-9D66-61E5-2643-AE982AF81C5D}"/>
              </a:ext>
            </a:extLst>
          </p:cNvPr>
          <p:cNvSpPr txBox="1">
            <a:spLocks/>
          </p:cNvSpPr>
          <p:nvPr/>
        </p:nvSpPr>
        <p:spPr>
          <a:xfrm>
            <a:off x="652966" y="3399387"/>
            <a:ext cx="7046685" cy="10186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ts val="4500"/>
              </a:lnSpc>
              <a:spcBef>
                <a:spcPts val="1000"/>
              </a:spcBef>
              <a:spcAft>
                <a:spcPts val="0"/>
              </a:spcAft>
              <a:buClrTx/>
              <a:buSzTx/>
              <a:buFont typeface="Arial" panose="020B0604020202020204" pitchFamily="34" charset="0"/>
              <a:buNone/>
              <a:tabLst/>
              <a:defRPr/>
            </a:pPr>
            <a:r>
              <a:rPr kumimoji="1" lang="ja-JP" altLang="en-US" b="0" i="0" u="none" strike="noStrike" kern="1200" cap="none" spc="0" normalizeH="0" baseline="0" noProof="0" dirty="0">
                <a:ln>
                  <a:noFill/>
                </a:ln>
                <a:solidFill>
                  <a:prstClr val="black"/>
                </a:solidFill>
                <a:effectLst/>
                <a:uLnTx/>
                <a:uFillTx/>
                <a:latin typeface="Segoe UI"/>
                <a:ea typeface="メイリオ"/>
                <a:cs typeface="+mn-cs"/>
              </a:rPr>
              <a:t>学校がルールを決めることに賛成の人はいないのかな？</a:t>
            </a:r>
            <a:endParaRPr kumimoji="1" lang="en-US" altLang="ja-JP"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ts val="4500"/>
              </a:lnSpc>
              <a:spcBef>
                <a:spcPts val="1000"/>
              </a:spcBef>
              <a:spcAft>
                <a:spcPts val="0"/>
              </a:spcAft>
              <a:buClrTx/>
              <a:buSzTx/>
              <a:buFont typeface="Arial" panose="020B0604020202020204" pitchFamily="34" charset="0"/>
              <a:buNone/>
              <a:tabLst/>
              <a:defRPr/>
            </a:pPr>
            <a:endParaRPr kumimoji="1" lang="en-US" altLang="ja-JP" sz="4000" b="0"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23" name="コンテンツ プレースホルダー 4">
            <a:extLst>
              <a:ext uri="{FF2B5EF4-FFF2-40B4-BE49-F238E27FC236}">
                <a16:creationId xmlns:a16="http://schemas.microsoft.com/office/drawing/2014/main" id="{DF560ABB-E0FD-75FF-DF75-A41B09665BED}"/>
              </a:ext>
            </a:extLst>
          </p:cNvPr>
          <p:cNvSpPr txBox="1">
            <a:spLocks/>
          </p:cNvSpPr>
          <p:nvPr/>
        </p:nvSpPr>
        <p:spPr>
          <a:xfrm>
            <a:off x="2195324" y="5217106"/>
            <a:ext cx="6587767" cy="10186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ts val="4500"/>
              </a:lnSpc>
              <a:spcBef>
                <a:spcPts val="1000"/>
              </a:spcBef>
              <a:spcAft>
                <a:spcPts val="0"/>
              </a:spcAft>
              <a:buClrTx/>
              <a:buSzTx/>
              <a:buFont typeface="Arial" panose="020B0604020202020204" pitchFamily="34" charset="0"/>
              <a:buNone/>
              <a:tabLst/>
              <a:defRPr/>
            </a:pPr>
            <a:r>
              <a:rPr kumimoji="1" lang="ja-JP" altLang="en-US" sz="4000" b="0" i="0" u="none" strike="noStrike" kern="1200" cap="none" spc="-300" normalizeH="0" baseline="0" noProof="0" dirty="0">
                <a:ln>
                  <a:noFill/>
                </a:ln>
                <a:solidFill>
                  <a:prstClr val="black"/>
                </a:solidFill>
                <a:effectLst/>
                <a:uLnTx/>
                <a:uFillTx/>
                <a:latin typeface="Segoe UI"/>
                <a:ea typeface="メイリオ"/>
                <a:cs typeface="+mn-cs"/>
              </a:rPr>
              <a:t>みんなってだれなんだろう？</a:t>
            </a:r>
            <a:endParaRPr kumimoji="1" lang="en-US" altLang="ja-JP" sz="4000" b="0" i="0" u="none" strike="noStrike" kern="1200" cap="none" spc="-300" normalizeH="0" baseline="0" noProof="0" dirty="0">
              <a:ln>
                <a:noFill/>
              </a:ln>
              <a:solidFill>
                <a:prstClr val="black"/>
              </a:solidFill>
              <a:effectLst/>
              <a:uLnTx/>
              <a:uFillTx/>
              <a:latin typeface="Segoe UI"/>
              <a:ea typeface="メイリオ"/>
              <a:cs typeface="+mn-cs"/>
            </a:endParaRPr>
          </a:p>
        </p:txBody>
      </p:sp>
      <p:sp>
        <p:nvSpPr>
          <p:cNvPr id="2" name="テキスト ボックス 1">
            <a:extLst>
              <a:ext uri="{FF2B5EF4-FFF2-40B4-BE49-F238E27FC236}">
                <a16:creationId xmlns:a16="http://schemas.microsoft.com/office/drawing/2014/main" id="{81761744-F2D5-89C6-FD23-987D4A3FBA9F}"/>
              </a:ext>
            </a:extLst>
          </p:cNvPr>
          <p:cNvSpPr txBox="1"/>
          <p:nvPr/>
        </p:nvSpPr>
        <p:spPr>
          <a:xfrm>
            <a:off x="6718955" y="3219711"/>
            <a:ext cx="800219" cy="276999"/>
          </a:xfrm>
          <a:prstGeom prst="rect">
            <a:avLst/>
          </a:prstGeom>
          <a:noFill/>
        </p:spPr>
        <p:txBody>
          <a:bodyPr wrap="none" rtlCol="0">
            <a:spAutoFit/>
          </a:bodyPr>
          <a:lstStyle/>
          <a:p>
            <a:r>
              <a:rPr kumimoji="1" lang="ja-JP" altLang="en-US" sz="1200" dirty="0"/>
              <a:t>さんせい</a:t>
            </a:r>
          </a:p>
        </p:txBody>
      </p:sp>
    </p:spTree>
    <p:extLst>
      <p:ext uri="{BB962C8B-B14F-4D97-AF65-F5344CB8AC3E}">
        <p14:creationId xmlns:p14="http://schemas.microsoft.com/office/powerpoint/2010/main" val="4191173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75753" y="471094"/>
            <a:ext cx="7958418" cy="784598"/>
          </a:xfrm>
        </p:spPr>
        <p:txBody>
          <a:bodyPr>
            <a:normAutofit/>
          </a:bodyPr>
          <a:lstStyle/>
          <a:p>
            <a:r>
              <a:rPr lang="ja-JP" altLang="en-US" sz="4000" dirty="0"/>
              <a:t>知っておこう</a:t>
            </a:r>
            <a:endParaRPr kumimoji="1" lang="ja-JP" altLang="en-US" sz="4000" b="1" dirty="0"/>
          </a:p>
        </p:txBody>
      </p:sp>
      <p:sp>
        <p:nvSpPr>
          <p:cNvPr id="5" name="コンテンツ プレースホルダー 4">
            <a:extLst>
              <a:ext uri="{FF2B5EF4-FFF2-40B4-BE49-F238E27FC236}">
                <a16:creationId xmlns:a16="http://schemas.microsoft.com/office/drawing/2014/main" id="{049CBAC0-4FC7-7DD0-E94F-FE7916946416}"/>
              </a:ext>
            </a:extLst>
          </p:cNvPr>
          <p:cNvSpPr txBox="1">
            <a:spLocks/>
          </p:cNvSpPr>
          <p:nvPr/>
        </p:nvSpPr>
        <p:spPr>
          <a:xfrm>
            <a:off x="319087" y="2504238"/>
            <a:ext cx="8505825" cy="184952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ts val="3500"/>
              </a:lnSpc>
              <a:spcBef>
                <a:spcPts val="1000"/>
              </a:spcBef>
              <a:spcAft>
                <a:spcPts val="0"/>
              </a:spcAft>
              <a:buClrTx/>
              <a:buSzTx/>
              <a:buNone/>
              <a:tabLst/>
              <a:defRPr/>
            </a:pPr>
            <a:r>
              <a:rPr kumimoji="1" lang="ja-JP" altLang="en-US" sz="2800" b="1" i="0" u="none" strike="noStrike" kern="1200" cap="none" spc="0" normalizeH="0" baseline="0" noProof="0" dirty="0">
                <a:ln>
                  <a:noFill/>
                </a:ln>
                <a:solidFill>
                  <a:prstClr val="black"/>
                </a:solidFill>
                <a:effectLst/>
                <a:uLnTx/>
                <a:uFillTx/>
                <a:latin typeface="Segoe UI"/>
                <a:ea typeface="メイリオ"/>
                <a:cs typeface="+mn-cs"/>
              </a:rPr>
              <a:t>エコーチェンバー現象</a:t>
            </a:r>
          </a:p>
          <a:p>
            <a:pPr marL="0" marR="0" lvl="0" indent="0" algn="l" defTabSz="914400" rtl="0" eaLnBrk="1" fontAlgn="auto" latinLnBrk="0" hangingPunct="1">
              <a:lnSpc>
                <a:spcPts val="3500"/>
              </a:lnSpc>
              <a:spcBef>
                <a:spcPts val="1000"/>
              </a:spcBef>
              <a:spcAft>
                <a:spcPts val="0"/>
              </a:spcAft>
              <a:buClrTx/>
              <a:buSzTx/>
              <a:buNone/>
              <a:tabLst/>
              <a:defRPr/>
            </a:pPr>
            <a:r>
              <a:rPr kumimoji="1" lang="ja-JP" altLang="en-US" sz="2800" b="0" i="0" u="none" strike="noStrike" kern="1200" cap="none" spc="0" normalizeH="0" baseline="0" noProof="0" dirty="0">
                <a:ln>
                  <a:noFill/>
                </a:ln>
                <a:solidFill>
                  <a:prstClr val="black"/>
                </a:solidFill>
                <a:effectLst/>
                <a:uLnTx/>
                <a:uFillTx/>
                <a:latin typeface="Segoe UI"/>
                <a:ea typeface="メイリオ"/>
                <a:cs typeface="+mn-cs"/>
              </a:rPr>
              <a:t>  </a:t>
            </a:r>
            <a:r>
              <a:rPr kumimoji="1" lang="en-US" altLang="ja-JP" sz="2800" b="0" i="0" u="none" strike="noStrike" kern="1200" cap="none" spc="0" normalizeH="0" baseline="0" noProof="0" dirty="0">
                <a:ln>
                  <a:noFill/>
                </a:ln>
                <a:solidFill>
                  <a:prstClr val="black"/>
                </a:solidFill>
                <a:effectLst/>
                <a:uLnTx/>
                <a:uFillTx/>
                <a:latin typeface="Segoe UI"/>
                <a:ea typeface="メイリオ"/>
                <a:cs typeface="+mn-cs"/>
              </a:rPr>
              <a:t> </a:t>
            </a:r>
            <a:r>
              <a:rPr kumimoji="1" lang="ja-JP" altLang="en-US" sz="2800" b="0" i="0" u="none" strike="noStrike" kern="1200" cap="none" spc="0" normalizeH="0" baseline="0" noProof="0" dirty="0">
                <a:ln>
                  <a:noFill/>
                </a:ln>
                <a:solidFill>
                  <a:prstClr val="black"/>
                </a:solidFill>
                <a:effectLst/>
                <a:uLnTx/>
                <a:uFillTx/>
                <a:latin typeface="Segoe UI"/>
                <a:ea typeface="メイリオ"/>
                <a:cs typeface="+mn-cs"/>
              </a:rPr>
              <a:t>同じような意見を持つ人だけで交流し、</a:t>
            </a:r>
            <a:endParaRPr kumimoji="1" lang="en-US" altLang="ja-JP" sz="28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ts val="3500"/>
              </a:lnSpc>
              <a:spcBef>
                <a:spcPts val="1000"/>
              </a:spcBef>
              <a:spcAft>
                <a:spcPts val="0"/>
              </a:spcAft>
              <a:buClrTx/>
              <a:buSzTx/>
              <a:buNone/>
              <a:tabLst/>
              <a:defRPr/>
            </a:pPr>
            <a:r>
              <a:rPr lang="ja-JP" altLang="en-US" sz="2800" dirty="0">
                <a:solidFill>
                  <a:prstClr val="black"/>
                </a:solidFill>
                <a:latin typeface="Segoe UI"/>
                <a:ea typeface="メイリオ"/>
              </a:rPr>
              <a:t>　</a:t>
            </a:r>
            <a:r>
              <a:rPr kumimoji="1" lang="ja-JP" altLang="en-US" sz="2800" b="0" i="0" u="none" strike="noStrike" kern="1200" cap="none" spc="0" normalizeH="0" baseline="0" noProof="0" dirty="0">
                <a:ln>
                  <a:noFill/>
                </a:ln>
                <a:solidFill>
                  <a:prstClr val="black"/>
                </a:solidFill>
                <a:effectLst/>
                <a:uLnTx/>
                <a:uFillTx/>
                <a:latin typeface="Segoe UI"/>
                <a:ea typeface="メイリオ"/>
                <a:cs typeface="+mn-cs"/>
              </a:rPr>
              <a:t>共感しあうことで意見が偏ってしまう</a:t>
            </a:r>
          </a:p>
        </p:txBody>
      </p:sp>
      <p:sp>
        <p:nvSpPr>
          <p:cNvPr id="3" name="タイトル 1">
            <a:extLst>
              <a:ext uri="{FF2B5EF4-FFF2-40B4-BE49-F238E27FC236}">
                <a16:creationId xmlns:a16="http://schemas.microsoft.com/office/drawing/2014/main" id="{76F1128B-5B9B-BDCD-F009-146B19402DB5}"/>
              </a:ext>
            </a:extLst>
          </p:cNvPr>
          <p:cNvSpPr txBox="1">
            <a:spLocks/>
          </p:cNvSpPr>
          <p:nvPr/>
        </p:nvSpPr>
        <p:spPr>
          <a:xfrm>
            <a:off x="203636" y="1381132"/>
            <a:ext cx="8505825" cy="1196796"/>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4000" b="1" i="0" u="none" strike="noStrike" kern="1200" cap="none" spc="0" normalizeH="0" baseline="0" noProof="0" dirty="0">
                <a:ln>
                  <a:noFill/>
                </a:ln>
                <a:solidFill>
                  <a:srgbClr val="ED7D31"/>
                </a:solidFill>
                <a:effectLst/>
                <a:uLnTx/>
                <a:uFillTx/>
                <a:latin typeface="Segoe UI"/>
                <a:ea typeface="メイリオ"/>
                <a:cs typeface="+mj-cs"/>
              </a:rPr>
              <a:t>自分と同じ意見の人とだけ</a:t>
            </a:r>
            <a:br>
              <a:rPr kumimoji="1" lang="en-US" altLang="ja-JP" sz="4000" b="1" i="0" u="none" strike="noStrike" kern="1200" cap="none" spc="0" normalizeH="0" baseline="0" noProof="0" dirty="0">
                <a:ln>
                  <a:noFill/>
                </a:ln>
                <a:solidFill>
                  <a:srgbClr val="ED7D31"/>
                </a:solidFill>
                <a:effectLst/>
                <a:uLnTx/>
                <a:uFillTx/>
                <a:latin typeface="Segoe UI"/>
                <a:ea typeface="メイリオ"/>
                <a:cs typeface="+mj-cs"/>
              </a:rPr>
            </a:br>
            <a:r>
              <a:rPr kumimoji="1" lang="ja-JP" altLang="en-US" sz="4000" b="1" i="0" u="none" strike="noStrike" kern="1200" cap="none" spc="0" normalizeH="0" baseline="0" noProof="0" dirty="0">
                <a:ln>
                  <a:noFill/>
                </a:ln>
                <a:solidFill>
                  <a:srgbClr val="ED7D31"/>
                </a:solidFill>
                <a:effectLst/>
                <a:uLnTx/>
                <a:uFillTx/>
                <a:latin typeface="Segoe UI"/>
                <a:ea typeface="メイリオ"/>
                <a:cs typeface="+mj-cs"/>
              </a:rPr>
              <a:t>つながっていませんか？</a:t>
            </a:r>
          </a:p>
        </p:txBody>
      </p:sp>
      <p:sp>
        <p:nvSpPr>
          <p:cNvPr id="23" name="テキスト ボックス 22">
            <a:extLst>
              <a:ext uri="{FF2B5EF4-FFF2-40B4-BE49-F238E27FC236}">
                <a16:creationId xmlns:a16="http://schemas.microsoft.com/office/drawing/2014/main" id="{FB3EA82F-86AA-71F6-4E07-8075DA79BBBD}"/>
              </a:ext>
            </a:extLst>
          </p:cNvPr>
          <p:cNvSpPr txBox="1"/>
          <p:nvPr/>
        </p:nvSpPr>
        <p:spPr>
          <a:xfrm>
            <a:off x="4541608" y="3487174"/>
            <a:ext cx="646331" cy="276999"/>
          </a:xfrm>
          <a:prstGeom prst="rect">
            <a:avLst/>
          </a:prstGeom>
          <a:noFill/>
        </p:spPr>
        <p:txBody>
          <a:bodyPr wrap="none" rtlCol="0">
            <a:spAutoFit/>
          </a:bodyPr>
          <a:lstStyle/>
          <a:p>
            <a:r>
              <a:rPr kumimoji="1" lang="ja-JP" altLang="en-US" sz="1200" dirty="0"/>
              <a:t>かたよ</a:t>
            </a:r>
          </a:p>
        </p:txBody>
      </p:sp>
      <p:sp>
        <p:nvSpPr>
          <p:cNvPr id="15" name="正方形/長方形 14">
            <a:extLst>
              <a:ext uri="{FF2B5EF4-FFF2-40B4-BE49-F238E27FC236}">
                <a16:creationId xmlns:a16="http://schemas.microsoft.com/office/drawing/2014/main" id="{34C550A0-8AF9-0422-E8A7-58FBB9B3AF13}"/>
              </a:ext>
            </a:extLst>
          </p:cNvPr>
          <p:cNvSpPr/>
          <p:nvPr/>
        </p:nvSpPr>
        <p:spPr>
          <a:xfrm>
            <a:off x="30775" y="4368245"/>
            <a:ext cx="9021666" cy="1849524"/>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grpSp>
        <p:nvGrpSpPr>
          <p:cNvPr id="9" name="グループ化 8">
            <a:extLst>
              <a:ext uri="{FF2B5EF4-FFF2-40B4-BE49-F238E27FC236}">
                <a16:creationId xmlns:a16="http://schemas.microsoft.com/office/drawing/2014/main" id="{1985AF5C-F041-A40F-D4C7-1249DCF72F88}"/>
              </a:ext>
            </a:extLst>
          </p:cNvPr>
          <p:cNvGrpSpPr/>
          <p:nvPr/>
        </p:nvGrpSpPr>
        <p:grpSpPr>
          <a:xfrm>
            <a:off x="302141" y="4146248"/>
            <a:ext cx="2561632" cy="757105"/>
            <a:chOff x="700055" y="3709044"/>
            <a:chExt cx="2561632" cy="649712"/>
          </a:xfrm>
        </p:grpSpPr>
        <p:sp>
          <p:nvSpPr>
            <p:cNvPr id="11" name="四角形: 角を丸くする 10">
              <a:extLst>
                <a:ext uri="{FF2B5EF4-FFF2-40B4-BE49-F238E27FC236}">
                  <a16:creationId xmlns:a16="http://schemas.microsoft.com/office/drawing/2014/main" id="{681C3D2D-9D87-B5AF-3977-51DED5AA22C8}"/>
                </a:ext>
              </a:extLst>
            </p:cNvPr>
            <p:cNvSpPr/>
            <p:nvPr/>
          </p:nvSpPr>
          <p:spPr>
            <a:xfrm>
              <a:off x="700055" y="3709044"/>
              <a:ext cx="2539789" cy="446716"/>
            </a:xfrm>
            <a:prstGeom prst="round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2" name="コンテンツ プレースホルダー 4">
              <a:extLst>
                <a:ext uri="{FF2B5EF4-FFF2-40B4-BE49-F238E27FC236}">
                  <a16:creationId xmlns:a16="http://schemas.microsoft.com/office/drawing/2014/main" id="{412F76A7-AE66-D5D3-847B-60B3B7CA566E}"/>
                </a:ext>
              </a:extLst>
            </p:cNvPr>
            <p:cNvSpPr txBox="1">
              <a:spLocks/>
            </p:cNvSpPr>
            <p:nvPr/>
          </p:nvSpPr>
          <p:spPr>
            <a:xfrm>
              <a:off x="888658" y="3712543"/>
              <a:ext cx="2373029" cy="6462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1" lang="ja-JP" altLang="en-US" sz="2400" b="1" i="0" u="none" strike="noStrike" kern="1200" cap="none" spc="0" normalizeH="0" baseline="0" noProof="0" dirty="0">
                  <a:ln>
                    <a:noFill/>
                  </a:ln>
                  <a:solidFill>
                    <a:prstClr val="white"/>
                  </a:solidFill>
                  <a:effectLst/>
                  <a:uLnTx/>
                  <a:uFillTx/>
                  <a:latin typeface="Segoe UI"/>
                  <a:ea typeface="メイリオ"/>
                  <a:cs typeface="+mn-cs"/>
                </a:rPr>
                <a:t>考えてみよう</a:t>
              </a:r>
            </a:p>
          </p:txBody>
        </p:sp>
      </p:grpSp>
      <p:sp>
        <p:nvSpPr>
          <p:cNvPr id="14" name="コンテンツ プレースホルダー 4">
            <a:extLst>
              <a:ext uri="{FF2B5EF4-FFF2-40B4-BE49-F238E27FC236}">
                <a16:creationId xmlns:a16="http://schemas.microsoft.com/office/drawing/2014/main" id="{F31A859E-04E2-212B-6875-C401B0CFD177}"/>
              </a:ext>
            </a:extLst>
          </p:cNvPr>
          <p:cNvSpPr txBox="1">
            <a:spLocks/>
          </p:cNvSpPr>
          <p:nvPr/>
        </p:nvSpPr>
        <p:spPr>
          <a:xfrm>
            <a:off x="25321" y="4885117"/>
            <a:ext cx="9939293" cy="103696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1" lang="ja-JP" altLang="en-US" sz="2400" b="0" i="0" u="none" strike="noStrike" kern="1200" cap="none" spc="0" normalizeH="0" baseline="0" noProof="0" dirty="0">
                <a:ln>
                  <a:noFill/>
                </a:ln>
                <a:solidFill>
                  <a:prstClr val="black"/>
                </a:solidFill>
                <a:effectLst/>
                <a:uLnTx/>
                <a:uFillTx/>
                <a:latin typeface="Segoe UI"/>
                <a:ea typeface="メイリオ"/>
                <a:cs typeface="+mn-cs"/>
              </a:rPr>
              <a:t>どうして、同じ意見の人とだけ交流したくなるのだろうか？</a:t>
            </a:r>
            <a:endParaRPr kumimoji="1" lang="en-US" altLang="ja-JP" sz="2400" b="0" i="0" u="none" strike="noStrike" kern="1200" cap="none" spc="0" normalizeH="0" baseline="0" noProof="0" dirty="0">
              <a:ln>
                <a:noFill/>
              </a:ln>
              <a:solidFill>
                <a:prstClr val="black"/>
              </a:solidFill>
              <a:effectLst/>
              <a:uLnTx/>
              <a:uFillTx/>
              <a:latin typeface="Segoe UI"/>
              <a:ea typeface="メイリオ"/>
              <a:cs typeface="+mn-cs"/>
            </a:endParaRPr>
          </a:p>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lang="ja-JP" altLang="en-US" sz="2400" dirty="0">
                <a:solidFill>
                  <a:prstClr val="black"/>
                </a:solidFill>
                <a:latin typeface="Segoe UI"/>
                <a:ea typeface="メイリオ"/>
              </a:rPr>
              <a:t>どうしたら違う意見にも目を向けることができるだろうか？</a:t>
            </a:r>
            <a:endParaRPr lang="en-US" altLang="ja-JP" sz="2400" dirty="0">
              <a:solidFill>
                <a:prstClr val="black"/>
              </a:solidFill>
              <a:latin typeface="Segoe UI"/>
              <a:ea typeface="メイリオ"/>
            </a:endParaRPr>
          </a:p>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endParaRPr kumimoji="1" lang="ja-JP" altLang="en-US" sz="2400" b="0"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28" name="テキスト ボックス 27">
            <a:extLst>
              <a:ext uri="{FF2B5EF4-FFF2-40B4-BE49-F238E27FC236}">
                <a16:creationId xmlns:a16="http://schemas.microsoft.com/office/drawing/2014/main" id="{377D7DFA-6763-0358-4EBA-F5A6AC643C09}"/>
              </a:ext>
            </a:extLst>
          </p:cNvPr>
          <p:cNvSpPr txBox="1"/>
          <p:nvPr/>
        </p:nvSpPr>
        <p:spPr>
          <a:xfrm>
            <a:off x="1793798" y="5211386"/>
            <a:ext cx="492443" cy="276999"/>
          </a:xfrm>
          <a:prstGeom prst="rect">
            <a:avLst/>
          </a:prstGeom>
          <a:noFill/>
        </p:spPr>
        <p:txBody>
          <a:bodyPr wrap="none" rtlCol="0">
            <a:spAutoFit/>
          </a:bodyPr>
          <a:lstStyle/>
          <a:p>
            <a:r>
              <a:rPr kumimoji="1" lang="ja-JP" altLang="en-US" sz="1200" dirty="0"/>
              <a:t>ちが</a:t>
            </a:r>
          </a:p>
        </p:txBody>
      </p:sp>
      <p:pic>
        <p:nvPicPr>
          <p:cNvPr id="6" name="図 5">
            <a:extLst>
              <a:ext uri="{FF2B5EF4-FFF2-40B4-BE49-F238E27FC236}">
                <a16:creationId xmlns:a16="http://schemas.microsoft.com/office/drawing/2014/main" id="{A8F85643-84BF-2509-DF74-6A97EFA3BC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04726" y="2382566"/>
            <a:ext cx="2092868" cy="2092868"/>
          </a:xfrm>
          <a:prstGeom prst="rect">
            <a:avLst/>
          </a:prstGeom>
        </p:spPr>
      </p:pic>
    </p:spTree>
    <p:extLst>
      <p:ext uri="{BB962C8B-B14F-4D97-AF65-F5344CB8AC3E}">
        <p14:creationId xmlns:p14="http://schemas.microsoft.com/office/powerpoint/2010/main" val="1559410154"/>
      </p:ext>
    </p:extLst>
  </p:cSld>
  <p:clrMapOvr>
    <a:masterClrMapping/>
  </p:clrMapOvr>
</p:sld>
</file>

<file path=ppt/theme/theme1.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0</TotalTime>
  <Words>1793</Words>
  <PresentationFormat>画面に合わせる (4:3)</PresentationFormat>
  <Paragraphs>105</Paragraphs>
  <Slides>4</Slides>
  <Notes>4</Notes>
  <HiddenSlides>1</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メイリオ</vt:lpstr>
      <vt:lpstr>游ゴシック</vt:lpstr>
      <vt:lpstr>Arial</vt:lpstr>
      <vt:lpstr>Segoe UI</vt:lpstr>
      <vt:lpstr>2_Office テーマ</vt:lpstr>
      <vt:lpstr>4-1-2 エコーチェンバー現象 </vt:lpstr>
      <vt:lpstr>考えてみよう</vt:lpstr>
      <vt:lpstr>みなさんはどう思いますか？</vt:lpstr>
      <vt:lpstr>知っておこう</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2023-03-15T04:55:57Z</dcterms:created>
  <dcterms:modified xsi:type="dcterms:W3CDTF">2023-03-16T04:27:10Z</dcterms:modified>
</cp:coreProperties>
</file>