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7" r:id="rId3"/>
    <p:sldId id="1862287438" r:id="rId4"/>
    <p:sldId id="1862287426" r:id="rId5"/>
    <p:sldId id="1862287427"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9" autoAdjust="0"/>
    <p:restoredTop sz="52727" autoAdjust="0"/>
  </p:normalViewPr>
  <p:slideViewPr>
    <p:cSldViewPr snapToGrid="0">
      <p:cViewPr>
        <p:scale>
          <a:sx n="50" d="100"/>
          <a:sy n="50" d="100"/>
        </p:scale>
        <p:origin x="1971" y="4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他者の著作物を活用する機会のある方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他者の著作物を活用できる事例や心構えを伝える。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インターネットで検索することでさまざまな情報を得ることができます。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インターネットで見つけた情報をそのままコピーして使うことを「コピペ」と言いますが、この人はその「コピペ」について疑問があるようです。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コピペしないでレポートを書こうとする際に、みなさんは何に気をつけたら良いのでしょうか？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また、知っておくべきことはあるのでしょうか？</a:t>
            </a: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さて、さまざまな意見が出ました。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「学校の授業で使うのは</a:t>
            </a:r>
            <a:r>
              <a:rPr lang="en-US" altLang="ja-JP" sz="1200" dirty="0">
                <a:latin typeface="メイリオ" panose="020B0604030504040204" pitchFamily="50" charset="-128"/>
              </a:rPr>
              <a:t>OK</a:t>
            </a:r>
            <a:r>
              <a:rPr lang="ja-JP" altLang="en-US" sz="1200" dirty="0">
                <a:latin typeface="メイリオ" panose="020B0604030504040204" pitchFamily="50" charset="-128"/>
              </a:rPr>
              <a:t>だよ。」</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「文章をそのまま自分の意見にするのはいけないよ。」</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「他の人がつくった文章を紹介することはあると思うな。」</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この人は、「学校の授業であれば、コピペして使っても</a:t>
            </a:r>
            <a:r>
              <a:rPr lang="en-US" altLang="ja-JP" sz="1200" dirty="0">
                <a:latin typeface="メイリオ" panose="020B0604030504040204" pitchFamily="50" charset="-128"/>
              </a:rPr>
              <a:t>OK</a:t>
            </a:r>
            <a:r>
              <a:rPr lang="ja-JP" altLang="en-US" sz="1200" dirty="0">
                <a:latin typeface="メイリオ" panose="020B0604030504040204" pitchFamily="50" charset="-128"/>
              </a:rPr>
              <a:t>だよ」と言っています。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インターネット上の文章は書いた人が著作権を持っていますが、著作権法の中にそのようなことが書かれているのでしょうか。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この人の言うとおり、インターネット上で見つけた文章をそのまま自分の意見としてしまうと、盗用になるかもしれません。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また、書いている文章の語尾を変えただけでは、自分の意見とは言えないでしょう。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たしかに、インターネット上には他の人が作った文章、グラフや図などを使っているニュース記事などがあります。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インターネットにある著作物を利用することについて、もう少し考えてみましょう。</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10354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啓発時の</a:t>
            </a:r>
            <a:r>
              <a:rPr kumimoji="1" lang="ja-JP" altLang="en-US" dirty="0"/>
              <a:t>セリフ例</a:t>
            </a:r>
            <a:r>
              <a:rPr kumimoji="1" lang="en-US" altLang="ja-JP" dirty="0"/>
              <a:t>】</a:t>
            </a:r>
          </a:p>
          <a:p>
            <a:r>
              <a:rPr kumimoji="1" lang="ja-JP" altLang="en-US" dirty="0"/>
              <a:t>人が自分の思いや考えを創作的に表現したものを著作物と言います。</a:t>
            </a:r>
            <a:endParaRPr kumimoji="1" lang="en-US" altLang="ja-JP" dirty="0"/>
          </a:p>
          <a:p>
            <a:r>
              <a:rPr kumimoji="1" lang="ja-JP" altLang="en-US" dirty="0"/>
              <a:t>著作物は、著作者の許諾なく、勝手に使ったり、改変したりできません。</a:t>
            </a:r>
            <a:endParaRPr kumimoji="1" lang="en-US" altLang="ja-JP" dirty="0"/>
          </a:p>
          <a:p>
            <a:r>
              <a:rPr kumimoji="1" lang="ja-JP" altLang="en-US" dirty="0"/>
              <a:t>著作権法により、著作者の人格と財産は守られていると言えます。</a:t>
            </a:r>
            <a:endParaRPr kumimoji="1" lang="en-US" altLang="ja-JP" dirty="0"/>
          </a:p>
          <a:p>
            <a:endParaRPr kumimoji="1" lang="en-US" altLang="ja-JP" dirty="0"/>
          </a:p>
          <a:p>
            <a:r>
              <a:rPr kumimoji="1" lang="ja-JP" altLang="en-US" dirty="0"/>
              <a:t>しかし、著作権法は文化が発展することを目的とした法律であるため、利用を禁止する法律ではありません。</a:t>
            </a:r>
            <a:endParaRPr kumimoji="1" lang="en-US" altLang="ja-JP" dirty="0"/>
          </a:p>
          <a:p>
            <a:r>
              <a:rPr kumimoji="1" lang="ja-JP" altLang="en-US" dirty="0"/>
              <a:t>著作物は、著作者の許諾を得ることで、利用することが可能です。</a:t>
            </a:r>
            <a:endParaRPr kumimoji="1" lang="en-US" altLang="ja-JP" dirty="0"/>
          </a:p>
          <a:p>
            <a:r>
              <a:rPr kumimoji="1" lang="ja-JP" altLang="en-US" dirty="0"/>
              <a:t>また、学校の授業の中で、先生や児童生徒が利用することは、例外として許されています。</a:t>
            </a:r>
            <a:endParaRPr kumimoji="1" lang="en-US" altLang="ja-JP" dirty="0"/>
          </a:p>
          <a:p>
            <a:r>
              <a:rPr kumimoji="1" lang="ja-JP" altLang="en-US" dirty="0"/>
              <a:t>さらに、他者の考えが書かれた文章などの著作物を、自分自身の文章内で「引用」として紹介することも、許諾を得ずに行うことができます。</a:t>
            </a:r>
            <a:endParaRPr kumimoji="1" lang="en-US" altLang="ja-JP" dirty="0"/>
          </a:p>
          <a:p>
            <a:endParaRPr kumimoji="1" lang="en-US" altLang="ja-JP" dirty="0"/>
          </a:p>
          <a:p>
            <a:r>
              <a:rPr kumimoji="1" lang="ja-JP" altLang="en-US" dirty="0"/>
              <a:t>例えば、学校の授業で先生が問題集をコピーして児童生徒に配布する、というケースを考えてみましょう。</a:t>
            </a:r>
            <a:endParaRPr kumimoji="1" lang="en-US" altLang="ja-JP" dirty="0"/>
          </a:p>
          <a:p>
            <a:r>
              <a:rPr kumimoji="1" lang="ja-JP" altLang="en-US" dirty="0"/>
              <a:t>先生自身が問題集を作ったのでなければ、先生は他人の著作物をコピーしていることになります。</a:t>
            </a:r>
            <a:endParaRPr kumimoji="1" lang="en-US" altLang="ja-JP" dirty="0"/>
          </a:p>
          <a:p>
            <a:r>
              <a:rPr kumimoji="1" lang="ja-JP" altLang="en-US" dirty="0"/>
              <a:t>しかし、この場合は、学校の授業の中での利用であるため、著作権法上の例外として、許諾なしに複製して利用することが認められるのです。</a:t>
            </a:r>
            <a:endParaRPr kumimoji="1" lang="en-US" altLang="ja-JP" dirty="0"/>
          </a:p>
          <a:p>
            <a:r>
              <a:rPr kumimoji="1" lang="ja-JP" altLang="en-US" dirty="0"/>
              <a:t>ただし、その問題集を各個人が購入して利用することを想定して作成されていた場合は、利用規約などで複製を禁じている場合もありますので、確認が必要です。</a:t>
            </a:r>
            <a:endParaRPr kumimoji="1" lang="en-US" altLang="ja-JP" dirty="0"/>
          </a:p>
          <a:p>
            <a:endParaRPr kumimoji="1" lang="en-US" altLang="ja-JP" dirty="0"/>
          </a:p>
          <a:p>
            <a:r>
              <a:rPr kumimoji="1" lang="ja-JP" altLang="en-US" dirty="0"/>
              <a:t>また、引用する場合は、著作権を持つ人の許諾が要らないという話をしましたが、どのような点に気を付けて引用すれば良いのか知っていますか？</a:t>
            </a:r>
            <a:endParaRPr kumimoji="1" lang="en-US" altLang="ja-JP" dirty="0"/>
          </a:p>
          <a:p>
            <a:r>
              <a:rPr kumimoji="1" lang="ja-JP" altLang="en-US" dirty="0"/>
              <a:t>引用時の注意点についても、調べてみましょう。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ja-JP" altLang="en-US" dirty="0"/>
              <a:t>公益社団法人著作権情報センター：みんなのための著作権教室</a:t>
            </a:r>
          </a:p>
          <a:p>
            <a:r>
              <a:rPr kumimoji="1" lang="en-US" altLang="ja-JP" dirty="0"/>
              <a:t>http://kids.cric.or.jp/index.html</a:t>
            </a:r>
          </a:p>
        </p:txBody>
      </p:sp>
    </p:spTree>
    <p:extLst>
      <p:ext uri="{BB962C8B-B14F-4D97-AF65-F5344CB8AC3E}">
        <p14:creationId xmlns:p14="http://schemas.microsoft.com/office/powerpoint/2010/main" val="2599444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5-1-2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著作権法上の例外や引用</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1" y="1733107"/>
            <a:ext cx="7956060" cy="4667693"/>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2" y="2048122"/>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ネットで調べながら、レポートを書いています。コピペしちゃいけないって言うけど、</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何に気をつけたらいいの？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4" name="図 3">
            <a:extLst>
              <a:ext uri="{FF2B5EF4-FFF2-40B4-BE49-F238E27FC236}">
                <a16:creationId xmlns:a16="http://schemas.microsoft.com/office/drawing/2014/main" id="{A5E76E41-77AF-6710-39AF-E8F2E6781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2134" y="3357207"/>
            <a:ext cx="3777792" cy="3777792"/>
          </a:xfrm>
          <a:prstGeom prst="rect">
            <a:avLst/>
          </a:prstGeom>
        </p:spPr>
      </p:pic>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386766" y="1575217"/>
            <a:ext cx="8207034" cy="123254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386767" y="3066599"/>
            <a:ext cx="8479748"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331851" y="4744334"/>
            <a:ext cx="8479749"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21059" y="1261426"/>
            <a:ext cx="1074849" cy="1649792"/>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32018" y="2849192"/>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37378" y="4444163"/>
            <a:ext cx="1153070" cy="1677239"/>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690448" y="1920386"/>
            <a:ext cx="7811166" cy="603767"/>
          </a:xfrm>
        </p:spPr>
        <p:txBody>
          <a:bodyPr>
            <a:noAutofit/>
          </a:bodyPr>
          <a:lstStyle/>
          <a:p>
            <a:pPr marL="0" indent="0">
              <a:lnSpc>
                <a:spcPct val="100000"/>
              </a:lnSpc>
              <a:buNone/>
            </a:pPr>
            <a:r>
              <a:rPr lang="ja-JP" altLang="en-US" dirty="0"/>
              <a:t>学校の授業で使うのは</a:t>
            </a:r>
            <a:r>
              <a:rPr lang="en-US" altLang="ja-JP" dirty="0"/>
              <a:t>OK</a:t>
            </a:r>
            <a:r>
              <a:rPr lang="ja-JP" altLang="en-US" dirty="0"/>
              <a:t>だよ。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931001" y="3294107"/>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800"/>
              </a:lnSpc>
              <a:spcBef>
                <a:spcPts val="1000"/>
              </a:spcBef>
              <a:spcAft>
                <a:spcPts val="0"/>
              </a:spcAft>
              <a:buClrTx/>
              <a:buSzTx/>
              <a:buFont typeface="Arial" panose="020B0604020202020204" pitchFamily="34" charset="0"/>
              <a:buNone/>
              <a:tabLst/>
              <a:defRPr/>
            </a:pPr>
            <a:r>
              <a:rPr lang="ja-JP" altLang="en-US" sz="4000" dirty="0">
                <a:solidFill>
                  <a:prstClr val="black"/>
                </a:solidFill>
                <a:latin typeface="Segoe UI"/>
                <a:ea typeface="メイリオ"/>
              </a:rPr>
              <a:t>文章をそのまま自分の意見にするのはいけないよ。</a:t>
            </a: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018855" y="4876879"/>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0" normalizeH="0" baseline="0" noProof="0" dirty="0">
                <a:ln>
                  <a:noFill/>
                </a:ln>
                <a:solidFill>
                  <a:prstClr val="black"/>
                </a:solidFill>
                <a:effectLst/>
                <a:uLnTx/>
                <a:uFillTx/>
                <a:latin typeface="Segoe UI"/>
                <a:ea typeface="メイリオ"/>
                <a:cs typeface="+mn-cs"/>
              </a:rPr>
              <a:t>他の人がつくった文章を紹介することはあると思うな。</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214318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91228" y="4411842"/>
            <a:ext cx="8322912" cy="175428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361653" y="1463897"/>
            <a:ext cx="8505825" cy="11967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著作者にリスペクトの気持ちをもって気持ちよく使う</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378792" y="2660693"/>
            <a:ext cx="6181652"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学校の授業や、他者の意見を引用する場面では、</a:t>
            </a:r>
            <a:r>
              <a:rPr lang="ja-JP" altLang="en-US" sz="3200" dirty="0">
                <a:solidFill>
                  <a:prstClr val="black"/>
                </a:solidFill>
                <a:latin typeface="Segoe UI"/>
                <a:ea typeface="メイリオ"/>
              </a:rPr>
              <a:t>許可を得ずに著作物を使える場合もある</a:t>
            </a:r>
            <a:endPar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7" name="四角形: 角を丸くする 26">
            <a:extLst>
              <a:ext uri="{FF2B5EF4-FFF2-40B4-BE49-F238E27FC236}">
                <a16:creationId xmlns:a16="http://schemas.microsoft.com/office/drawing/2014/main" id="{07B8F087-2284-A630-52B7-A86947BB547D}"/>
              </a:ext>
            </a:extLst>
          </p:cNvPr>
          <p:cNvSpPr/>
          <p:nvPr/>
        </p:nvSpPr>
        <p:spPr>
          <a:xfrm>
            <a:off x="146767" y="4206488"/>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361653" y="4214127"/>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766071" y="4767483"/>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学校の授業で先生がプリントをコピーして使うのはいいのかな？</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2800" dirty="0">
                <a:solidFill>
                  <a:prstClr val="black"/>
                </a:solidFill>
                <a:latin typeface="Segoe UI"/>
                <a:ea typeface="メイリオ"/>
              </a:rPr>
              <a:t>引用する時には何に気をつければいいだろう？</a:t>
            </a:r>
            <a:endPar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4" name="テキスト ボックス 33">
            <a:extLst>
              <a:ext uri="{FF2B5EF4-FFF2-40B4-BE49-F238E27FC236}">
                <a16:creationId xmlns:a16="http://schemas.microsoft.com/office/drawing/2014/main" id="{E16D8E51-21A7-4221-3055-00DEA31721E6}"/>
              </a:ext>
            </a:extLst>
          </p:cNvPr>
          <p:cNvSpPr txBox="1"/>
          <p:nvPr/>
        </p:nvSpPr>
        <p:spPr>
          <a:xfrm>
            <a:off x="1098073" y="4620048"/>
            <a:ext cx="2884123" cy="276999"/>
          </a:xfrm>
          <a:prstGeom prst="rect">
            <a:avLst/>
          </a:prstGeom>
          <a:noFill/>
        </p:spPr>
        <p:txBody>
          <a:bodyPr wrap="none" rtlCol="0">
            <a:spAutoFit/>
          </a:bodyPr>
          <a:lstStyle/>
          <a:p>
            <a:r>
              <a:rPr kumimoji="1" lang="ja-JP" altLang="en-US" sz="1200" dirty="0"/>
              <a:t>がっこう　　じゅぎょう　  　せんせい</a:t>
            </a:r>
          </a:p>
        </p:txBody>
      </p:sp>
      <p:sp>
        <p:nvSpPr>
          <p:cNvPr id="35" name="テキスト ボックス 34">
            <a:extLst>
              <a:ext uri="{FF2B5EF4-FFF2-40B4-BE49-F238E27FC236}">
                <a16:creationId xmlns:a16="http://schemas.microsoft.com/office/drawing/2014/main" id="{24ABA2E2-1F52-6D55-6D73-B55486AE7C0E}"/>
              </a:ext>
            </a:extLst>
          </p:cNvPr>
          <p:cNvSpPr txBox="1"/>
          <p:nvPr/>
        </p:nvSpPr>
        <p:spPr>
          <a:xfrm>
            <a:off x="7793403" y="4620047"/>
            <a:ext cx="492443" cy="276999"/>
          </a:xfrm>
          <a:prstGeom prst="rect">
            <a:avLst/>
          </a:prstGeom>
          <a:noFill/>
        </p:spPr>
        <p:txBody>
          <a:bodyPr wrap="none" rtlCol="0">
            <a:spAutoFit/>
          </a:bodyPr>
          <a:lstStyle/>
          <a:p>
            <a:r>
              <a:rPr kumimoji="1" lang="ja-JP" altLang="en-US" sz="1200" dirty="0"/>
              <a:t>つか</a:t>
            </a:r>
          </a:p>
        </p:txBody>
      </p:sp>
      <p:sp>
        <p:nvSpPr>
          <p:cNvPr id="36" name="テキスト ボックス 35">
            <a:extLst>
              <a:ext uri="{FF2B5EF4-FFF2-40B4-BE49-F238E27FC236}">
                <a16:creationId xmlns:a16="http://schemas.microsoft.com/office/drawing/2014/main" id="{3D313F85-37A3-0278-39B6-B13B9BAC8012}"/>
              </a:ext>
            </a:extLst>
          </p:cNvPr>
          <p:cNvSpPr txBox="1"/>
          <p:nvPr/>
        </p:nvSpPr>
        <p:spPr>
          <a:xfrm>
            <a:off x="1069523" y="5502704"/>
            <a:ext cx="4070345" cy="276999"/>
          </a:xfrm>
          <a:prstGeom prst="rect">
            <a:avLst/>
          </a:prstGeom>
          <a:noFill/>
        </p:spPr>
        <p:txBody>
          <a:bodyPr wrap="none" rtlCol="0">
            <a:spAutoFit/>
          </a:bodyPr>
          <a:lstStyle/>
          <a:p>
            <a:r>
              <a:rPr kumimoji="1" lang="ja-JP" altLang="en-US" sz="1200" dirty="0"/>
              <a:t>いんよう　　  　　</a:t>
            </a:r>
            <a:r>
              <a:rPr lang="ja-JP" altLang="en-US" sz="1200" dirty="0"/>
              <a:t> </a:t>
            </a:r>
            <a:r>
              <a:rPr kumimoji="1" lang="ja-JP" altLang="en-US" sz="1200" dirty="0"/>
              <a:t>とき　        　　なに　 　　き　　　</a:t>
            </a:r>
          </a:p>
        </p:txBody>
      </p:sp>
      <p:pic>
        <p:nvPicPr>
          <p:cNvPr id="38" name="図 37">
            <a:extLst>
              <a:ext uri="{FF2B5EF4-FFF2-40B4-BE49-F238E27FC236}">
                <a16:creationId xmlns:a16="http://schemas.microsoft.com/office/drawing/2014/main" id="{C48324F5-76EC-9518-5548-80C70253EB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92374" y="1933504"/>
            <a:ext cx="2374236" cy="2374236"/>
          </a:xfrm>
          <a:prstGeom prst="rect">
            <a:avLst/>
          </a:prstGeom>
        </p:spPr>
      </p:pic>
    </p:spTree>
    <p:extLst>
      <p:ext uri="{BB962C8B-B14F-4D97-AF65-F5344CB8AC3E}">
        <p14:creationId xmlns:p14="http://schemas.microsoft.com/office/powerpoint/2010/main" val="407573407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1817</Words>
  <PresentationFormat>画面に合わせる (4:3)</PresentationFormat>
  <Paragraphs>99</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HGPSoeiKakugothicUB</vt:lpstr>
      <vt:lpstr>メイリオ</vt:lpstr>
      <vt:lpstr>Arial</vt:lpstr>
      <vt:lpstr>Calibri</vt:lpstr>
      <vt:lpstr>Segoe UI</vt:lpstr>
      <vt:lpstr>2_Office テーマ</vt:lpstr>
      <vt:lpstr>3_Office テーマ</vt:lpstr>
      <vt:lpstr>5-1-2 著作権法上の例外や引用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2023-03-16T04:30:04Z</dcterms:modified>
</cp:coreProperties>
</file>